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style2.xml" ContentType="application/vnd.ms-office.chartstyle+xml"/>
  <Override PartName="/ppt/charts/colors2.xml" ContentType="application/vnd.ms-office.chartcolorstyle+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style3.xml" ContentType="application/vnd.ms-office.chartstyle+xml"/>
  <Override PartName="/ppt/charts/colors3.xml" ContentType="application/vnd.ms-office.chartcolorstyle+xml"/>
  <Override PartName="/ppt/charts/chart25.xml" ContentType="application/vnd.openxmlformats-officedocument.drawingml.chart+xml"/>
  <Override PartName="/ppt/charts/style4.xml" ContentType="application/vnd.ms-office.chartstyle+xml"/>
  <Override PartName="/ppt/charts/colors4.xml" ContentType="application/vnd.ms-office.chartcolorstyle+xml"/>
  <Override PartName="/ppt/charts/chart26.xml" ContentType="application/vnd.openxmlformats-officedocument.drawingml.chart+xml"/>
  <Override PartName="/ppt/charts/style5.xml" ContentType="application/vnd.ms-office.chartstyle+xml"/>
  <Override PartName="/ppt/charts/colors5.xml" ContentType="application/vnd.ms-office.chartcolorstyl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style6.xml" ContentType="application/vnd.ms-office.chartstyle+xml"/>
  <Override PartName="/ppt/charts/colors6.xml" ContentType="application/vnd.ms-office.chartcolorstyle+xml"/>
  <Override PartName="/ppt/charts/chart34.xml" ContentType="application/vnd.openxmlformats-officedocument.drawingml.chart+xml"/>
  <Override PartName="/ppt/charts/style7.xml" ContentType="application/vnd.ms-office.chartstyle+xml"/>
  <Override PartName="/ppt/charts/colors7.xml" ContentType="application/vnd.ms-office.chartcolorstyle+xml"/>
  <Override PartName="/ppt/charts/chart35.xml" ContentType="application/vnd.openxmlformats-officedocument.drawingml.chart+xml"/>
  <Override PartName="/ppt/charts/style8.xml" ContentType="application/vnd.ms-office.chartstyle+xml"/>
  <Override PartName="/ppt/charts/colors8.xml" ContentType="application/vnd.ms-office.chartcolorstyle+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38.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39.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0.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41.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42.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43.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5" r:id="rId1"/>
  </p:sldMasterIdLst>
  <p:notesMasterIdLst>
    <p:notesMasterId r:id="rId76"/>
  </p:notesMasterIdLst>
  <p:handoutMasterIdLst>
    <p:handoutMasterId r:id="rId77"/>
  </p:handoutMasterIdLst>
  <p:sldIdLst>
    <p:sldId id="299" r:id="rId2"/>
    <p:sldId id="303" r:id="rId3"/>
    <p:sldId id="301" r:id="rId4"/>
    <p:sldId id="302" r:id="rId5"/>
    <p:sldId id="304" r:id="rId6"/>
    <p:sldId id="305" r:id="rId7"/>
    <p:sldId id="327" r:id="rId8"/>
    <p:sldId id="329" r:id="rId9"/>
    <p:sldId id="330" r:id="rId10"/>
    <p:sldId id="331" r:id="rId11"/>
    <p:sldId id="332" r:id="rId12"/>
    <p:sldId id="333" r:id="rId13"/>
    <p:sldId id="334" r:id="rId14"/>
    <p:sldId id="335" r:id="rId15"/>
    <p:sldId id="336" r:id="rId16"/>
    <p:sldId id="337" r:id="rId17"/>
    <p:sldId id="338" r:id="rId18"/>
    <p:sldId id="307" r:id="rId19"/>
    <p:sldId id="340" r:id="rId20"/>
    <p:sldId id="345" r:id="rId21"/>
    <p:sldId id="370" r:id="rId22"/>
    <p:sldId id="371"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352" r:id="rId37"/>
    <p:sldId id="290" r:id="rId38"/>
    <p:sldId id="291" r:id="rId39"/>
    <p:sldId id="292" r:id="rId40"/>
    <p:sldId id="341" r:id="rId41"/>
    <p:sldId id="342" r:id="rId42"/>
    <p:sldId id="295" r:id="rId43"/>
    <p:sldId id="296" r:id="rId44"/>
    <p:sldId id="297" r:id="rId45"/>
    <p:sldId id="298" r:id="rId46"/>
    <p:sldId id="366" r:id="rId47"/>
    <p:sldId id="339" r:id="rId48"/>
    <p:sldId id="369" r:id="rId49"/>
    <p:sldId id="308" r:id="rId50"/>
    <p:sldId id="262" r:id="rId51"/>
    <p:sldId id="309" r:id="rId52"/>
    <p:sldId id="310" r:id="rId53"/>
    <p:sldId id="311" r:id="rId54"/>
    <p:sldId id="312" r:id="rId55"/>
    <p:sldId id="313" r:id="rId56"/>
    <p:sldId id="314" r:id="rId57"/>
    <p:sldId id="315" r:id="rId58"/>
    <p:sldId id="316" r:id="rId59"/>
    <p:sldId id="346" r:id="rId60"/>
    <p:sldId id="347" r:id="rId61"/>
    <p:sldId id="317" r:id="rId62"/>
    <p:sldId id="367" r:id="rId63"/>
    <p:sldId id="318" r:id="rId64"/>
    <p:sldId id="319" r:id="rId65"/>
    <p:sldId id="321" r:id="rId66"/>
    <p:sldId id="322" r:id="rId67"/>
    <p:sldId id="323" r:id="rId68"/>
    <p:sldId id="324" r:id="rId69"/>
    <p:sldId id="325" r:id="rId70"/>
    <p:sldId id="326" r:id="rId71"/>
    <p:sldId id="349" r:id="rId72"/>
    <p:sldId id="350" r:id="rId73"/>
    <p:sldId id="353" r:id="rId74"/>
    <p:sldId id="348"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979818A-4856-47B1-A59A-BD5453231455}">
          <p14:sldIdLst>
            <p14:sldId id="299"/>
            <p14:sldId id="303"/>
            <p14:sldId id="301"/>
            <p14:sldId id="302"/>
            <p14:sldId id="304"/>
            <p14:sldId id="305"/>
            <p14:sldId id="327"/>
            <p14:sldId id="329"/>
            <p14:sldId id="330"/>
            <p14:sldId id="331"/>
            <p14:sldId id="332"/>
            <p14:sldId id="333"/>
            <p14:sldId id="334"/>
            <p14:sldId id="335"/>
            <p14:sldId id="336"/>
            <p14:sldId id="337"/>
            <p14:sldId id="338"/>
            <p14:sldId id="307"/>
            <p14:sldId id="340"/>
            <p14:sldId id="345"/>
            <p14:sldId id="370"/>
            <p14:sldId id="371"/>
          </p14:sldIdLst>
        </p14:section>
        <p14:section name="რაოდენობრივი (ეროვნული)" id="{FE36D153-7C63-4AD2-BD56-54CC7B6245CC}">
          <p14:sldIdLst>
            <p14:sldId id="277"/>
            <p14:sldId id="278"/>
            <p14:sldId id="279"/>
            <p14:sldId id="280"/>
            <p14:sldId id="281"/>
            <p14:sldId id="282"/>
            <p14:sldId id="283"/>
            <p14:sldId id="284"/>
            <p14:sldId id="285"/>
            <p14:sldId id="286"/>
            <p14:sldId id="287"/>
            <p14:sldId id="288"/>
            <p14:sldId id="289"/>
            <p14:sldId id="352"/>
            <p14:sldId id="290"/>
            <p14:sldId id="291"/>
            <p14:sldId id="292"/>
            <p14:sldId id="341"/>
            <p14:sldId id="342"/>
            <p14:sldId id="295"/>
            <p14:sldId id="296"/>
            <p14:sldId id="297"/>
            <p14:sldId id="298"/>
            <p14:sldId id="366"/>
            <p14:sldId id="339"/>
            <p14:sldId id="369"/>
            <p14:sldId id="308"/>
          </p14:sldIdLst>
        </p14:section>
        <p14:section name="Template" id="{51D59488-5D76-4C87-BE09-E784E10094A0}">
          <p14:sldIdLst>
            <p14:sldId id="262"/>
            <p14:sldId id="309"/>
            <p14:sldId id="310"/>
            <p14:sldId id="311"/>
            <p14:sldId id="312"/>
            <p14:sldId id="313"/>
            <p14:sldId id="314"/>
            <p14:sldId id="315"/>
            <p14:sldId id="316"/>
            <p14:sldId id="346"/>
            <p14:sldId id="347"/>
            <p14:sldId id="317"/>
            <p14:sldId id="367"/>
            <p14:sldId id="318"/>
            <p14:sldId id="319"/>
            <p14:sldId id="321"/>
            <p14:sldId id="322"/>
            <p14:sldId id="323"/>
            <p14:sldId id="324"/>
            <p14:sldId id="325"/>
            <p14:sldId id="326"/>
            <p14:sldId id="349"/>
            <p14:sldId id="350"/>
            <p14:sldId id="353"/>
            <p14:sldId id="34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CD39"/>
    <a:srgbClr val="F795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88" autoAdjust="0"/>
    <p:restoredTop sz="94660"/>
  </p:normalViewPr>
  <p:slideViewPr>
    <p:cSldViewPr>
      <p:cViewPr varScale="1">
        <p:scale>
          <a:sx n="78" d="100"/>
          <a:sy n="78" d="100"/>
        </p:scale>
        <p:origin x="1162"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te Koridze" userId="139ad8b287ff8420" providerId="LiveId" clId="{DB2D0611-97E0-4F8D-9790-5642DACC497C}"/>
    <pc:docChg chg="undo modSld">
      <pc:chgData name="Kote Koridze" userId="139ad8b287ff8420" providerId="LiveId" clId="{DB2D0611-97E0-4F8D-9790-5642DACC497C}" dt="2021-09-08T17:34:47.948" v="48"/>
      <pc:docMkLst>
        <pc:docMk/>
      </pc:docMkLst>
      <pc:sldChg chg="modSp">
        <pc:chgData name="Kote Koridze" userId="139ad8b287ff8420" providerId="LiveId" clId="{DB2D0611-97E0-4F8D-9790-5642DACC497C}" dt="2021-09-08T17:19:48.075" v="10"/>
        <pc:sldMkLst>
          <pc:docMk/>
          <pc:sldMk cId="3681734812" sldId="310"/>
        </pc:sldMkLst>
        <pc:graphicFrameChg chg="mod">
          <ac:chgData name="Kote Koridze" userId="139ad8b287ff8420" providerId="LiveId" clId="{DB2D0611-97E0-4F8D-9790-5642DACC497C}" dt="2021-09-08T17:19:48.075" v="10"/>
          <ac:graphicFrameMkLst>
            <pc:docMk/>
            <pc:sldMk cId="3681734812" sldId="310"/>
            <ac:graphicFrameMk id="7" creationId="{00000000-0000-0000-0000-000000000000}"/>
          </ac:graphicFrameMkLst>
        </pc:graphicFrameChg>
      </pc:sldChg>
      <pc:sldChg chg="modSp">
        <pc:chgData name="Kote Koridze" userId="139ad8b287ff8420" providerId="LiveId" clId="{DB2D0611-97E0-4F8D-9790-5642DACC497C}" dt="2021-09-08T17:20:16.138" v="11" actId="255"/>
        <pc:sldMkLst>
          <pc:docMk/>
          <pc:sldMk cId="1235512381" sldId="312"/>
        </pc:sldMkLst>
        <pc:graphicFrameChg chg="mod">
          <ac:chgData name="Kote Koridze" userId="139ad8b287ff8420" providerId="LiveId" clId="{DB2D0611-97E0-4F8D-9790-5642DACC497C}" dt="2021-09-08T17:20:16.138" v="11" actId="255"/>
          <ac:graphicFrameMkLst>
            <pc:docMk/>
            <pc:sldMk cId="1235512381" sldId="312"/>
            <ac:graphicFrameMk id="7" creationId="{00000000-0000-0000-0000-000000000000}"/>
          </ac:graphicFrameMkLst>
        </pc:graphicFrameChg>
      </pc:sldChg>
      <pc:sldChg chg="modSp">
        <pc:chgData name="Kote Koridze" userId="139ad8b287ff8420" providerId="LiveId" clId="{DB2D0611-97E0-4F8D-9790-5642DACC497C}" dt="2021-09-08T17:20:55.991" v="14"/>
        <pc:sldMkLst>
          <pc:docMk/>
          <pc:sldMk cId="3715658651" sldId="313"/>
        </pc:sldMkLst>
        <pc:graphicFrameChg chg="mod">
          <ac:chgData name="Kote Koridze" userId="139ad8b287ff8420" providerId="LiveId" clId="{DB2D0611-97E0-4F8D-9790-5642DACC497C}" dt="2021-09-08T17:20:55.991" v="14"/>
          <ac:graphicFrameMkLst>
            <pc:docMk/>
            <pc:sldMk cId="3715658651" sldId="313"/>
            <ac:graphicFrameMk id="7" creationId="{00000000-0000-0000-0000-000000000000}"/>
          </ac:graphicFrameMkLst>
        </pc:graphicFrameChg>
      </pc:sldChg>
      <pc:sldChg chg="modSp">
        <pc:chgData name="Kote Koridze" userId="139ad8b287ff8420" providerId="LiveId" clId="{DB2D0611-97E0-4F8D-9790-5642DACC497C}" dt="2021-09-08T17:23:27.193" v="24"/>
        <pc:sldMkLst>
          <pc:docMk/>
          <pc:sldMk cId="2134158233" sldId="316"/>
        </pc:sldMkLst>
        <pc:graphicFrameChg chg="mod">
          <ac:chgData name="Kote Koridze" userId="139ad8b287ff8420" providerId="LiveId" clId="{DB2D0611-97E0-4F8D-9790-5642DACC497C}" dt="2021-09-08T17:23:27.193" v="24"/>
          <ac:graphicFrameMkLst>
            <pc:docMk/>
            <pc:sldMk cId="2134158233" sldId="316"/>
            <ac:graphicFrameMk id="7" creationId="{00000000-0000-0000-0000-000000000000}"/>
          </ac:graphicFrameMkLst>
        </pc:graphicFrameChg>
      </pc:sldChg>
      <pc:sldChg chg="modSp">
        <pc:chgData name="Kote Koridze" userId="139ad8b287ff8420" providerId="LiveId" clId="{DB2D0611-97E0-4F8D-9790-5642DACC497C}" dt="2021-09-08T17:34:47.948" v="48"/>
        <pc:sldMkLst>
          <pc:docMk/>
          <pc:sldMk cId="2576378071" sldId="318"/>
        </pc:sldMkLst>
        <pc:graphicFrameChg chg="mod">
          <ac:chgData name="Kote Koridze" userId="139ad8b287ff8420" providerId="LiveId" clId="{DB2D0611-97E0-4F8D-9790-5642DACC497C}" dt="2021-09-08T17:34:47.948" v="48"/>
          <ac:graphicFrameMkLst>
            <pc:docMk/>
            <pc:sldMk cId="2576378071" sldId="318"/>
            <ac:graphicFrameMk id="7" creationId="{00000000-0000-0000-0000-000000000000}"/>
          </ac:graphicFrameMkLst>
        </pc:graphicFrameChg>
      </pc:sldChg>
      <pc:sldChg chg="modSp">
        <pc:chgData name="Kote Koridze" userId="139ad8b287ff8420" providerId="LiveId" clId="{DB2D0611-97E0-4F8D-9790-5642DACC497C}" dt="2021-09-08T17:34:05.814" v="44" actId="1036"/>
        <pc:sldMkLst>
          <pc:docMk/>
          <pc:sldMk cId="3150185535" sldId="319"/>
        </pc:sldMkLst>
        <pc:graphicFrameChg chg="mod">
          <ac:chgData name="Kote Koridze" userId="139ad8b287ff8420" providerId="LiveId" clId="{DB2D0611-97E0-4F8D-9790-5642DACC497C}" dt="2021-09-08T17:34:05.814" v="44" actId="1036"/>
          <ac:graphicFrameMkLst>
            <pc:docMk/>
            <pc:sldMk cId="3150185535" sldId="319"/>
            <ac:graphicFrameMk id="7" creationId="{00000000-0000-0000-0000-000000000000}"/>
          </ac:graphicFrameMkLst>
        </pc:graphicFrameChg>
      </pc:sldChg>
      <pc:sldChg chg="modSp">
        <pc:chgData name="Kote Koridze" userId="139ad8b287ff8420" providerId="LiveId" clId="{DB2D0611-97E0-4F8D-9790-5642DACC497C}" dt="2021-09-08T17:32:22.439" v="36"/>
        <pc:sldMkLst>
          <pc:docMk/>
          <pc:sldMk cId="4177810812" sldId="323"/>
        </pc:sldMkLst>
        <pc:graphicFrameChg chg="mod">
          <ac:chgData name="Kote Koridze" userId="139ad8b287ff8420" providerId="LiveId" clId="{DB2D0611-97E0-4F8D-9790-5642DACC497C}" dt="2021-09-08T17:32:22.439" v="36"/>
          <ac:graphicFrameMkLst>
            <pc:docMk/>
            <pc:sldMk cId="4177810812" sldId="323"/>
            <ac:graphicFrameMk id="7" creationId="{00000000-0000-0000-0000-000000000000}"/>
          </ac:graphicFrameMkLst>
        </pc:graphicFrameChg>
      </pc:sldChg>
      <pc:sldChg chg="modSp">
        <pc:chgData name="Kote Koridze" userId="139ad8b287ff8420" providerId="LiveId" clId="{DB2D0611-97E0-4F8D-9790-5642DACC497C}" dt="2021-09-08T17:24:40.092" v="25"/>
        <pc:sldMkLst>
          <pc:docMk/>
          <pc:sldMk cId="1784236815" sldId="325"/>
        </pc:sldMkLst>
        <pc:graphicFrameChg chg="mod">
          <ac:chgData name="Kote Koridze" userId="139ad8b287ff8420" providerId="LiveId" clId="{DB2D0611-97E0-4F8D-9790-5642DACC497C}" dt="2021-09-08T17:24:40.092" v="25"/>
          <ac:graphicFrameMkLst>
            <pc:docMk/>
            <pc:sldMk cId="1784236815" sldId="325"/>
            <ac:graphicFrameMk id="7" creationId="{00000000-0000-0000-0000-000000000000}"/>
          </ac:graphicFrameMkLst>
        </pc:graphicFrameChg>
      </pc:sldChg>
      <pc:sldChg chg="modSp">
        <pc:chgData name="Kote Koridze" userId="139ad8b287ff8420" providerId="LiveId" clId="{DB2D0611-97E0-4F8D-9790-5642DACC497C}" dt="2021-09-08T17:25:09.863" v="27"/>
        <pc:sldMkLst>
          <pc:docMk/>
          <pc:sldMk cId="3774022257" sldId="349"/>
        </pc:sldMkLst>
        <pc:graphicFrameChg chg="mod">
          <ac:chgData name="Kote Koridze" userId="139ad8b287ff8420" providerId="LiveId" clId="{DB2D0611-97E0-4F8D-9790-5642DACC497C}" dt="2021-09-08T17:25:09.863" v="27"/>
          <ac:graphicFrameMkLst>
            <pc:docMk/>
            <pc:sldMk cId="3774022257" sldId="349"/>
            <ac:graphicFrameMk id="7" creationId="{00000000-0000-0000-0000-000000000000}"/>
          </ac:graphicFrameMkLst>
        </pc:graphicFrameChg>
      </pc:sldChg>
      <pc:sldChg chg="modSp">
        <pc:chgData name="Kote Koridze" userId="139ad8b287ff8420" providerId="LiveId" clId="{DB2D0611-97E0-4F8D-9790-5642DACC497C}" dt="2021-09-08T17:31:17.663" v="34" actId="1035"/>
        <pc:sldMkLst>
          <pc:docMk/>
          <pc:sldMk cId="1804071823" sldId="350"/>
        </pc:sldMkLst>
        <pc:spChg chg="mod">
          <ac:chgData name="Kote Koridze" userId="139ad8b287ff8420" providerId="LiveId" clId="{DB2D0611-97E0-4F8D-9790-5642DACC497C}" dt="2021-09-08T17:31:17.663" v="34" actId="1035"/>
          <ac:spMkLst>
            <pc:docMk/>
            <pc:sldMk cId="1804071823" sldId="350"/>
            <ac:spMk id="2" creationId="{00000000-0000-0000-0000-000000000000}"/>
          </ac:spMkLst>
        </pc:spChg>
      </pc:sldChg>
      <pc:sldChg chg="modSp">
        <pc:chgData name="Kote Koridze" userId="139ad8b287ff8420" providerId="LiveId" clId="{DB2D0611-97E0-4F8D-9790-5642DACC497C}" dt="2021-09-08T17:27:20.066" v="32"/>
        <pc:sldMkLst>
          <pc:docMk/>
          <pc:sldMk cId="1535485804" sldId="353"/>
        </pc:sldMkLst>
        <pc:graphicFrameChg chg="mod">
          <ac:chgData name="Kote Koridze" userId="139ad8b287ff8420" providerId="LiveId" clId="{DB2D0611-97E0-4F8D-9790-5642DACC497C}" dt="2021-09-08T17:27:20.066" v="32"/>
          <ac:graphicFrameMkLst>
            <pc:docMk/>
            <pc:sldMk cId="1535485804" sldId="353"/>
            <ac:graphicFrameMk id="7" creationId="{00000000-0000-0000-0000-000000000000}"/>
          </ac:graphicFrameMkLst>
        </pc:graphicFrame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2.xml"/><Relationship Id="rId1" Type="http://schemas.microsoft.com/office/2011/relationships/chartStyle" Target="style2.xml"/></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3.xml"/><Relationship Id="rId1" Type="http://schemas.microsoft.com/office/2011/relationships/chartStyle" Target="style3.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4.xml"/><Relationship Id="rId1" Type="http://schemas.microsoft.com/office/2011/relationships/chartStyle" Target="style4.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5.xml"/><Relationship Id="rId1" Type="http://schemas.microsoft.com/office/2011/relationships/chartStyle" Target="style5.xml"/></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6.xml"/><Relationship Id="rId1" Type="http://schemas.microsoft.com/office/2011/relationships/chartStyle" Target="style6.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7.xml"/><Relationship Id="rId1" Type="http://schemas.microsoft.com/office/2011/relationships/chartStyle" Target="style7.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8.xml"/><Relationship Id="rId1" Type="http://schemas.microsoft.com/office/2011/relationships/chartStyle" Target="style8.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10.xml"/><Relationship Id="rId1" Type="http://schemas.microsoft.com/office/2011/relationships/chartStyle" Target="style10.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11.xml"/><Relationship Id="rId1" Type="http://schemas.microsoft.com/office/2011/relationships/chartStyle" Target="style11.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2.xml"/><Relationship Id="rId1" Type="http://schemas.microsoft.com/office/2011/relationships/chartStyle" Target="style12.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13.xml"/><Relationship Id="rId1" Type="http://schemas.microsoft.com/office/2011/relationships/chartStyle" Target="style13.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14.xml"/><Relationship Id="rId1" Type="http://schemas.microsoft.com/office/2011/relationships/chartStyle" Target="style14.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5.xml"/><Relationship Id="rId1" Type="http://schemas.microsoft.com/office/2011/relationships/chartStyle" Target="style15.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16.xml"/><Relationship Id="rId1" Type="http://schemas.microsoft.com/office/2011/relationships/chartStyle" Target="style16.xml"/></Relationships>
</file>

<file path=ppt/charts/_rels/chart44.xml.rels><?xml version="1.0" encoding="UTF-8" standalone="yes"?>
<Relationships xmlns="http://schemas.openxmlformats.org/package/2006/relationships"><Relationship Id="rId1" Type="http://schemas.openxmlformats.org/officeDocument/2006/relationships/package" Target="../embeddings/Microsoft_Excel_Worksheet43.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44.xlsx"/></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5437771312530523"/>
          <c:y val="0"/>
        </c:manualLayout>
      </c:layout>
      <c:overlay val="0"/>
    </c:title>
    <c:autoTitleDeleted val="0"/>
    <c:plotArea>
      <c:layout>
        <c:manualLayout>
          <c:layoutTarget val="inner"/>
          <c:xMode val="edge"/>
          <c:yMode val="edge"/>
          <c:x val="0.31993978513122845"/>
          <c:y val="0.17208152609140442"/>
          <c:w val="0.3558617638655488"/>
          <c:h val="0.67024195825560462"/>
        </c:manualLayout>
      </c:layout>
      <c:pieChart>
        <c:varyColors val="1"/>
        <c:ser>
          <c:idx val="0"/>
          <c:order val="0"/>
          <c:tx>
            <c:strRef>
              <c:f>Sheet1!$B$1</c:f>
              <c:strCache>
                <c:ptCount val="1"/>
                <c:pt idx="0">
                  <c:v>სქესი</c:v>
                </c:pt>
              </c:strCache>
            </c:strRef>
          </c:tx>
          <c:dLbls>
            <c:spPr>
              <a:noFill/>
              <a:ln>
                <a:noFill/>
              </a:ln>
              <a:effectLst/>
            </c:spPr>
            <c:txPr>
              <a:bodyPr/>
              <a:lstStyle/>
              <a:p>
                <a:pPr>
                  <a:defRPr sz="1200"/>
                </a:pPr>
                <a:endParaRPr lang="en-US"/>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Sheet1!$A$2:$A$3</c:f>
              <c:strCache>
                <c:ptCount val="2"/>
                <c:pt idx="0">
                  <c:v>მამრობითი</c:v>
                </c:pt>
                <c:pt idx="1">
                  <c:v>მდედრობითი</c:v>
                </c:pt>
              </c:strCache>
            </c:strRef>
          </c:cat>
          <c:val>
            <c:numRef>
              <c:f>Sheet1!$B$2:$B$3</c:f>
              <c:numCache>
                <c:formatCode>0%</c:formatCode>
                <c:ptCount val="2"/>
                <c:pt idx="0">
                  <c:v>0.46</c:v>
                </c:pt>
                <c:pt idx="1">
                  <c:v>0.54</c:v>
                </c:pt>
              </c:numCache>
            </c:numRef>
          </c:val>
          <c:extLst>
            <c:ext xmlns:c16="http://schemas.microsoft.com/office/drawing/2014/chart" uri="{C3380CC4-5D6E-409C-BE32-E72D297353CC}">
              <c16:uniqueId val="{00000000-FDED-42B7-96D2-358E965D25F1}"/>
            </c:ext>
          </c:extLst>
        </c:ser>
        <c:dLbls>
          <c:showLegendKey val="0"/>
          <c:showVal val="0"/>
          <c:showCatName val="0"/>
          <c:showSerName val="0"/>
          <c:showPercent val="0"/>
          <c:showBubbleSize val="0"/>
          <c:showLeaderLines val="0"/>
        </c:dLbls>
        <c:firstSliceAng val="0"/>
      </c:pieChart>
    </c:plotArea>
    <c:legend>
      <c:legendPos val="b"/>
      <c:overlay val="0"/>
      <c:txPr>
        <a:bodyPr/>
        <a:lstStyle/>
        <a:p>
          <a:pPr>
            <a:defRPr sz="12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ka-GE" sz="1400" b="1" i="0" u="none" strike="noStrike" baseline="0" dirty="0">
                <a:effectLst/>
              </a:rPr>
              <a:t>ტრანსპორტში დახარჯული დრო</a:t>
            </a:r>
            <a:endParaRPr lang="en-US" sz="1400" dirty="0">
              <a:effectLst/>
            </a:endParaRPr>
          </a:p>
        </c:rich>
      </c:tx>
      <c:overlay val="0"/>
    </c:title>
    <c:autoTitleDeleted val="0"/>
    <c:plotArea>
      <c:layout>
        <c:manualLayout>
          <c:layoutTarget val="inner"/>
          <c:xMode val="edge"/>
          <c:yMode val="edge"/>
          <c:x val="4.5261646981627303E-2"/>
          <c:y val="6.3322920232797134E-2"/>
          <c:w val="0.93836930539932506"/>
          <c:h val="0.68293445382107509"/>
        </c:manualLayout>
      </c:layout>
      <c:barChart>
        <c:barDir val="col"/>
        <c:grouping val="clustered"/>
        <c:varyColors val="0"/>
        <c:ser>
          <c:idx val="0"/>
          <c:order val="0"/>
          <c:tx>
            <c:strRef>
              <c:f>Sheet1!$A$2</c:f>
              <c:strCache>
                <c:ptCount val="1"/>
                <c:pt idx="0">
                  <c:v>ოჯახის წევრების რაოდენობა</c:v>
                </c:pt>
              </c:strCache>
            </c:strRef>
          </c:tx>
          <c:invertIfNegative val="0"/>
          <c:dPt>
            <c:idx val="7"/>
            <c:invertIfNegative val="0"/>
            <c:bubble3D val="0"/>
            <c:spPr>
              <a:solidFill>
                <a:schemeClr val="bg1">
                  <a:lumMod val="85000"/>
                </a:schemeClr>
              </a:solidFill>
            </c:spPr>
            <c:extLst>
              <c:ext xmlns:c16="http://schemas.microsoft.com/office/drawing/2014/chart" uri="{C3380CC4-5D6E-409C-BE32-E72D297353CC}">
                <c16:uniqueId val="{00000000-F94C-4F97-A2C8-D2889E937C5B}"/>
              </c:ext>
            </c:extLst>
          </c:dPt>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15 წუთამდე</c:v>
                </c:pt>
                <c:pt idx="1">
                  <c:v>15-30 წუთი</c:v>
                </c:pt>
                <c:pt idx="2">
                  <c:v>30-45 წუთი</c:v>
                </c:pt>
                <c:pt idx="3">
                  <c:v>45-60 წუთი</c:v>
                </c:pt>
                <c:pt idx="4">
                  <c:v>1-1.5 საათი</c:v>
                </c:pt>
                <c:pt idx="5">
                  <c:v>1.5 – 2 საათი</c:v>
                </c:pt>
                <c:pt idx="6">
                  <c:v>2 საათზე მეტი</c:v>
                </c:pt>
              </c:strCache>
            </c:strRef>
          </c:cat>
          <c:val>
            <c:numRef>
              <c:f>Sheet1!$B$2:$H$2</c:f>
              <c:numCache>
                <c:formatCode>0%</c:formatCode>
                <c:ptCount val="7"/>
                <c:pt idx="0">
                  <c:v>7.9285999999999995E-2</c:v>
                </c:pt>
                <c:pt idx="1">
                  <c:v>0.25618999999999997</c:v>
                </c:pt>
                <c:pt idx="2">
                  <c:v>0.11119</c:v>
                </c:pt>
                <c:pt idx="3">
                  <c:v>0.105238</c:v>
                </c:pt>
                <c:pt idx="4">
                  <c:v>0.171905</c:v>
                </c:pt>
                <c:pt idx="5">
                  <c:v>9.8571000000000006E-2</c:v>
                </c:pt>
                <c:pt idx="6">
                  <c:v>0.144286</c:v>
                </c:pt>
              </c:numCache>
            </c:numRef>
          </c:val>
          <c:extLst>
            <c:ext xmlns:c16="http://schemas.microsoft.com/office/drawing/2014/chart" uri="{C3380CC4-5D6E-409C-BE32-E72D297353CC}">
              <c16:uniqueId val="{00000000-6295-4109-AAE1-08A1FBCDD909}"/>
            </c:ext>
          </c:extLst>
        </c:ser>
        <c:dLbls>
          <c:showLegendKey val="0"/>
          <c:showVal val="1"/>
          <c:showCatName val="0"/>
          <c:showSerName val="0"/>
          <c:showPercent val="0"/>
          <c:showBubbleSize val="0"/>
        </c:dLbls>
        <c:gapWidth val="30"/>
        <c:axId val="239882576"/>
        <c:axId val="239883136"/>
      </c:barChart>
      <c:catAx>
        <c:axId val="239882576"/>
        <c:scaling>
          <c:orientation val="minMax"/>
        </c:scaling>
        <c:delete val="0"/>
        <c:axPos val="b"/>
        <c:numFmt formatCode="General" sourceLinked="1"/>
        <c:majorTickMark val="out"/>
        <c:minorTickMark val="none"/>
        <c:tickLblPos val="nextTo"/>
        <c:txPr>
          <a:bodyPr/>
          <a:lstStyle/>
          <a:p>
            <a:pPr>
              <a:defRPr sz="1200"/>
            </a:pPr>
            <a:endParaRPr lang="en-US"/>
          </a:p>
        </c:txPr>
        <c:crossAx val="239883136"/>
        <c:crosses val="autoZero"/>
        <c:auto val="1"/>
        <c:lblAlgn val="ctr"/>
        <c:lblOffset val="100"/>
        <c:noMultiLvlLbl val="0"/>
      </c:catAx>
      <c:valAx>
        <c:axId val="239883136"/>
        <c:scaling>
          <c:orientation val="minMax"/>
          <c:max val="0.4"/>
          <c:min val="0"/>
        </c:scaling>
        <c:delete val="1"/>
        <c:axPos val="l"/>
        <c:numFmt formatCode="0%" sourceLinked="1"/>
        <c:majorTickMark val="out"/>
        <c:minorTickMark val="none"/>
        <c:tickLblPos val="nextTo"/>
        <c:crossAx val="239882576"/>
        <c:crosses val="autoZero"/>
        <c:crossBetween val="between"/>
        <c:majorUnit val="0.2"/>
      </c:valAx>
    </c:plotArea>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ka-GE" sz="1400" b="1" i="0" u="none" strike="noStrike" baseline="0" dirty="0">
                <a:effectLst/>
              </a:rPr>
              <a:t>ბოლოს როდის მოუსმინეთ რადიოს</a:t>
            </a:r>
            <a:endParaRPr lang="en-US" sz="1400" dirty="0">
              <a:effectLst/>
            </a:endParaRPr>
          </a:p>
        </c:rich>
      </c:tx>
      <c:overlay val="0"/>
    </c:title>
    <c:autoTitleDeleted val="0"/>
    <c:plotArea>
      <c:layout>
        <c:manualLayout>
          <c:layoutTarget val="inner"/>
          <c:xMode val="edge"/>
          <c:yMode val="edge"/>
          <c:x val="4.5261646981627303E-2"/>
          <c:y val="6.3322920232797134E-2"/>
          <c:w val="0.93836930539932506"/>
          <c:h val="0.68293445382107509"/>
        </c:manualLayout>
      </c:layout>
      <c:barChart>
        <c:barDir val="col"/>
        <c:grouping val="clustered"/>
        <c:varyColors val="0"/>
        <c:ser>
          <c:idx val="0"/>
          <c:order val="0"/>
          <c:tx>
            <c:strRef>
              <c:f>Sheet1!$A$2</c:f>
              <c:strCache>
                <c:ptCount val="1"/>
                <c:pt idx="0">
                  <c:v>ოჯახის წევრების რაოდენობა</c:v>
                </c:pt>
              </c:strCache>
            </c:strRef>
          </c:tx>
          <c:invertIfNegative val="0"/>
          <c:dPt>
            <c:idx val="7"/>
            <c:invertIfNegative val="0"/>
            <c:bubble3D val="0"/>
            <c:spPr>
              <a:solidFill>
                <a:schemeClr val="bg1">
                  <a:lumMod val="85000"/>
                </a:schemeClr>
              </a:solidFill>
            </c:spPr>
            <c:extLst>
              <c:ext xmlns:c16="http://schemas.microsoft.com/office/drawing/2014/chart" uri="{C3380CC4-5D6E-409C-BE32-E72D297353CC}">
                <c16:uniqueId val="{00000000-F94C-4F97-A2C8-D2889E937C5B}"/>
              </c:ext>
            </c:extLst>
          </c:dPt>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დღეს ან გუშინ</c:v>
                </c:pt>
                <c:pt idx="1">
                  <c:v>ბოლო კვირაში</c:v>
                </c:pt>
                <c:pt idx="2">
                  <c:v>1 კვირის წინ</c:v>
                </c:pt>
                <c:pt idx="3">
                  <c:v>ამ თვის განმავლობაში</c:v>
                </c:pt>
                <c:pt idx="4">
                  <c:v>ამ კვარტლის განმავლობაში</c:v>
                </c:pt>
                <c:pt idx="5">
                  <c:v>უფრო დიდი ხანია არ მომისმენია</c:v>
                </c:pt>
                <c:pt idx="6">
                  <c:v>მიჭირს პასუხის გაცემა </c:v>
                </c:pt>
              </c:strCache>
            </c:strRef>
          </c:cat>
          <c:val>
            <c:numRef>
              <c:f>Sheet1!$B$2:$H$2</c:f>
              <c:numCache>
                <c:formatCode>0%</c:formatCode>
                <c:ptCount val="7"/>
                <c:pt idx="0">
                  <c:v>0.22309499999999999</c:v>
                </c:pt>
                <c:pt idx="1">
                  <c:v>8.5000000000000006E-2</c:v>
                </c:pt>
                <c:pt idx="2">
                  <c:v>7.6428999999999997E-2</c:v>
                </c:pt>
                <c:pt idx="3">
                  <c:v>6.6429000000000002E-2</c:v>
                </c:pt>
                <c:pt idx="4">
                  <c:v>2.5951999999999999E-2</c:v>
                </c:pt>
                <c:pt idx="5">
                  <c:v>0.51285700000000001</c:v>
                </c:pt>
                <c:pt idx="6">
                  <c:v>1.0238000000000001E-2</c:v>
                </c:pt>
              </c:numCache>
            </c:numRef>
          </c:val>
          <c:extLst>
            <c:ext xmlns:c16="http://schemas.microsoft.com/office/drawing/2014/chart" uri="{C3380CC4-5D6E-409C-BE32-E72D297353CC}">
              <c16:uniqueId val="{00000000-6295-4109-AAE1-08A1FBCDD909}"/>
            </c:ext>
          </c:extLst>
        </c:ser>
        <c:dLbls>
          <c:showLegendKey val="0"/>
          <c:showVal val="1"/>
          <c:showCatName val="0"/>
          <c:showSerName val="0"/>
          <c:showPercent val="0"/>
          <c:showBubbleSize val="0"/>
        </c:dLbls>
        <c:gapWidth val="30"/>
        <c:axId val="240459680"/>
        <c:axId val="240460240"/>
      </c:barChart>
      <c:catAx>
        <c:axId val="240459680"/>
        <c:scaling>
          <c:orientation val="minMax"/>
        </c:scaling>
        <c:delete val="0"/>
        <c:axPos val="b"/>
        <c:numFmt formatCode="General" sourceLinked="1"/>
        <c:majorTickMark val="out"/>
        <c:minorTickMark val="none"/>
        <c:tickLblPos val="nextTo"/>
        <c:txPr>
          <a:bodyPr/>
          <a:lstStyle/>
          <a:p>
            <a:pPr>
              <a:defRPr sz="1200"/>
            </a:pPr>
            <a:endParaRPr lang="en-US"/>
          </a:p>
        </c:txPr>
        <c:crossAx val="240460240"/>
        <c:crosses val="autoZero"/>
        <c:auto val="1"/>
        <c:lblAlgn val="ctr"/>
        <c:lblOffset val="100"/>
        <c:noMultiLvlLbl val="0"/>
      </c:catAx>
      <c:valAx>
        <c:axId val="240460240"/>
        <c:scaling>
          <c:orientation val="minMax"/>
          <c:max val="0.60000000000000009"/>
          <c:min val="0"/>
        </c:scaling>
        <c:delete val="1"/>
        <c:axPos val="l"/>
        <c:numFmt formatCode="0%" sourceLinked="1"/>
        <c:majorTickMark val="out"/>
        <c:minorTickMark val="none"/>
        <c:tickLblPos val="nextTo"/>
        <c:crossAx val="240459680"/>
        <c:crosses val="autoZero"/>
        <c:crossBetween val="between"/>
        <c:majorUnit val="0.2"/>
      </c:valAx>
    </c:plotArea>
    <c:plotVisOnly val="1"/>
    <c:dispBlanksAs val="gap"/>
    <c:showDLblsOverMax val="0"/>
  </c:chart>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ka-GE" sz="1600" b="1">
                <a:solidFill>
                  <a:schemeClr val="tx1"/>
                </a:solidFill>
              </a:rPr>
              <a:t>რადიოს მოსმენის სიხშირე საკუთარი ინიციატივით</a:t>
            </a:r>
            <a:endParaRPr lang="en-US" sz="1600" b="1">
              <a:solidFill>
                <a:schemeClr val="tx1"/>
              </a:solidFill>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4.5261646981627303E-2"/>
          <c:y val="6.3322920232797134E-2"/>
          <c:w val="0.93836930539932506"/>
          <c:h val="0.68293445382107509"/>
        </c:manualLayout>
      </c:layout>
      <c:barChart>
        <c:barDir val="col"/>
        <c:grouping val="clustered"/>
        <c:varyColors val="0"/>
        <c:ser>
          <c:idx val="0"/>
          <c:order val="0"/>
          <c:tx>
            <c:strRef>
              <c:f>Sheet1!$A$2</c:f>
              <c:strCache>
                <c:ptCount val="1"/>
                <c:pt idx="0">
                  <c:v>ოჯახის წევრების რაოდენობა</c:v>
                </c:pt>
              </c:strCache>
            </c:strRef>
          </c:tx>
          <c:spPr>
            <a:solidFill>
              <a:schemeClr val="accent1"/>
            </a:solidFill>
            <a:ln>
              <a:noFill/>
            </a:ln>
            <a:effectLst/>
          </c:spPr>
          <c:invertIfNegative val="0"/>
          <c:dPt>
            <c:idx val="7"/>
            <c:invertIfNegative val="0"/>
            <c:bubble3D val="0"/>
            <c:spPr>
              <a:solidFill>
                <a:schemeClr val="accent1"/>
              </a:solidFill>
              <a:ln>
                <a:noFill/>
              </a:ln>
              <a:effectLst/>
            </c:spPr>
            <c:extLst>
              <c:ext xmlns:c16="http://schemas.microsoft.com/office/drawing/2014/chart" uri="{C3380CC4-5D6E-409C-BE32-E72D297353CC}">
                <c16:uniqueId val="{00000000-F94C-4F97-A2C8-D2889E937C5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Sheet1!$B$1:$L$1</c:f>
              <c:strCache>
                <c:ptCount val="11"/>
                <c:pt idx="0">
                  <c:v>ყოველდღიურად</c:v>
                </c:pt>
                <c:pt idx="1">
                  <c:v>კვირაში რამდენჯერმე</c:v>
                </c:pt>
                <c:pt idx="2">
                  <c:v>კვირაში ერთხელ</c:v>
                </c:pt>
                <c:pt idx="3">
                  <c:v>თვეში 2-3-ჯერ</c:v>
                </c:pt>
                <c:pt idx="4">
                  <c:v>თვეში ერთხელ</c:v>
                </c:pt>
                <c:pt idx="5">
                  <c:v>2-3 თვეში ერთხელ</c:v>
                </c:pt>
                <c:pt idx="6">
                  <c:v>წელიწადში 2-3-ჯერ</c:v>
                </c:pt>
                <c:pt idx="7">
                  <c:v>წელიწადში ერთხელ</c:v>
                </c:pt>
                <c:pt idx="8">
                  <c:v>უფრო იშვიათად, ვიდრე წელიწადში ერთხელ</c:v>
                </c:pt>
                <c:pt idx="9">
                  <c:v>შეიძლება ითქვას, რომ პასიური მსმენელი ვარ</c:v>
                </c:pt>
                <c:pt idx="10">
                  <c:v>მიჭირს პასუხის გაცემა</c:v>
                </c:pt>
              </c:strCache>
            </c:strRef>
          </c:cat>
          <c:val>
            <c:numRef>
              <c:f>Sheet1!$B$2:$L$2</c:f>
              <c:numCache>
                <c:formatCode>0%</c:formatCode>
                <c:ptCount val="11"/>
                <c:pt idx="0">
                  <c:v>0.17952399999999999</c:v>
                </c:pt>
                <c:pt idx="1">
                  <c:v>0.155</c:v>
                </c:pt>
                <c:pt idx="2">
                  <c:v>5.4286000000000001E-2</c:v>
                </c:pt>
                <c:pt idx="3">
                  <c:v>6.1190000000000001E-2</c:v>
                </c:pt>
                <c:pt idx="4">
                  <c:v>5.6429E-2</c:v>
                </c:pt>
                <c:pt idx="5">
                  <c:v>2.6904999999999998E-2</c:v>
                </c:pt>
                <c:pt idx="6">
                  <c:v>3.619E-2</c:v>
                </c:pt>
                <c:pt idx="7">
                  <c:v>2.6667E-2</c:v>
                </c:pt>
                <c:pt idx="8">
                  <c:v>4.9048000000000001E-2</c:v>
                </c:pt>
                <c:pt idx="9">
                  <c:v>0.343333</c:v>
                </c:pt>
                <c:pt idx="10">
                  <c:v>1.1429E-2</c:v>
                </c:pt>
              </c:numCache>
            </c:numRef>
          </c:val>
          <c:extLst>
            <c:ext xmlns:c16="http://schemas.microsoft.com/office/drawing/2014/chart" uri="{C3380CC4-5D6E-409C-BE32-E72D297353CC}">
              <c16:uniqueId val="{00000000-6295-4109-AAE1-08A1FBCDD909}"/>
            </c:ext>
          </c:extLst>
        </c:ser>
        <c:dLbls>
          <c:dLblPos val="outEnd"/>
          <c:showLegendKey val="0"/>
          <c:showVal val="1"/>
          <c:showCatName val="0"/>
          <c:showSerName val="0"/>
          <c:showPercent val="0"/>
          <c:showBubbleSize val="0"/>
        </c:dLbls>
        <c:gapWidth val="219"/>
        <c:overlap val="-27"/>
        <c:axId val="240462480"/>
        <c:axId val="240463040"/>
      </c:barChart>
      <c:catAx>
        <c:axId val="240462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0463040"/>
        <c:crosses val="autoZero"/>
        <c:auto val="1"/>
        <c:lblAlgn val="ctr"/>
        <c:lblOffset val="100"/>
        <c:noMultiLvlLbl val="0"/>
      </c:catAx>
      <c:valAx>
        <c:axId val="240463040"/>
        <c:scaling>
          <c:orientation val="minMax"/>
          <c:max val="0.60000000000000009"/>
          <c:min val="0"/>
        </c:scaling>
        <c:delete val="1"/>
        <c:axPos val="l"/>
        <c:numFmt formatCode="0%" sourceLinked="1"/>
        <c:majorTickMark val="none"/>
        <c:minorTickMark val="none"/>
        <c:tickLblPos val="nextTo"/>
        <c:crossAx val="240462480"/>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ka-GE" dirty="0"/>
              <a:t>იშვიათად</a:t>
            </a:r>
            <a:r>
              <a:rPr lang="ka-GE" baseline="0" dirty="0"/>
              <a:t> მოსმენის/არ მოსმენის ძირითადი მიზეზები</a:t>
            </a:r>
            <a:endParaRPr lang="ka-GE" dirty="0"/>
          </a:p>
        </c:rich>
      </c:tx>
      <c:overlay val="0"/>
    </c:title>
    <c:autoTitleDeleted val="0"/>
    <c:plotArea>
      <c:layout>
        <c:manualLayout>
          <c:layoutTarget val="inner"/>
          <c:xMode val="edge"/>
          <c:yMode val="edge"/>
          <c:x val="0.44635414330524331"/>
          <c:y val="0.14823335895184631"/>
          <c:w val="0.53727687472542329"/>
          <c:h val="0.80131247207043188"/>
        </c:manualLayout>
      </c:layout>
      <c:barChart>
        <c:barDir val="bar"/>
        <c:grouping val="stacked"/>
        <c:varyColors val="0"/>
        <c:ser>
          <c:idx val="0"/>
          <c:order val="0"/>
          <c:tx>
            <c:strRef>
              <c:f>Sheet1!$A$2</c:f>
              <c:strCache>
                <c:ptCount val="1"/>
                <c:pt idx="0">
                  <c:v>საქმიანობა</c:v>
                </c:pt>
              </c:strCache>
            </c:strRef>
          </c:tx>
          <c:invertIfNegative val="0"/>
          <c:dLbls>
            <c:dLbl>
              <c:idx val="0"/>
              <c:layout>
                <c:manualLayout>
                  <c:x val="-0.13265704252828717"/>
                  <c:y val="-2.632115666342497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E41-44D1-8D1F-F757562DA707}"/>
                </c:ext>
              </c:extLst>
            </c:dLbl>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Sheet1!$B$1:$G$1</c:f>
              <c:strCache>
                <c:ptCount val="6"/>
                <c:pt idx="0">
                  <c:v>რადიოსთან შედარებით უპირატესობას ვანიჭებ სხვა მედიასაშუალებებს </c:v>
                </c:pt>
                <c:pt idx="1">
                  <c:v>იქ, სადაც მე ვცხოვრობ, რადიოების ძალიან მცირე არჩევანია </c:v>
                </c:pt>
                <c:pt idx="2">
                  <c:v>არ იჭერს </c:v>
                </c:pt>
                <c:pt idx="3">
                  <c:v>არ მომწონს რადიოს გადაცემების ფორმატი </c:v>
                </c:pt>
                <c:pt idx="4">
                  <c:v>რადიო არხების გადაცემების თემები უინტერესოა</c:v>
                </c:pt>
                <c:pt idx="5">
                  <c:v>არ მაქვს დრო </c:v>
                </c:pt>
              </c:strCache>
            </c:strRef>
          </c:cat>
          <c:val>
            <c:numRef>
              <c:f>Sheet1!$B$2:$G$2</c:f>
              <c:numCache>
                <c:formatCode>0%</c:formatCode>
                <c:ptCount val="6"/>
                <c:pt idx="0">
                  <c:v>0.52</c:v>
                </c:pt>
                <c:pt idx="1">
                  <c:v>0.02</c:v>
                </c:pt>
                <c:pt idx="2">
                  <c:v>0.11</c:v>
                </c:pt>
                <c:pt idx="3">
                  <c:v>0.03</c:v>
                </c:pt>
                <c:pt idx="4">
                  <c:v>7.0000000000000007E-2</c:v>
                </c:pt>
                <c:pt idx="5">
                  <c:v>0</c:v>
                </c:pt>
              </c:numCache>
            </c:numRef>
          </c:val>
          <c:extLst>
            <c:ext xmlns:c16="http://schemas.microsoft.com/office/drawing/2014/chart" uri="{C3380CC4-5D6E-409C-BE32-E72D297353CC}">
              <c16:uniqueId val="{00000000-84C0-44C5-9FC3-6D7E2678D31A}"/>
            </c:ext>
          </c:extLst>
        </c:ser>
        <c:dLbls>
          <c:showLegendKey val="0"/>
          <c:showVal val="1"/>
          <c:showCatName val="0"/>
          <c:showSerName val="0"/>
          <c:showPercent val="0"/>
          <c:showBubbleSize val="0"/>
        </c:dLbls>
        <c:gapWidth val="30"/>
        <c:overlap val="100"/>
        <c:axId val="238396752"/>
        <c:axId val="238397312"/>
      </c:barChart>
      <c:catAx>
        <c:axId val="238396752"/>
        <c:scaling>
          <c:orientation val="maxMin"/>
        </c:scaling>
        <c:delete val="0"/>
        <c:axPos val="l"/>
        <c:numFmt formatCode="General" sourceLinked="1"/>
        <c:majorTickMark val="out"/>
        <c:minorTickMark val="none"/>
        <c:tickLblPos val="nextTo"/>
        <c:txPr>
          <a:bodyPr/>
          <a:lstStyle/>
          <a:p>
            <a:pPr>
              <a:defRPr sz="1200"/>
            </a:pPr>
            <a:endParaRPr lang="en-US"/>
          </a:p>
        </c:txPr>
        <c:crossAx val="238397312"/>
        <c:crosses val="autoZero"/>
        <c:auto val="1"/>
        <c:lblAlgn val="ctr"/>
        <c:lblOffset val="100"/>
        <c:noMultiLvlLbl val="0"/>
      </c:catAx>
      <c:valAx>
        <c:axId val="238397312"/>
        <c:scaling>
          <c:orientation val="minMax"/>
          <c:max val="0.60000000000000009"/>
          <c:min val="0"/>
        </c:scaling>
        <c:delete val="1"/>
        <c:axPos val="t"/>
        <c:numFmt formatCode="0%" sourceLinked="1"/>
        <c:majorTickMark val="out"/>
        <c:minorTickMark val="none"/>
        <c:tickLblPos val="nextTo"/>
        <c:crossAx val="238396752"/>
        <c:crosses val="autoZero"/>
        <c:crossBetween val="between"/>
        <c:majorUnit val="10"/>
      </c:valAx>
      <c:spPr>
        <a:scene3d>
          <a:camera prst="orthographicFront"/>
          <a:lightRig rig="threePt" dir="t"/>
        </a:scene3d>
        <a:sp3d prstMaterial="dkEdge"/>
      </c:spPr>
    </c:plotArea>
    <c:plotVisOnly val="1"/>
    <c:dispBlanksAs val="gap"/>
    <c:showDLblsOverMax val="0"/>
  </c:chart>
  <c:txPr>
    <a:bodyPr/>
    <a:lstStyle/>
    <a:p>
      <a:pPr>
        <a:defRPr sz="18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14462321160304"/>
          <c:y val="6.3322920232797134E-2"/>
          <c:w val="0.83848639481906362"/>
          <c:h val="0.80251591869401973"/>
        </c:manualLayout>
      </c:layout>
      <c:barChart>
        <c:barDir val="bar"/>
        <c:grouping val="percentStacked"/>
        <c:varyColors val="0"/>
        <c:ser>
          <c:idx val="0"/>
          <c:order val="0"/>
          <c:tx>
            <c:strRef>
              <c:f>Sheet1!$B$1</c:f>
              <c:strCache>
                <c:ptCount val="1"/>
                <c:pt idx="0">
                  <c:v>იქ, სადაც მე ვცხოვრობ, რადიოების ძალიან მცირე არჩევანია </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4-BCE8-437A-9341-C8A6CAC46032}"/>
                </c:ext>
              </c:extLst>
            </c:dLbl>
            <c:dLbl>
              <c:idx val="3"/>
              <c:delete val="1"/>
              <c:extLst>
                <c:ext xmlns:c15="http://schemas.microsoft.com/office/drawing/2012/chart" uri="{CE6537A1-D6FC-4f65-9D91-7224C49458BB}"/>
                <c:ext xmlns:c16="http://schemas.microsoft.com/office/drawing/2014/chart" uri="{C3380CC4-5D6E-409C-BE32-E72D297353CC}">
                  <c16:uniqueId val="{00000003-BCE8-437A-9341-C8A6CAC46032}"/>
                </c:ext>
              </c:extLst>
            </c:dLbl>
            <c:dLbl>
              <c:idx val="7"/>
              <c:delete val="1"/>
              <c:extLst>
                <c:ext xmlns:c15="http://schemas.microsoft.com/office/drawing/2012/chart" uri="{CE6537A1-D6FC-4f65-9D91-7224C49458BB}"/>
                <c:ext xmlns:c16="http://schemas.microsoft.com/office/drawing/2014/chart" uri="{C3380CC4-5D6E-409C-BE32-E72D297353CC}">
                  <c16:uniqueId val="{00000001-BCE8-437A-9341-C8A6CAC46032}"/>
                </c:ext>
              </c:extLst>
            </c:dLbl>
            <c:dLbl>
              <c:idx val="13"/>
              <c:delete val="1"/>
              <c:extLst>
                <c:ext xmlns:c15="http://schemas.microsoft.com/office/drawing/2012/chart" uri="{CE6537A1-D6FC-4f65-9D91-7224C49458BB}"/>
                <c:ext xmlns:c16="http://schemas.microsoft.com/office/drawing/2014/chart" uri="{C3380CC4-5D6E-409C-BE32-E72D297353CC}">
                  <c16:uniqueId val="{00000002-BCE8-437A-9341-C8A6CAC46032}"/>
                </c:ext>
              </c:extLst>
            </c:dLbl>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Sheet1!$B$2:$B$15</c:f>
              <c:numCache>
                <c:formatCode>0%</c:formatCode>
                <c:ptCount val="14"/>
                <c:pt idx="0">
                  <c:v>9.4562647754137114E-3</c:v>
                </c:pt>
                <c:pt idx="1">
                  <c:v>0.04</c:v>
                </c:pt>
                <c:pt idx="2">
                  <c:v>0</c:v>
                </c:pt>
                <c:pt idx="3">
                  <c:v>0</c:v>
                </c:pt>
                <c:pt idx="4">
                  <c:v>3.1496062992125984E-2</c:v>
                </c:pt>
                <c:pt idx="5">
                  <c:v>2.2099447513812154E-2</c:v>
                </c:pt>
                <c:pt idx="6">
                  <c:v>3.3613445378151259E-2</c:v>
                </c:pt>
                <c:pt idx="7">
                  <c:v>4.6728971962616819E-3</c:v>
                </c:pt>
                <c:pt idx="8">
                  <c:v>1.7241379310344827E-2</c:v>
                </c:pt>
                <c:pt idx="9">
                  <c:v>2.1739130434782608E-2</c:v>
                </c:pt>
                <c:pt idx="10">
                  <c:v>3.2258064516129031E-2</c:v>
                </c:pt>
                <c:pt idx="11">
                  <c:v>0.17073170731707318</c:v>
                </c:pt>
                <c:pt idx="12">
                  <c:v>0.03</c:v>
                </c:pt>
                <c:pt idx="13">
                  <c:v>0</c:v>
                </c:pt>
              </c:numCache>
            </c:numRef>
          </c:val>
          <c:extLst>
            <c:ext xmlns:c16="http://schemas.microsoft.com/office/drawing/2014/chart" uri="{C3380CC4-5D6E-409C-BE32-E72D297353CC}">
              <c16:uniqueId val="{00000000-4FE2-45F9-AFAD-2500A6221473}"/>
            </c:ext>
          </c:extLst>
        </c:ser>
        <c:ser>
          <c:idx val="1"/>
          <c:order val="1"/>
          <c:tx>
            <c:strRef>
              <c:f>Sheet1!$C$1</c:f>
              <c:strCache>
                <c:ptCount val="1"/>
                <c:pt idx="0">
                  <c:v>არ იჭერს </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Sheet1!$C$2:$C$15</c:f>
              <c:numCache>
                <c:formatCode>0%</c:formatCode>
                <c:ptCount val="14"/>
                <c:pt idx="0">
                  <c:v>1.4184397163120567E-2</c:v>
                </c:pt>
                <c:pt idx="1">
                  <c:v>0.11333333333333333</c:v>
                </c:pt>
                <c:pt idx="2">
                  <c:v>7.6190476190476197E-2</c:v>
                </c:pt>
                <c:pt idx="3">
                  <c:v>0.17857142857142858</c:v>
                </c:pt>
                <c:pt idx="4">
                  <c:v>7.874015748031496E-2</c:v>
                </c:pt>
                <c:pt idx="5">
                  <c:v>9.9447513812154692E-2</c:v>
                </c:pt>
                <c:pt idx="6">
                  <c:v>0.12605042016806722</c:v>
                </c:pt>
                <c:pt idx="7">
                  <c:v>7.476635514018691E-2</c:v>
                </c:pt>
                <c:pt idx="8">
                  <c:v>0.22413793103448276</c:v>
                </c:pt>
                <c:pt idx="9">
                  <c:v>0.2391304347826087</c:v>
                </c:pt>
                <c:pt idx="10">
                  <c:v>0.14838709677419354</c:v>
                </c:pt>
                <c:pt idx="11">
                  <c:v>0.3902439024390244</c:v>
                </c:pt>
                <c:pt idx="12">
                  <c:v>0.17</c:v>
                </c:pt>
                <c:pt idx="13">
                  <c:v>0.16058394160583941</c:v>
                </c:pt>
              </c:numCache>
            </c:numRef>
          </c:val>
          <c:extLst>
            <c:ext xmlns:c16="http://schemas.microsoft.com/office/drawing/2014/chart" uri="{C3380CC4-5D6E-409C-BE32-E72D297353CC}">
              <c16:uniqueId val="{00000001-4FE2-45F9-AFAD-2500A6221473}"/>
            </c:ext>
          </c:extLst>
        </c:ser>
        <c:ser>
          <c:idx val="2"/>
          <c:order val="2"/>
          <c:tx>
            <c:strRef>
              <c:f>Sheet1!$D$1</c:f>
              <c:strCache>
                <c:ptCount val="1"/>
                <c:pt idx="0">
                  <c:v>რადიოსთან შედარებით უპირატესობას ვანიჭებ სხვა მედიასაშუალებებს </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Sheet1!$D$2:$D$15</c:f>
              <c:numCache>
                <c:formatCode>0%</c:formatCode>
                <c:ptCount val="14"/>
                <c:pt idx="0">
                  <c:v>0.59101654846335694</c:v>
                </c:pt>
                <c:pt idx="1">
                  <c:v>0.54</c:v>
                </c:pt>
                <c:pt idx="2">
                  <c:v>0.53333333333333333</c:v>
                </c:pt>
                <c:pt idx="3">
                  <c:v>0.5535714285714286</c:v>
                </c:pt>
                <c:pt idx="4">
                  <c:v>0.511811023622047</c:v>
                </c:pt>
                <c:pt idx="5">
                  <c:v>0.45303867403314918</c:v>
                </c:pt>
                <c:pt idx="6">
                  <c:v>0.5714285714285714</c:v>
                </c:pt>
                <c:pt idx="7">
                  <c:v>0.53271028037383172</c:v>
                </c:pt>
                <c:pt idx="8">
                  <c:v>0.55172413793103448</c:v>
                </c:pt>
                <c:pt idx="9">
                  <c:v>0.47826086956521741</c:v>
                </c:pt>
                <c:pt idx="10">
                  <c:v>0.4838709677419355</c:v>
                </c:pt>
                <c:pt idx="11">
                  <c:v>0.36585365853658536</c:v>
                </c:pt>
                <c:pt idx="12">
                  <c:v>0.5</c:v>
                </c:pt>
                <c:pt idx="13">
                  <c:v>0.40145985401459855</c:v>
                </c:pt>
              </c:numCache>
            </c:numRef>
          </c:val>
          <c:extLst>
            <c:ext xmlns:c16="http://schemas.microsoft.com/office/drawing/2014/chart" uri="{C3380CC4-5D6E-409C-BE32-E72D297353CC}">
              <c16:uniqueId val="{00000000-BCE8-437A-9341-C8A6CAC46032}"/>
            </c:ext>
          </c:extLst>
        </c:ser>
        <c:dLbls>
          <c:showLegendKey val="0"/>
          <c:showVal val="1"/>
          <c:showCatName val="0"/>
          <c:showSerName val="0"/>
          <c:showPercent val="0"/>
          <c:showBubbleSize val="0"/>
        </c:dLbls>
        <c:gapWidth val="30"/>
        <c:overlap val="100"/>
        <c:axId val="240490848"/>
        <c:axId val="240463600"/>
      </c:barChart>
      <c:catAx>
        <c:axId val="240490848"/>
        <c:scaling>
          <c:orientation val="maxMin"/>
        </c:scaling>
        <c:delete val="0"/>
        <c:axPos val="l"/>
        <c:numFmt formatCode="General" sourceLinked="1"/>
        <c:majorTickMark val="out"/>
        <c:minorTickMark val="none"/>
        <c:tickLblPos val="nextTo"/>
        <c:txPr>
          <a:bodyPr/>
          <a:lstStyle/>
          <a:p>
            <a:pPr>
              <a:defRPr sz="1200"/>
            </a:pPr>
            <a:endParaRPr lang="en-US"/>
          </a:p>
        </c:txPr>
        <c:crossAx val="240463600"/>
        <c:crosses val="autoZero"/>
        <c:auto val="1"/>
        <c:lblAlgn val="ctr"/>
        <c:lblOffset val="100"/>
        <c:noMultiLvlLbl val="0"/>
      </c:catAx>
      <c:valAx>
        <c:axId val="240463600"/>
        <c:scaling>
          <c:orientation val="minMax"/>
          <c:max val="1"/>
          <c:min val="0"/>
        </c:scaling>
        <c:delete val="1"/>
        <c:axPos val="t"/>
        <c:numFmt formatCode="0%" sourceLinked="1"/>
        <c:majorTickMark val="out"/>
        <c:minorTickMark val="none"/>
        <c:tickLblPos val="nextTo"/>
        <c:crossAx val="240490848"/>
        <c:crosses val="autoZero"/>
        <c:crossBetween val="between"/>
        <c:majorUnit val="10"/>
      </c:valAx>
    </c:plotArea>
    <c:legend>
      <c:legendPos val="b"/>
      <c:layout>
        <c:manualLayout>
          <c:xMode val="edge"/>
          <c:yMode val="edge"/>
          <c:x val="3.9939645390442931E-2"/>
          <c:y val="0.8909539330464783"/>
          <c:w val="0.85865202210671165"/>
          <c:h val="0.10904603767639297"/>
        </c:manualLayout>
      </c:layout>
      <c:overlay val="0"/>
      <c:txPr>
        <a:bodyPr/>
        <a:lstStyle/>
        <a:p>
          <a:pPr>
            <a:defRPr sz="10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ka-GE" dirty="0"/>
              <a:t>ძირითადად რა სიტუაციებში უსმენთ რადიოს</a:t>
            </a:r>
          </a:p>
        </c:rich>
      </c:tx>
      <c:overlay val="0"/>
    </c:title>
    <c:autoTitleDeleted val="0"/>
    <c:plotArea>
      <c:layout>
        <c:manualLayout>
          <c:layoutTarget val="inner"/>
          <c:xMode val="edge"/>
          <c:yMode val="edge"/>
          <c:x val="0.32150045621979656"/>
          <c:y val="0.13507173710909454"/>
          <c:w val="0.66213056181087016"/>
          <c:h val="0.81447406518131427"/>
        </c:manualLayout>
      </c:layout>
      <c:barChart>
        <c:barDir val="bar"/>
        <c:grouping val="clustered"/>
        <c:varyColors val="0"/>
        <c:ser>
          <c:idx val="0"/>
          <c:order val="0"/>
          <c:tx>
            <c:strRef>
              <c:f>Sheet1!$A$2</c:f>
              <c:strCache>
                <c:ptCount val="1"/>
                <c:pt idx="0">
                  <c:v>საქმიანობა</c:v>
                </c:pt>
              </c:strCache>
            </c:strRef>
          </c:tx>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საკუთარი ავტომობილით მგზავრობისას</c:v>
                </c:pt>
                <c:pt idx="1">
                  <c:v>სახლში ყოფნისას</c:v>
                </c:pt>
                <c:pt idx="2">
                  <c:v>საზოგადოებრივი ტრანსპორტით მგზავრობისას</c:v>
                </c:pt>
                <c:pt idx="3">
                  <c:v>სხვისი ავტომობილით მგზავრობისას</c:v>
                </c:pt>
                <c:pt idx="4">
                  <c:v>სამსახურში ყოფნისას</c:v>
                </c:pt>
                <c:pt idx="5">
                  <c:v>სხვა</c:v>
                </c:pt>
                <c:pt idx="6">
                  <c:v>მიჭირს პასუხის გაცემა </c:v>
                </c:pt>
              </c:strCache>
            </c:strRef>
          </c:cat>
          <c:val>
            <c:numRef>
              <c:f>Sheet1!$B$2:$H$2</c:f>
              <c:numCache>
                <c:formatCode>0%</c:formatCode>
                <c:ptCount val="7"/>
                <c:pt idx="0">
                  <c:v>0.33</c:v>
                </c:pt>
                <c:pt idx="1">
                  <c:v>0.1</c:v>
                </c:pt>
                <c:pt idx="2">
                  <c:v>0.06</c:v>
                </c:pt>
                <c:pt idx="3">
                  <c:v>0.04</c:v>
                </c:pt>
                <c:pt idx="4">
                  <c:v>0.02</c:v>
                </c:pt>
                <c:pt idx="5">
                  <c:v>8.3045592470826664E-3</c:v>
                </c:pt>
                <c:pt idx="6">
                  <c:v>7.8676704095924643E-3</c:v>
                </c:pt>
              </c:numCache>
            </c:numRef>
          </c:val>
          <c:extLst>
            <c:ext xmlns:c16="http://schemas.microsoft.com/office/drawing/2014/chart" uri="{C3380CC4-5D6E-409C-BE32-E72D297353CC}">
              <c16:uniqueId val="{00000000-84C0-44C5-9FC3-6D7E2678D31A}"/>
            </c:ext>
          </c:extLst>
        </c:ser>
        <c:dLbls>
          <c:showLegendKey val="0"/>
          <c:showVal val="1"/>
          <c:showCatName val="0"/>
          <c:showSerName val="0"/>
          <c:showPercent val="0"/>
          <c:showBubbleSize val="0"/>
        </c:dLbls>
        <c:gapWidth val="30"/>
        <c:axId val="192009616"/>
        <c:axId val="192009056"/>
      </c:barChart>
      <c:catAx>
        <c:axId val="192009616"/>
        <c:scaling>
          <c:orientation val="maxMin"/>
        </c:scaling>
        <c:delete val="0"/>
        <c:axPos val="l"/>
        <c:numFmt formatCode="General" sourceLinked="1"/>
        <c:majorTickMark val="out"/>
        <c:minorTickMark val="none"/>
        <c:tickLblPos val="nextTo"/>
        <c:txPr>
          <a:bodyPr/>
          <a:lstStyle/>
          <a:p>
            <a:pPr>
              <a:defRPr sz="1200"/>
            </a:pPr>
            <a:endParaRPr lang="en-US"/>
          </a:p>
        </c:txPr>
        <c:crossAx val="192009056"/>
        <c:crosses val="autoZero"/>
        <c:auto val="1"/>
        <c:lblAlgn val="ctr"/>
        <c:lblOffset val="100"/>
        <c:noMultiLvlLbl val="0"/>
      </c:catAx>
      <c:valAx>
        <c:axId val="192009056"/>
        <c:scaling>
          <c:orientation val="minMax"/>
          <c:max val="0.60000000000000009"/>
          <c:min val="0"/>
        </c:scaling>
        <c:delete val="1"/>
        <c:axPos val="t"/>
        <c:numFmt formatCode="0%" sourceLinked="1"/>
        <c:majorTickMark val="out"/>
        <c:minorTickMark val="none"/>
        <c:tickLblPos val="nextTo"/>
        <c:crossAx val="192009616"/>
        <c:crosses val="autoZero"/>
        <c:crossBetween val="between"/>
        <c:majorUnit val="10"/>
      </c:valAx>
    </c:plotArea>
    <c:plotVisOnly val="1"/>
    <c:dispBlanksAs val="gap"/>
    <c:showDLblsOverMax val="0"/>
  </c:chart>
  <c:txPr>
    <a:bodyPr/>
    <a:lstStyle/>
    <a:p>
      <a:pPr>
        <a:defRPr sz="1800"/>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ka-GE" dirty="0"/>
              <a:t>რა მოწყობილობით უსმენთ რადიოს</a:t>
            </a:r>
          </a:p>
        </c:rich>
      </c:tx>
      <c:overlay val="1"/>
    </c:title>
    <c:autoTitleDeleted val="0"/>
    <c:plotArea>
      <c:layout>
        <c:manualLayout>
          <c:layoutTarget val="inner"/>
          <c:xMode val="edge"/>
          <c:yMode val="edge"/>
          <c:x val="0.34428499330229501"/>
          <c:y val="0.15110503073247056"/>
          <c:w val="0.61466405513976807"/>
          <c:h val="0.81447401311442846"/>
        </c:manualLayout>
      </c:layout>
      <c:barChart>
        <c:barDir val="bar"/>
        <c:grouping val="clustered"/>
        <c:varyColors val="0"/>
        <c:ser>
          <c:idx val="0"/>
          <c:order val="0"/>
          <c:tx>
            <c:strRef>
              <c:f>Sheet1!$A$2</c:f>
              <c:strCache>
                <c:ptCount val="1"/>
                <c:pt idx="0">
                  <c:v>საქმიანობა</c:v>
                </c:pt>
              </c:strCache>
            </c:strRef>
          </c:tx>
          <c:invertIfNegative val="0"/>
          <c:dPt>
            <c:idx val="0"/>
            <c:invertIfNegative val="0"/>
            <c:bubble3D val="0"/>
            <c:extLst>
              <c:ext xmlns:c16="http://schemas.microsoft.com/office/drawing/2014/chart" uri="{C3380CC4-5D6E-409C-BE32-E72D297353CC}">
                <c16:uniqueId val="{00000000-AF16-4EE5-9EF2-72EDC7187DAB}"/>
              </c:ext>
            </c:extLst>
          </c:dPt>
          <c:dLbls>
            <c:spPr>
              <a:noFill/>
              <a:ln>
                <a:noFill/>
              </a:ln>
              <a:effectLst/>
            </c:spPr>
            <c:txPr>
              <a:bodyPr/>
              <a:lstStyle/>
              <a:p>
                <a:pPr>
                  <a:defRPr sz="1200"/>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მანქანის რადიოს საშუალებით</c:v>
                </c:pt>
                <c:pt idx="1">
                  <c:v>მობილური ტელეფონის საშუალებით</c:v>
                </c:pt>
                <c:pt idx="2">
                  <c:v>რადიომიმღებით</c:v>
                </c:pt>
                <c:pt idx="3">
                  <c:v>ინტერნეტის საშუალებით</c:v>
                </c:pt>
                <c:pt idx="4">
                  <c:v>სატელიტური ტვ მიმღების საშუალებით</c:v>
                </c:pt>
              </c:strCache>
            </c:strRef>
          </c:cat>
          <c:val>
            <c:numRef>
              <c:f>Sheet1!$B$2:$F$2</c:f>
              <c:numCache>
                <c:formatCode>0%</c:formatCode>
                <c:ptCount val="5"/>
                <c:pt idx="0">
                  <c:v>0.75</c:v>
                </c:pt>
                <c:pt idx="1">
                  <c:v>0.11419814814814812</c:v>
                </c:pt>
                <c:pt idx="2">
                  <c:v>9.6561111111111084E-2</c:v>
                </c:pt>
                <c:pt idx="3">
                  <c:v>2.3809259259259252E-2</c:v>
                </c:pt>
                <c:pt idx="4">
                  <c:v>8.8185185185185155E-3</c:v>
                </c:pt>
              </c:numCache>
            </c:numRef>
          </c:val>
          <c:extLst>
            <c:ext xmlns:c16="http://schemas.microsoft.com/office/drawing/2014/chart" uri="{C3380CC4-5D6E-409C-BE32-E72D297353CC}">
              <c16:uniqueId val="{00000000-84C0-44C5-9FC3-6D7E2678D31A}"/>
            </c:ext>
          </c:extLst>
        </c:ser>
        <c:dLbls>
          <c:dLblPos val="ctr"/>
          <c:showLegendKey val="0"/>
          <c:showVal val="1"/>
          <c:showCatName val="0"/>
          <c:showSerName val="0"/>
          <c:showPercent val="0"/>
          <c:showBubbleSize val="0"/>
        </c:dLbls>
        <c:gapWidth val="52"/>
        <c:overlap val="82"/>
        <c:axId val="192016336"/>
        <c:axId val="192016896"/>
      </c:barChart>
      <c:catAx>
        <c:axId val="192016336"/>
        <c:scaling>
          <c:orientation val="maxMin"/>
        </c:scaling>
        <c:delete val="0"/>
        <c:axPos val="l"/>
        <c:numFmt formatCode="General" sourceLinked="1"/>
        <c:majorTickMark val="out"/>
        <c:minorTickMark val="none"/>
        <c:tickLblPos val="nextTo"/>
        <c:txPr>
          <a:bodyPr/>
          <a:lstStyle/>
          <a:p>
            <a:pPr>
              <a:defRPr sz="1200"/>
            </a:pPr>
            <a:endParaRPr lang="en-US"/>
          </a:p>
        </c:txPr>
        <c:crossAx val="192016896"/>
        <c:crosses val="autoZero"/>
        <c:auto val="1"/>
        <c:lblAlgn val="ctr"/>
        <c:lblOffset val="100"/>
        <c:noMultiLvlLbl val="0"/>
      </c:catAx>
      <c:valAx>
        <c:axId val="192016896"/>
        <c:scaling>
          <c:orientation val="minMax"/>
          <c:max val="0.60000000000000009"/>
          <c:min val="0"/>
        </c:scaling>
        <c:delete val="1"/>
        <c:axPos val="t"/>
        <c:numFmt formatCode="0%" sourceLinked="1"/>
        <c:majorTickMark val="out"/>
        <c:minorTickMark val="none"/>
        <c:tickLblPos val="nextTo"/>
        <c:crossAx val="192016336"/>
        <c:crosses val="autoZero"/>
        <c:crossBetween val="between"/>
        <c:majorUnit val="10"/>
      </c:valAx>
    </c:plotArea>
    <c:plotVisOnly val="1"/>
    <c:dispBlanksAs val="gap"/>
    <c:showDLblsOverMax val="0"/>
  </c:chart>
  <c:txPr>
    <a:bodyPr/>
    <a:lstStyle/>
    <a:p>
      <a:pPr>
        <a:defRPr sz="18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ka-GE" b="1" dirty="0">
                <a:effectLst/>
              </a:rPr>
              <a:t>ძირითადად რა ხანგრძლივობით უსმენთ რადიოს 1 მოსმენის განმავლობაში</a:t>
            </a:r>
          </a:p>
        </c:rich>
      </c:tx>
      <c:overlay val="0"/>
    </c:title>
    <c:autoTitleDeleted val="0"/>
    <c:plotArea>
      <c:layout>
        <c:manualLayout>
          <c:layoutTarget val="inner"/>
          <c:xMode val="edge"/>
          <c:yMode val="edge"/>
          <c:x val="0.37456327323111138"/>
          <c:y val="0.13507173710909454"/>
          <c:w val="0.60906774479955517"/>
          <c:h val="0.81447406518131427"/>
        </c:manualLayout>
      </c:layout>
      <c:barChart>
        <c:barDir val="bar"/>
        <c:grouping val="clustered"/>
        <c:varyColors val="0"/>
        <c:ser>
          <c:idx val="0"/>
          <c:order val="0"/>
          <c:tx>
            <c:strRef>
              <c:f>Sheet1!$A$2</c:f>
              <c:strCache>
                <c:ptCount val="1"/>
              </c:strCache>
            </c:strRef>
          </c:tx>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Sheet1!$B$1:$N$1</c:f>
              <c:strCache>
                <c:ptCount val="13"/>
                <c:pt idx="0">
                  <c:v>5 წუთამდე</c:v>
                </c:pt>
                <c:pt idx="1">
                  <c:v>5-10 წუთი</c:v>
                </c:pt>
                <c:pt idx="2">
                  <c:v>10-15 წუთი</c:v>
                </c:pt>
                <c:pt idx="3">
                  <c:v>15-20 წუთი</c:v>
                </c:pt>
                <c:pt idx="4">
                  <c:v>20-30 წუთი</c:v>
                </c:pt>
                <c:pt idx="5">
                  <c:v>30-45 წუთი</c:v>
                </c:pt>
                <c:pt idx="6">
                  <c:v>45-60 წუთი</c:v>
                </c:pt>
                <c:pt idx="7">
                  <c:v>1-1,5 საათი</c:v>
                </c:pt>
                <c:pt idx="8">
                  <c:v>1,5-2 საათი</c:v>
                </c:pt>
                <c:pt idx="9">
                  <c:v>2-3 საათი</c:v>
                </c:pt>
                <c:pt idx="10">
                  <c:v>3-4 საათი</c:v>
                </c:pt>
                <c:pt idx="11">
                  <c:v>4 საათზე მეტი</c:v>
                </c:pt>
                <c:pt idx="12">
                  <c:v>მიჭირს პასუხის გაცემა </c:v>
                </c:pt>
              </c:strCache>
            </c:strRef>
          </c:cat>
          <c:val>
            <c:numRef>
              <c:f>Sheet1!$B$2:$N$2</c:f>
              <c:numCache>
                <c:formatCode>0%</c:formatCode>
                <c:ptCount val="13"/>
                <c:pt idx="0">
                  <c:v>1.0502769062231755E-2</c:v>
                </c:pt>
                <c:pt idx="1">
                  <c:v>8.7089902159188437E-2</c:v>
                </c:pt>
                <c:pt idx="2">
                  <c:v>0.13260435219751232</c:v>
                </c:pt>
                <c:pt idx="3">
                  <c:v>0.12516381856714584</c:v>
                </c:pt>
                <c:pt idx="4">
                  <c:v>0.20875218501342713</c:v>
                </c:pt>
                <c:pt idx="5">
                  <c:v>8.0086830733374123E-2</c:v>
                </c:pt>
                <c:pt idx="6">
                  <c:v>5.9518754813462804E-2</c:v>
                </c:pt>
                <c:pt idx="7">
                  <c:v>0.11291120068670536</c:v>
                </c:pt>
                <c:pt idx="8">
                  <c:v>3.6761529794300855E-2</c:v>
                </c:pt>
                <c:pt idx="9">
                  <c:v>3.1947607467737157E-2</c:v>
                </c:pt>
                <c:pt idx="10">
                  <c:v>1.3566842570586731E-2</c:v>
                </c:pt>
                <c:pt idx="11">
                  <c:v>4.507698783377171E-2</c:v>
                </c:pt>
                <c:pt idx="12">
                  <c:v>5.6017219100555647E-2</c:v>
                </c:pt>
              </c:numCache>
            </c:numRef>
          </c:val>
          <c:extLst>
            <c:ext xmlns:c16="http://schemas.microsoft.com/office/drawing/2014/chart" uri="{C3380CC4-5D6E-409C-BE32-E72D297353CC}">
              <c16:uniqueId val="{00000000-84C0-44C5-9FC3-6D7E2678D31A}"/>
            </c:ext>
          </c:extLst>
        </c:ser>
        <c:dLbls>
          <c:showLegendKey val="0"/>
          <c:showVal val="1"/>
          <c:showCatName val="0"/>
          <c:showSerName val="0"/>
          <c:showPercent val="0"/>
          <c:showBubbleSize val="0"/>
        </c:dLbls>
        <c:gapWidth val="30"/>
        <c:axId val="238400112"/>
        <c:axId val="238399552"/>
      </c:barChart>
      <c:catAx>
        <c:axId val="238400112"/>
        <c:scaling>
          <c:orientation val="maxMin"/>
        </c:scaling>
        <c:delete val="0"/>
        <c:axPos val="l"/>
        <c:numFmt formatCode="General" sourceLinked="1"/>
        <c:majorTickMark val="out"/>
        <c:minorTickMark val="none"/>
        <c:tickLblPos val="nextTo"/>
        <c:txPr>
          <a:bodyPr/>
          <a:lstStyle/>
          <a:p>
            <a:pPr>
              <a:defRPr sz="1200"/>
            </a:pPr>
            <a:endParaRPr lang="en-US"/>
          </a:p>
        </c:txPr>
        <c:crossAx val="238399552"/>
        <c:crosses val="autoZero"/>
        <c:auto val="1"/>
        <c:lblAlgn val="ctr"/>
        <c:lblOffset val="100"/>
        <c:noMultiLvlLbl val="0"/>
      </c:catAx>
      <c:valAx>
        <c:axId val="238399552"/>
        <c:scaling>
          <c:orientation val="minMax"/>
          <c:max val="0.60000000000000009"/>
          <c:min val="0"/>
        </c:scaling>
        <c:delete val="1"/>
        <c:axPos val="t"/>
        <c:numFmt formatCode="0%" sourceLinked="1"/>
        <c:majorTickMark val="out"/>
        <c:minorTickMark val="none"/>
        <c:tickLblPos val="nextTo"/>
        <c:crossAx val="238400112"/>
        <c:crosses val="autoZero"/>
        <c:crossBetween val="between"/>
        <c:majorUnit val="10"/>
      </c:valAx>
    </c:plotArea>
    <c:plotVisOnly val="1"/>
    <c:dispBlanksAs val="gap"/>
    <c:showDLblsOverMax val="0"/>
  </c:chart>
  <c:txPr>
    <a:bodyPr/>
    <a:lstStyle/>
    <a:p>
      <a:pPr>
        <a:defRPr sz="18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ka-GE" sz="1400" b="1" i="0" baseline="0" dirty="0">
                <a:effectLst/>
              </a:rPr>
              <a:t>რომელ საათებში უსმენთ რადიოს სამუშაო დღეებში</a:t>
            </a:r>
            <a:endParaRPr lang="en-US" sz="1400" dirty="0">
              <a:effectLst/>
            </a:endParaRPr>
          </a:p>
        </c:rich>
      </c:tx>
      <c:overlay val="0"/>
    </c:title>
    <c:autoTitleDeleted val="0"/>
    <c:plotArea>
      <c:layout>
        <c:manualLayout>
          <c:layoutTarget val="inner"/>
          <c:xMode val="edge"/>
          <c:yMode val="edge"/>
          <c:x val="4.5261646981627303E-2"/>
          <c:y val="6.3322920232797134E-2"/>
          <c:w val="0.93836930539932506"/>
          <c:h val="0.68293445382107509"/>
        </c:manualLayout>
      </c:layout>
      <c:barChart>
        <c:barDir val="col"/>
        <c:grouping val="clustered"/>
        <c:varyColors val="0"/>
        <c:ser>
          <c:idx val="0"/>
          <c:order val="0"/>
          <c:tx>
            <c:strRef>
              <c:f>Sheet1!$A$2</c:f>
              <c:strCache>
                <c:ptCount val="1"/>
                <c:pt idx="0">
                  <c:v>ასაკი</c:v>
                </c:pt>
              </c:strCache>
            </c:strRef>
          </c:tx>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Sheet1!$B$1:$Y$1</c:f>
              <c:strCache>
                <c:ptCount val="24"/>
                <c:pt idx="0">
                  <c:v>24 - 1 </c:v>
                </c:pt>
                <c:pt idx="1">
                  <c:v>1-2</c:v>
                </c:pt>
                <c:pt idx="2">
                  <c:v>2-3</c:v>
                </c:pt>
                <c:pt idx="3">
                  <c:v>3-4</c:v>
                </c:pt>
                <c:pt idx="4">
                  <c:v>4-5</c:v>
                </c:pt>
                <c:pt idx="5">
                  <c:v>5-6</c:v>
                </c:pt>
                <c:pt idx="6">
                  <c:v>6-7</c:v>
                </c:pt>
                <c:pt idx="7">
                  <c:v>7-8</c:v>
                </c:pt>
                <c:pt idx="8">
                  <c:v>8-9</c:v>
                </c:pt>
                <c:pt idx="9">
                  <c:v>9-10</c:v>
                </c:pt>
                <c:pt idx="10">
                  <c:v>10-11</c:v>
                </c:pt>
                <c:pt idx="11">
                  <c:v>11-12</c:v>
                </c:pt>
                <c:pt idx="12">
                  <c:v>12-13</c:v>
                </c:pt>
                <c:pt idx="13">
                  <c:v>13-14</c:v>
                </c:pt>
                <c:pt idx="14">
                  <c:v>14-15</c:v>
                </c:pt>
                <c:pt idx="15">
                  <c:v>15-16</c:v>
                </c:pt>
                <c:pt idx="16">
                  <c:v>16-17</c:v>
                </c:pt>
                <c:pt idx="17">
                  <c:v>17-18</c:v>
                </c:pt>
                <c:pt idx="18">
                  <c:v>18-19</c:v>
                </c:pt>
                <c:pt idx="19">
                  <c:v>19-20</c:v>
                </c:pt>
                <c:pt idx="20">
                  <c:v>20-21</c:v>
                </c:pt>
                <c:pt idx="21">
                  <c:v>21-22</c:v>
                </c:pt>
                <c:pt idx="22">
                  <c:v>22-23</c:v>
                </c:pt>
                <c:pt idx="23">
                  <c:v>23-24</c:v>
                </c:pt>
              </c:strCache>
            </c:strRef>
          </c:cat>
          <c:val>
            <c:numRef>
              <c:f>Sheet1!$B$2:$Y$2</c:f>
              <c:numCache>
                <c:formatCode>0%</c:formatCode>
                <c:ptCount val="24"/>
                <c:pt idx="0">
                  <c:v>4.7281323877068565E-3</c:v>
                </c:pt>
                <c:pt idx="1">
                  <c:v>6.3041765169424748E-3</c:v>
                </c:pt>
                <c:pt idx="2">
                  <c:v>5.5161544523246652E-3</c:v>
                </c:pt>
                <c:pt idx="3">
                  <c:v>4.7281323877068565E-3</c:v>
                </c:pt>
                <c:pt idx="4">
                  <c:v>6.3041765169424748E-3</c:v>
                </c:pt>
                <c:pt idx="5">
                  <c:v>1.5760441292356188E-2</c:v>
                </c:pt>
                <c:pt idx="6">
                  <c:v>1.9700551615445237E-2</c:v>
                </c:pt>
                <c:pt idx="7">
                  <c:v>5.6737588652482268E-2</c:v>
                </c:pt>
                <c:pt idx="8">
                  <c:v>0.1111111111111111</c:v>
                </c:pt>
                <c:pt idx="9">
                  <c:v>0.10244286840031522</c:v>
                </c:pt>
                <c:pt idx="10">
                  <c:v>6.3041765169424752E-2</c:v>
                </c:pt>
                <c:pt idx="11">
                  <c:v>6.8557919621749411E-2</c:v>
                </c:pt>
                <c:pt idx="12">
                  <c:v>6.6981875492513804E-2</c:v>
                </c:pt>
                <c:pt idx="13">
                  <c:v>7.2498029944838463E-2</c:v>
                </c:pt>
                <c:pt idx="14">
                  <c:v>6.2253743104806941E-2</c:v>
                </c:pt>
                <c:pt idx="15">
                  <c:v>4.3341213553979512E-2</c:v>
                </c:pt>
                <c:pt idx="16">
                  <c:v>4.8069345941686367E-2</c:v>
                </c:pt>
                <c:pt idx="17">
                  <c:v>8.0378250591016553E-2</c:v>
                </c:pt>
                <c:pt idx="18">
                  <c:v>6.4617809298660372E-2</c:v>
                </c:pt>
                <c:pt idx="19">
                  <c:v>4.3341213553979512E-2</c:v>
                </c:pt>
                <c:pt idx="20">
                  <c:v>2.5216706067769899E-2</c:v>
                </c:pt>
                <c:pt idx="21">
                  <c:v>1.5760441292356188E-2</c:v>
                </c:pt>
                <c:pt idx="22">
                  <c:v>8.6682427107959027E-3</c:v>
                </c:pt>
                <c:pt idx="23">
                  <c:v>3.940110323089047E-3</c:v>
                </c:pt>
              </c:numCache>
            </c:numRef>
          </c:val>
          <c:extLst>
            <c:ext xmlns:c16="http://schemas.microsoft.com/office/drawing/2014/chart" uri="{C3380CC4-5D6E-409C-BE32-E72D297353CC}">
              <c16:uniqueId val="{00000000-BCCE-4FFB-B589-EB2745B211FA}"/>
            </c:ext>
          </c:extLst>
        </c:ser>
        <c:dLbls>
          <c:showLegendKey val="0"/>
          <c:showVal val="1"/>
          <c:showCatName val="0"/>
          <c:showSerName val="0"/>
          <c:showPercent val="0"/>
          <c:showBubbleSize val="0"/>
        </c:dLbls>
        <c:gapWidth val="30"/>
        <c:axId val="192023056"/>
        <c:axId val="192020256"/>
      </c:barChart>
      <c:catAx>
        <c:axId val="192023056"/>
        <c:scaling>
          <c:orientation val="minMax"/>
        </c:scaling>
        <c:delete val="0"/>
        <c:axPos val="b"/>
        <c:numFmt formatCode="General" sourceLinked="1"/>
        <c:majorTickMark val="out"/>
        <c:minorTickMark val="none"/>
        <c:tickLblPos val="nextTo"/>
        <c:txPr>
          <a:bodyPr/>
          <a:lstStyle/>
          <a:p>
            <a:pPr>
              <a:defRPr sz="1200"/>
            </a:pPr>
            <a:endParaRPr lang="en-US"/>
          </a:p>
        </c:txPr>
        <c:crossAx val="192020256"/>
        <c:crosses val="autoZero"/>
        <c:auto val="1"/>
        <c:lblAlgn val="ctr"/>
        <c:lblOffset val="100"/>
        <c:noMultiLvlLbl val="0"/>
      </c:catAx>
      <c:valAx>
        <c:axId val="192020256"/>
        <c:scaling>
          <c:orientation val="minMax"/>
          <c:max val="0.2"/>
          <c:min val="0"/>
        </c:scaling>
        <c:delete val="1"/>
        <c:axPos val="l"/>
        <c:numFmt formatCode="0%" sourceLinked="1"/>
        <c:majorTickMark val="out"/>
        <c:minorTickMark val="none"/>
        <c:tickLblPos val="nextTo"/>
        <c:crossAx val="192023056"/>
        <c:crosses val="autoZero"/>
        <c:crossBetween val="between"/>
        <c:majorUnit val="0.2"/>
      </c:valAx>
    </c:plotArea>
    <c:plotVisOnly val="1"/>
    <c:dispBlanksAs val="gap"/>
    <c:showDLblsOverMax val="0"/>
  </c:chart>
  <c:txPr>
    <a:bodyPr/>
    <a:lstStyle/>
    <a:p>
      <a:pPr>
        <a:defRPr sz="1800"/>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ka-GE" sz="1400" b="1" i="0" baseline="0" dirty="0">
                <a:effectLst/>
              </a:rPr>
              <a:t>რომელ საათებში უსმენთ რადიოს შაბათ-კვირას</a:t>
            </a:r>
            <a:endParaRPr lang="en-US" sz="1400" dirty="0">
              <a:effectLst/>
            </a:endParaRPr>
          </a:p>
        </c:rich>
      </c:tx>
      <c:overlay val="0"/>
    </c:title>
    <c:autoTitleDeleted val="0"/>
    <c:plotArea>
      <c:layout>
        <c:manualLayout>
          <c:layoutTarget val="inner"/>
          <c:xMode val="edge"/>
          <c:yMode val="edge"/>
          <c:x val="4.5261646981627303E-2"/>
          <c:y val="6.3322920232797134E-2"/>
          <c:w val="0.93836930539932506"/>
          <c:h val="0.68293445382107509"/>
        </c:manualLayout>
      </c:layout>
      <c:barChart>
        <c:barDir val="col"/>
        <c:grouping val="clustered"/>
        <c:varyColors val="0"/>
        <c:ser>
          <c:idx val="0"/>
          <c:order val="0"/>
          <c:tx>
            <c:strRef>
              <c:f>Sheet1!$A$2</c:f>
              <c:strCache>
                <c:ptCount val="1"/>
                <c:pt idx="0">
                  <c:v>ასაკი</c:v>
                </c:pt>
              </c:strCache>
            </c:strRef>
          </c:tx>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Sheet1!$B$1:$Y$1</c:f>
              <c:strCache>
                <c:ptCount val="24"/>
                <c:pt idx="0">
                  <c:v>24 - 1 </c:v>
                </c:pt>
                <c:pt idx="1">
                  <c:v>1-2</c:v>
                </c:pt>
                <c:pt idx="2">
                  <c:v>2-3</c:v>
                </c:pt>
                <c:pt idx="3">
                  <c:v>3-4</c:v>
                </c:pt>
                <c:pt idx="4">
                  <c:v>4-5</c:v>
                </c:pt>
                <c:pt idx="5">
                  <c:v>5-6</c:v>
                </c:pt>
                <c:pt idx="6">
                  <c:v>6-7</c:v>
                </c:pt>
                <c:pt idx="7">
                  <c:v>7-8</c:v>
                </c:pt>
                <c:pt idx="8">
                  <c:v>8-9</c:v>
                </c:pt>
                <c:pt idx="9">
                  <c:v>9-10</c:v>
                </c:pt>
                <c:pt idx="10">
                  <c:v>10-11</c:v>
                </c:pt>
                <c:pt idx="11">
                  <c:v>11-12</c:v>
                </c:pt>
                <c:pt idx="12">
                  <c:v>12-13</c:v>
                </c:pt>
                <c:pt idx="13">
                  <c:v>13-14</c:v>
                </c:pt>
                <c:pt idx="14">
                  <c:v>14-15</c:v>
                </c:pt>
                <c:pt idx="15">
                  <c:v>15-16</c:v>
                </c:pt>
                <c:pt idx="16">
                  <c:v>16-17</c:v>
                </c:pt>
                <c:pt idx="17">
                  <c:v>17-18</c:v>
                </c:pt>
                <c:pt idx="18">
                  <c:v>18-19</c:v>
                </c:pt>
                <c:pt idx="19">
                  <c:v>19-20</c:v>
                </c:pt>
                <c:pt idx="20">
                  <c:v>20-21</c:v>
                </c:pt>
                <c:pt idx="21">
                  <c:v>21-22</c:v>
                </c:pt>
                <c:pt idx="22">
                  <c:v>22-23</c:v>
                </c:pt>
                <c:pt idx="23">
                  <c:v>23-24</c:v>
                </c:pt>
              </c:strCache>
            </c:strRef>
          </c:cat>
          <c:val>
            <c:numRef>
              <c:f>Sheet1!$B$2:$Y$2</c:f>
              <c:numCache>
                <c:formatCode>0%</c:formatCode>
                <c:ptCount val="24"/>
                <c:pt idx="0">
                  <c:v>3.9920159680638728E-3</c:v>
                </c:pt>
                <c:pt idx="1">
                  <c:v>6.843455945252353E-3</c:v>
                </c:pt>
                <c:pt idx="2">
                  <c:v>6.2731679498146562E-3</c:v>
                </c:pt>
                <c:pt idx="3">
                  <c:v>6.2731679498146562E-3</c:v>
                </c:pt>
                <c:pt idx="4">
                  <c:v>6.5583119475335055E-3</c:v>
                </c:pt>
                <c:pt idx="5">
                  <c:v>1.6823495865412035E-2</c:v>
                </c:pt>
                <c:pt idx="6">
                  <c:v>2.0815511833475908E-2</c:v>
                </c:pt>
                <c:pt idx="7">
                  <c:v>3.8494439692044483E-2</c:v>
                </c:pt>
                <c:pt idx="8">
                  <c:v>6.5297975477616205E-2</c:v>
                </c:pt>
                <c:pt idx="9">
                  <c:v>7.4137439406900485E-2</c:v>
                </c:pt>
                <c:pt idx="10">
                  <c:v>7.4422583404619339E-2</c:v>
                </c:pt>
                <c:pt idx="11">
                  <c:v>9.1816367265469059E-2</c:v>
                </c:pt>
                <c:pt idx="12">
                  <c:v>8.1836327345309379E-2</c:v>
                </c:pt>
                <c:pt idx="13">
                  <c:v>8.1836327345309379E-2</c:v>
                </c:pt>
                <c:pt idx="14">
                  <c:v>7.5848303393213579E-2</c:v>
                </c:pt>
                <c:pt idx="15">
                  <c:v>5.018534359851725E-2</c:v>
                </c:pt>
                <c:pt idx="16">
                  <c:v>5.018534359851725E-2</c:v>
                </c:pt>
                <c:pt idx="17">
                  <c:v>6.4157399486740804E-2</c:v>
                </c:pt>
                <c:pt idx="18">
                  <c:v>5.7028799543769604E-2</c:v>
                </c:pt>
                <c:pt idx="19">
                  <c:v>4.9615055603079557E-2</c:v>
                </c:pt>
                <c:pt idx="20">
                  <c:v>3.5072711719418309E-2</c:v>
                </c:pt>
                <c:pt idx="21">
                  <c:v>2.0815511833475908E-2</c:v>
                </c:pt>
                <c:pt idx="22">
                  <c:v>1.3686911890504706E-2</c:v>
                </c:pt>
                <c:pt idx="23">
                  <c:v>7.9840319361277456E-3</c:v>
                </c:pt>
              </c:numCache>
            </c:numRef>
          </c:val>
          <c:extLst>
            <c:ext xmlns:c16="http://schemas.microsoft.com/office/drawing/2014/chart" uri="{C3380CC4-5D6E-409C-BE32-E72D297353CC}">
              <c16:uniqueId val="{00000000-BCCE-4FFB-B589-EB2745B211FA}"/>
            </c:ext>
          </c:extLst>
        </c:ser>
        <c:dLbls>
          <c:showLegendKey val="0"/>
          <c:showVal val="1"/>
          <c:showCatName val="0"/>
          <c:showSerName val="0"/>
          <c:showPercent val="0"/>
          <c:showBubbleSize val="0"/>
        </c:dLbls>
        <c:gapWidth val="30"/>
        <c:axId val="238397872"/>
        <c:axId val="238400672"/>
      </c:barChart>
      <c:catAx>
        <c:axId val="238397872"/>
        <c:scaling>
          <c:orientation val="minMax"/>
        </c:scaling>
        <c:delete val="0"/>
        <c:axPos val="b"/>
        <c:numFmt formatCode="General" sourceLinked="1"/>
        <c:majorTickMark val="out"/>
        <c:minorTickMark val="none"/>
        <c:tickLblPos val="nextTo"/>
        <c:txPr>
          <a:bodyPr/>
          <a:lstStyle/>
          <a:p>
            <a:pPr>
              <a:defRPr sz="1200"/>
            </a:pPr>
            <a:endParaRPr lang="en-US"/>
          </a:p>
        </c:txPr>
        <c:crossAx val="238400672"/>
        <c:crosses val="autoZero"/>
        <c:auto val="1"/>
        <c:lblAlgn val="ctr"/>
        <c:lblOffset val="100"/>
        <c:noMultiLvlLbl val="0"/>
      </c:catAx>
      <c:valAx>
        <c:axId val="238400672"/>
        <c:scaling>
          <c:orientation val="minMax"/>
          <c:max val="0.2"/>
          <c:min val="0"/>
        </c:scaling>
        <c:delete val="1"/>
        <c:axPos val="l"/>
        <c:numFmt formatCode="0%" sourceLinked="1"/>
        <c:majorTickMark val="out"/>
        <c:minorTickMark val="none"/>
        <c:tickLblPos val="nextTo"/>
        <c:crossAx val="238397872"/>
        <c:crosses val="autoZero"/>
        <c:crossBetween val="between"/>
        <c:majorUnit val="0.2"/>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400"/>
            </a:pPr>
            <a:r>
              <a:rPr lang="ka-GE" sz="2400" b="1" i="0" baseline="0" dirty="0">
                <a:effectLst/>
              </a:rPr>
              <a:t>ასაკი</a:t>
            </a:r>
            <a:endParaRPr lang="en-US" sz="2400" dirty="0">
              <a:effectLst/>
            </a:endParaRPr>
          </a:p>
        </c:rich>
      </c:tx>
      <c:overlay val="0"/>
    </c:title>
    <c:autoTitleDeleted val="0"/>
    <c:plotArea>
      <c:layout>
        <c:manualLayout>
          <c:layoutTarget val="inner"/>
          <c:xMode val="edge"/>
          <c:yMode val="edge"/>
          <c:x val="4.5261646981627303E-2"/>
          <c:y val="6.3322920232797134E-2"/>
          <c:w val="0.93836930539932506"/>
          <c:h val="0.68293445382107509"/>
        </c:manualLayout>
      </c:layout>
      <c:barChart>
        <c:barDir val="col"/>
        <c:grouping val="clustered"/>
        <c:varyColors val="0"/>
        <c:ser>
          <c:idx val="0"/>
          <c:order val="0"/>
          <c:tx>
            <c:strRef>
              <c:f>Sheet1!$A$2</c:f>
              <c:strCache>
                <c:ptCount val="1"/>
                <c:pt idx="0">
                  <c:v>ასაკი</c:v>
                </c:pt>
              </c:strCache>
            </c:strRef>
          </c:tx>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Sheet1!$B$1:$G$1</c:f>
              <c:strCache>
                <c:ptCount val="6"/>
                <c:pt idx="0">
                  <c:v>18-24</c:v>
                </c:pt>
                <c:pt idx="1">
                  <c:v>25-34</c:v>
                </c:pt>
                <c:pt idx="2">
                  <c:v>35-44</c:v>
                </c:pt>
                <c:pt idx="3">
                  <c:v>45-54</c:v>
                </c:pt>
                <c:pt idx="4">
                  <c:v>55-64</c:v>
                </c:pt>
                <c:pt idx="5">
                  <c:v>65 და მეტი</c:v>
                </c:pt>
              </c:strCache>
            </c:strRef>
          </c:cat>
          <c:val>
            <c:numRef>
              <c:f>Sheet1!$B$2:$G$2</c:f>
              <c:numCache>
                <c:formatCode>0%</c:formatCode>
                <c:ptCount val="6"/>
                <c:pt idx="0">
                  <c:v>8.9048000000000002E-2</c:v>
                </c:pt>
                <c:pt idx="1">
                  <c:v>0.23571400000000001</c:v>
                </c:pt>
                <c:pt idx="2">
                  <c:v>0.201905</c:v>
                </c:pt>
                <c:pt idx="3">
                  <c:v>0.16428599999999999</c:v>
                </c:pt>
                <c:pt idx="4">
                  <c:v>0.16952400000000001</c:v>
                </c:pt>
                <c:pt idx="5">
                  <c:v>0.13952400000000001</c:v>
                </c:pt>
              </c:numCache>
            </c:numRef>
          </c:val>
          <c:extLst>
            <c:ext xmlns:c16="http://schemas.microsoft.com/office/drawing/2014/chart" uri="{C3380CC4-5D6E-409C-BE32-E72D297353CC}">
              <c16:uniqueId val="{00000000-BCCE-4FFB-B589-EB2745B211FA}"/>
            </c:ext>
          </c:extLst>
        </c:ser>
        <c:dLbls>
          <c:showLegendKey val="0"/>
          <c:showVal val="1"/>
          <c:showCatName val="0"/>
          <c:showSerName val="0"/>
          <c:showPercent val="0"/>
          <c:showBubbleSize val="0"/>
        </c:dLbls>
        <c:gapWidth val="30"/>
        <c:axId val="188322704"/>
        <c:axId val="238632848"/>
      </c:barChart>
      <c:catAx>
        <c:axId val="188322704"/>
        <c:scaling>
          <c:orientation val="minMax"/>
        </c:scaling>
        <c:delete val="0"/>
        <c:axPos val="b"/>
        <c:numFmt formatCode="General" sourceLinked="1"/>
        <c:majorTickMark val="out"/>
        <c:minorTickMark val="none"/>
        <c:tickLblPos val="nextTo"/>
        <c:txPr>
          <a:bodyPr/>
          <a:lstStyle/>
          <a:p>
            <a:pPr>
              <a:defRPr sz="1200"/>
            </a:pPr>
            <a:endParaRPr lang="en-US"/>
          </a:p>
        </c:txPr>
        <c:crossAx val="238632848"/>
        <c:crosses val="autoZero"/>
        <c:auto val="1"/>
        <c:lblAlgn val="ctr"/>
        <c:lblOffset val="100"/>
        <c:noMultiLvlLbl val="0"/>
      </c:catAx>
      <c:valAx>
        <c:axId val="238632848"/>
        <c:scaling>
          <c:orientation val="minMax"/>
          <c:max val="0.4"/>
          <c:min val="0"/>
        </c:scaling>
        <c:delete val="1"/>
        <c:axPos val="l"/>
        <c:numFmt formatCode="0%" sourceLinked="1"/>
        <c:majorTickMark val="out"/>
        <c:minorTickMark val="none"/>
        <c:tickLblPos val="nextTo"/>
        <c:crossAx val="188322704"/>
        <c:crosses val="autoZero"/>
        <c:crossBetween val="between"/>
        <c:majorUnit val="0.2"/>
      </c:valAx>
    </c:plotArea>
    <c:plotVisOnly val="1"/>
    <c:dispBlanksAs val="gap"/>
    <c:showDLblsOverMax val="0"/>
  </c:chart>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ka-GE" sz="1400" b="1" i="0" baseline="0" dirty="0">
                <a:effectLst/>
              </a:rPr>
              <a:t>რადიოს შერჩევის კრიტერიუმები</a:t>
            </a:r>
            <a:endParaRPr lang="en-US" sz="1400" dirty="0">
              <a:effectLst/>
            </a:endParaRPr>
          </a:p>
        </c:rich>
      </c:tx>
      <c:overlay val="0"/>
    </c:title>
    <c:autoTitleDeleted val="0"/>
    <c:plotArea>
      <c:layout>
        <c:manualLayout>
          <c:layoutTarget val="inner"/>
          <c:xMode val="edge"/>
          <c:yMode val="edge"/>
          <c:x val="4.5261646981627303E-2"/>
          <c:y val="6.3322920232797134E-2"/>
          <c:w val="0.93836930539932506"/>
          <c:h val="0.68293445382107509"/>
        </c:manualLayout>
      </c:layout>
      <c:barChart>
        <c:barDir val="col"/>
        <c:grouping val="clustered"/>
        <c:varyColors val="0"/>
        <c:ser>
          <c:idx val="0"/>
          <c:order val="0"/>
          <c:tx>
            <c:strRef>
              <c:f>Sheet1!$A$2</c:f>
              <c:strCache>
                <c:ptCount val="1"/>
                <c:pt idx="0">
                  <c:v>ასაკი</c:v>
                </c:pt>
              </c:strCache>
            </c:strRef>
          </c:tx>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Sheet1!$B$1:$G$1</c:f>
              <c:strCache>
                <c:ptCount val="6"/>
                <c:pt idx="0">
                  <c:v>ვუსმენ მუსიკას</c:v>
                </c:pt>
                <c:pt idx="1">
                  <c:v>ვეცნობი ახალ ამბებს</c:v>
                </c:pt>
                <c:pt idx="2">
                  <c:v>მგზავრობისას დრო გამყავს</c:v>
                </c:pt>
                <c:pt idx="3">
                  <c:v>ვეცნობი თემატურ სიახლეებს</c:v>
                </c:pt>
                <c:pt idx="4">
                  <c:v>სახლის საქმეების კეთებისას ფონს ვიქმნი</c:v>
                </c:pt>
                <c:pt idx="5">
                  <c:v>ჩემი ნებით არ ვუსმენ, მგზავრობისას აქვს ჩართული მძღოლს/მგზავრს</c:v>
                </c:pt>
              </c:strCache>
            </c:strRef>
          </c:cat>
          <c:val>
            <c:numRef>
              <c:f>Sheet1!$B$2:$G$2</c:f>
              <c:numCache>
                <c:formatCode>0%</c:formatCode>
                <c:ptCount val="6"/>
                <c:pt idx="0">
                  <c:v>0.45872637123892268</c:v>
                </c:pt>
                <c:pt idx="1">
                  <c:v>0.32647848833512683</c:v>
                </c:pt>
                <c:pt idx="2">
                  <c:v>0.11510957075042197</c:v>
                </c:pt>
                <c:pt idx="3">
                  <c:v>4.484441037416128E-2</c:v>
                </c:pt>
                <c:pt idx="4">
                  <c:v>1.9136942144100503E-2</c:v>
                </c:pt>
                <c:pt idx="5">
                  <c:v>3.5704217157266745E-2</c:v>
                </c:pt>
              </c:numCache>
            </c:numRef>
          </c:val>
          <c:extLst>
            <c:ext xmlns:c16="http://schemas.microsoft.com/office/drawing/2014/chart" uri="{C3380CC4-5D6E-409C-BE32-E72D297353CC}">
              <c16:uniqueId val="{00000000-BCCE-4FFB-B589-EB2745B211FA}"/>
            </c:ext>
          </c:extLst>
        </c:ser>
        <c:dLbls>
          <c:showLegendKey val="0"/>
          <c:showVal val="1"/>
          <c:showCatName val="0"/>
          <c:showSerName val="0"/>
          <c:showPercent val="0"/>
          <c:showBubbleSize val="0"/>
        </c:dLbls>
        <c:gapWidth val="30"/>
        <c:axId val="240464720"/>
        <c:axId val="192007376"/>
      </c:barChart>
      <c:catAx>
        <c:axId val="240464720"/>
        <c:scaling>
          <c:orientation val="minMax"/>
        </c:scaling>
        <c:delete val="0"/>
        <c:axPos val="b"/>
        <c:numFmt formatCode="General" sourceLinked="1"/>
        <c:majorTickMark val="out"/>
        <c:minorTickMark val="none"/>
        <c:tickLblPos val="nextTo"/>
        <c:txPr>
          <a:bodyPr/>
          <a:lstStyle/>
          <a:p>
            <a:pPr>
              <a:defRPr sz="1200"/>
            </a:pPr>
            <a:endParaRPr lang="en-US"/>
          </a:p>
        </c:txPr>
        <c:crossAx val="192007376"/>
        <c:crosses val="autoZero"/>
        <c:auto val="1"/>
        <c:lblAlgn val="ctr"/>
        <c:lblOffset val="100"/>
        <c:noMultiLvlLbl val="0"/>
      </c:catAx>
      <c:valAx>
        <c:axId val="192007376"/>
        <c:scaling>
          <c:orientation val="minMax"/>
          <c:max val="0.60000000000000009"/>
          <c:min val="0"/>
        </c:scaling>
        <c:delete val="1"/>
        <c:axPos val="l"/>
        <c:numFmt formatCode="0%" sourceLinked="1"/>
        <c:majorTickMark val="out"/>
        <c:minorTickMark val="none"/>
        <c:tickLblPos val="nextTo"/>
        <c:crossAx val="240464720"/>
        <c:crosses val="autoZero"/>
        <c:crossBetween val="between"/>
        <c:majorUnit val="0.2"/>
      </c:valAx>
    </c:plotArea>
    <c:plotVisOnly val="1"/>
    <c:dispBlanksAs val="gap"/>
    <c:showDLblsOverMax val="0"/>
  </c:chart>
  <c:txPr>
    <a:bodyPr/>
    <a:lstStyle/>
    <a:p>
      <a:pPr>
        <a:defRPr sz="1800"/>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ka-GE" sz="1400" dirty="0"/>
              <a:t>სხვადასხვა</a:t>
            </a:r>
            <a:r>
              <a:rPr lang="ka-GE" sz="1400" baseline="0" dirty="0"/>
              <a:t> ტიპის რადიო გადაცემების მოსმენის სიხშირე</a:t>
            </a:r>
            <a:endParaRPr lang="en-US" sz="1400" dirty="0"/>
          </a:p>
        </c:rich>
      </c:tx>
      <c:overlay val="0"/>
    </c:title>
    <c:autoTitleDeleted val="0"/>
    <c:plotArea>
      <c:layout>
        <c:manualLayout>
          <c:layoutTarget val="inner"/>
          <c:xMode val="edge"/>
          <c:yMode val="edge"/>
          <c:x val="7.1062638824458291E-2"/>
          <c:y val="6.6312394807151342E-2"/>
          <c:w val="0.93836930539932506"/>
          <c:h val="0.68293445382107509"/>
        </c:manualLayout>
      </c:layout>
      <c:barChart>
        <c:barDir val="col"/>
        <c:grouping val="clustered"/>
        <c:varyColors val="0"/>
        <c:ser>
          <c:idx val="0"/>
          <c:order val="0"/>
          <c:tx>
            <c:strRef>
              <c:f>Sheet1!$A$2</c:f>
              <c:strCache>
                <c:ptCount val="1"/>
                <c:pt idx="0">
                  <c:v>ყოველდღიურად</c:v>
                </c:pt>
              </c:strCache>
            </c:strRef>
          </c:tx>
          <c:invertIfNegative val="0"/>
          <c:dLbls>
            <c:spPr>
              <a:noFill/>
              <a:ln>
                <a:noFill/>
              </a:ln>
              <a:effectLst/>
            </c:spPr>
            <c:txPr>
              <a:bodyPr/>
              <a:lstStyle/>
              <a:p>
                <a:pPr>
                  <a:defRPr sz="12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Sheet1!$B$1:$G$1</c:f>
              <c:strCache>
                <c:ptCount val="6"/>
                <c:pt idx="0">
                  <c:v>მუსიკას</c:v>
                </c:pt>
                <c:pt idx="1">
                  <c:v>მედიცინა</c:v>
                </c:pt>
                <c:pt idx="2">
                  <c:v>ხელოვნება</c:v>
                </c:pt>
                <c:pt idx="3">
                  <c:v>სპორტი</c:v>
                </c:pt>
                <c:pt idx="4">
                  <c:v>კულინარიული </c:v>
                </c:pt>
                <c:pt idx="5">
                  <c:v>ადგილობრივი/რაიონული ამბები</c:v>
                </c:pt>
              </c:strCache>
            </c:strRef>
          </c:cat>
          <c:val>
            <c:numRef>
              <c:f>Sheet1!$B$2:$G$2</c:f>
              <c:numCache>
                <c:formatCode>0%</c:formatCode>
                <c:ptCount val="6"/>
                <c:pt idx="0">
                  <c:v>0.28026692087702582</c:v>
                </c:pt>
                <c:pt idx="1">
                  <c:v>5.1000953288846532E-2</c:v>
                </c:pt>
                <c:pt idx="2">
                  <c:v>2.6692087702573888E-2</c:v>
                </c:pt>
                <c:pt idx="3">
                  <c:v>5.1477597712106776E-2</c:v>
                </c:pt>
                <c:pt idx="4">
                  <c:v>1.4299332697807438E-2</c:v>
                </c:pt>
                <c:pt idx="5">
                  <c:v>6.5776930409914211E-2</c:v>
                </c:pt>
              </c:numCache>
            </c:numRef>
          </c:val>
          <c:extLst>
            <c:ext xmlns:c16="http://schemas.microsoft.com/office/drawing/2014/chart" uri="{C3380CC4-5D6E-409C-BE32-E72D297353CC}">
              <c16:uniqueId val="{00000000-FED6-4F90-947C-581FEFF01CF0}"/>
            </c:ext>
          </c:extLst>
        </c:ser>
        <c:ser>
          <c:idx val="1"/>
          <c:order val="1"/>
          <c:tx>
            <c:strRef>
              <c:f>Sheet1!$A$3</c:f>
              <c:strCache>
                <c:ptCount val="1"/>
                <c:pt idx="0">
                  <c:v>კვირაში ერთხელ</c:v>
                </c:pt>
              </c:strCache>
            </c:strRef>
          </c:tx>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Sheet1!$B$1:$G$1</c:f>
              <c:strCache>
                <c:ptCount val="6"/>
                <c:pt idx="0">
                  <c:v>მუსიკას</c:v>
                </c:pt>
                <c:pt idx="1">
                  <c:v>მედიცინა</c:v>
                </c:pt>
                <c:pt idx="2">
                  <c:v>ხელოვნება</c:v>
                </c:pt>
                <c:pt idx="3">
                  <c:v>სპორტი</c:v>
                </c:pt>
                <c:pt idx="4">
                  <c:v>კულინარიული </c:v>
                </c:pt>
                <c:pt idx="5">
                  <c:v>ადგილობრივი/რაიონული ამბები</c:v>
                </c:pt>
              </c:strCache>
            </c:strRef>
          </c:cat>
          <c:val>
            <c:numRef>
              <c:f>Sheet1!$B$3:$G$3</c:f>
              <c:numCache>
                <c:formatCode>0%</c:formatCode>
                <c:ptCount val="6"/>
                <c:pt idx="0">
                  <c:v>8.388941849380363E-2</c:v>
                </c:pt>
                <c:pt idx="1">
                  <c:v>1.620591039084843E-2</c:v>
                </c:pt>
                <c:pt idx="2">
                  <c:v>1.0962821734985704E-2</c:v>
                </c:pt>
                <c:pt idx="3">
                  <c:v>1.4299332697807438E-2</c:v>
                </c:pt>
                <c:pt idx="4">
                  <c:v>5.7197330791229749E-3</c:v>
                </c:pt>
                <c:pt idx="5">
                  <c:v>1.8589132507149671E-2</c:v>
                </c:pt>
              </c:numCache>
            </c:numRef>
          </c:val>
          <c:extLst>
            <c:ext xmlns:c16="http://schemas.microsoft.com/office/drawing/2014/chart" uri="{C3380CC4-5D6E-409C-BE32-E72D297353CC}">
              <c16:uniqueId val="{00000001-FED6-4F90-947C-581FEFF01CF0}"/>
            </c:ext>
          </c:extLst>
        </c:ser>
        <c:ser>
          <c:idx val="2"/>
          <c:order val="2"/>
          <c:tx>
            <c:strRef>
              <c:f>Sheet1!$A$4</c:f>
              <c:strCache>
                <c:ptCount val="1"/>
                <c:pt idx="0">
                  <c:v>თვეში 2-3-ჯერ</c:v>
                </c:pt>
              </c:strCache>
            </c:strRef>
          </c:tx>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Sheet1!$B$1:$G$1</c:f>
              <c:strCache>
                <c:ptCount val="6"/>
                <c:pt idx="0">
                  <c:v>მუსიკას</c:v>
                </c:pt>
                <c:pt idx="1">
                  <c:v>მედიცინა</c:v>
                </c:pt>
                <c:pt idx="2">
                  <c:v>ხელოვნება</c:v>
                </c:pt>
                <c:pt idx="3">
                  <c:v>სპორტი</c:v>
                </c:pt>
                <c:pt idx="4">
                  <c:v>კულინარიული </c:v>
                </c:pt>
                <c:pt idx="5">
                  <c:v>ადგილობრივი/რაიონული ამბები</c:v>
                </c:pt>
              </c:strCache>
            </c:strRef>
          </c:cat>
          <c:val>
            <c:numRef>
              <c:f>Sheet1!$B$4:$G$4</c:f>
              <c:numCache>
                <c:formatCode>0%</c:formatCode>
                <c:ptCount val="6"/>
                <c:pt idx="0">
                  <c:v>9.8665395614871323E-2</c:v>
                </c:pt>
                <c:pt idx="1">
                  <c:v>1.5729265967588182E-2</c:v>
                </c:pt>
                <c:pt idx="2">
                  <c:v>8.5795996186844633E-3</c:v>
                </c:pt>
                <c:pt idx="3">
                  <c:v>1.4775977121067686E-2</c:v>
                </c:pt>
                <c:pt idx="4">
                  <c:v>1.9065776930409918E-3</c:v>
                </c:pt>
                <c:pt idx="5">
                  <c:v>1.620591039084843E-2</c:v>
                </c:pt>
              </c:numCache>
            </c:numRef>
          </c:val>
          <c:extLst>
            <c:ext xmlns:c16="http://schemas.microsoft.com/office/drawing/2014/chart" uri="{C3380CC4-5D6E-409C-BE32-E72D297353CC}">
              <c16:uniqueId val="{00000002-FED6-4F90-947C-581FEFF01CF0}"/>
            </c:ext>
          </c:extLst>
        </c:ser>
        <c:ser>
          <c:idx val="3"/>
          <c:order val="3"/>
          <c:tx>
            <c:strRef>
              <c:f>Sheet1!$A$5</c:f>
              <c:strCache>
                <c:ptCount val="1"/>
                <c:pt idx="0">
                  <c:v>თვეში ერთხელ</c:v>
                </c:pt>
              </c:strCache>
            </c:strRef>
          </c:tx>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Sheet1!$B$1:$G$1</c:f>
              <c:strCache>
                <c:ptCount val="6"/>
                <c:pt idx="0">
                  <c:v>მუსიკას</c:v>
                </c:pt>
                <c:pt idx="1">
                  <c:v>მედიცინა</c:v>
                </c:pt>
                <c:pt idx="2">
                  <c:v>ხელოვნება</c:v>
                </c:pt>
                <c:pt idx="3">
                  <c:v>სპორტი</c:v>
                </c:pt>
                <c:pt idx="4">
                  <c:v>კულინარიული </c:v>
                </c:pt>
                <c:pt idx="5">
                  <c:v>ადგილობრივი/რაიონული ამბები</c:v>
                </c:pt>
              </c:strCache>
            </c:strRef>
          </c:cat>
          <c:val>
            <c:numRef>
              <c:f>Sheet1!$B$5:$G$5</c:f>
              <c:numCache>
                <c:formatCode>0%</c:formatCode>
                <c:ptCount val="6"/>
                <c:pt idx="0">
                  <c:v>7.7693040991420409E-2</c:v>
                </c:pt>
                <c:pt idx="1">
                  <c:v>1.9542421353670167E-2</c:v>
                </c:pt>
                <c:pt idx="2">
                  <c:v>7.1496663489037191E-3</c:v>
                </c:pt>
                <c:pt idx="3">
                  <c:v>1.2392755004766448E-2</c:v>
                </c:pt>
                <c:pt idx="4">
                  <c:v>4.7664442326024797E-3</c:v>
                </c:pt>
                <c:pt idx="5">
                  <c:v>1.8589132507149671E-2</c:v>
                </c:pt>
              </c:numCache>
            </c:numRef>
          </c:val>
          <c:extLst>
            <c:ext xmlns:c16="http://schemas.microsoft.com/office/drawing/2014/chart" uri="{C3380CC4-5D6E-409C-BE32-E72D297353CC}">
              <c16:uniqueId val="{00000003-FED6-4F90-947C-581FEFF01CF0}"/>
            </c:ext>
          </c:extLst>
        </c:ser>
        <c:ser>
          <c:idx val="4"/>
          <c:order val="4"/>
          <c:tx>
            <c:strRef>
              <c:f>Sheet1!$A$6</c:f>
              <c:strCache>
                <c:ptCount val="1"/>
                <c:pt idx="0">
                  <c:v>2-3 თვეში ერთხელ</c:v>
                </c:pt>
              </c:strCache>
            </c:strRef>
          </c:tx>
          <c:invertIfNegative val="0"/>
          <c:dLbls>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Sheet1!$B$1:$G$1</c:f>
              <c:strCache>
                <c:ptCount val="6"/>
                <c:pt idx="0">
                  <c:v>მუსიკას</c:v>
                </c:pt>
                <c:pt idx="1">
                  <c:v>მედიცინა</c:v>
                </c:pt>
                <c:pt idx="2">
                  <c:v>ხელოვნება</c:v>
                </c:pt>
                <c:pt idx="3">
                  <c:v>სპორტი</c:v>
                </c:pt>
                <c:pt idx="4">
                  <c:v>კულინარიული </c:v>
                </c:pt>
                <c:pt idx="5">
                  <c:v>ადგილობრივი/რაიონული ამბები</c:v>
                </c:pt>
              </c:strCache>
            </c:strRef>
          </c:cat>
          <c:val>
            <c:numRef>
              <c:f>Sheet1!$B$6:$G$6</c:f>
              <c:numCache>
                <c:formatCode>0%</c:formatCode>
                <c:ptCount val="6"/>
                <c:pt idx="0">
                  <c:v>3.9084842707340334E-2</c:v>
                </c:pt>
                <c:pt idx="1">
                  <c:v>7.1496663489037191E-3</c:v>
                </c:pt>
                <c:pt idx="2">
                  <c:v>2.8598665395614875E-3</c:v>
                </c:pt>
                <c:pt idx="3">
                  <c:v>6.6730219256434719E-3</c:v>
                </c:pt>
                <c:pt idx="4">
                  <c:v>1.4299332697807437E-3</c:v>
                </c:pt>
                <c:pt idx="5">
                  <c:v>7.6263107721639672E-3</c:v>
                </c:pt>
              </c:numCache>
            </c:numRef>
          </c:val>
          <c:extLst>
            <c:ext xmlns:c16="http://schemas.microsoft.com/office/drawing/2014/chart" uri="{C3380CC4-5D6E-409C-BE32-E72D297353CC}">
              <c16:uniqueId val="{00000000-C6C4-44F6-9CFB-0C31E85FCDA6}"/>
            </c:ext>
          </c:extLst>
        </c:ser>
        <c:dLbls>
          <c:showLegendKey val="0"/>
          <c:showVal val="1"/>
          <c:showCatName val="0"/>
          <c:showSerName val="0"/>
          <c:showPercent val="0"/>
          <c:showBubbleSize val="0"/>
        </c:dLbls>
        <c:gapWidth val="150"/>
        <c:axId val="242763712"/>
        <c:axId val="242764832"/>
      </c:barChart>
      <c:catAx>
        <c:axId val="242763712"/>
        <c:scaling>
          <c:orientation val="minMax"/>
        </c:scaling>
        <c:delete val="0"/>
        <c:axPos val="b"/>
        <c:numFmt formatCode="General" sourceLinked="1"/>
        <c:majorTickMark val="out"/>
        <c:minorTickMark val="none"/>
        <c:tickLblPos val="nextTo"/>
        <c:txPr>
          <a:bodyPr/>
          <a:lstStyle/>
          <a:p>
            <a:pPr>
              <a:defRPr sz="1200"/>
            </a:pPr>
            <a:endParaRPr lang="en-US"/>
          </a:p>
        </c:txPr>
        <c:crossAx val="242764832"/>
        <c:crosses val="autoZero"/>
        <c:auto val="1"/>
        <c:lblAlgn val="ctr"/>
        <c:lblOffset val="100"/>
        <c:noMultiLvlLbl val="0"/>
      </c:catAx>
      <c:valAx>
        <c:axId val="242764832"/>
        <c:scaling>
          <c:orientation val="minMax"/>
          <c:max val="0.4"/>
          <c:min val="0"/>
        </c:scaling>
        <c:delete val="0"/>
        <c:axPos val="l"/>
        <c:numFmt formatCode="0%" sourceLinked="1"/>
        <c:majorTickMark val="out"/>
        <c:minorTickMark val="none"/>
        <c:tickLblPos val="nextTo"/>
        <c:txPr>
          <a:bodyPr/>
          <a:lstStyle/>
          <a:p>
            <a:pPr>
              <a:defRPr sz="1200">
                <a:solidFill>
                  <a:schemeClr val="bg1"/>
                </a:solidFill>
              </a:defRPr>
            </a:pPr>
            <a:endParaRPr lang="en-US"/>
          </a:p>
        </c:txPr>
        <c:crossAx val="242763712"/>
        <c:crosses val="autoZero"/>
        <c:crossBetween val="between"/>
        <c:majorUnit val="10"/>
      </c:valAx>
    </c:plotArea>
    <c:legend>
      <c:legendPos val="b"/>
      <c:layout>
        <c:manualLayout>
          <c:xMode val="edge"/>
          <c:yMode val="edge"/>
          <c:x val="1.2702142236122128E-2"/>
          <c:y val="0.83342519669048198"/>
          <c:w val="0.56591666385049522"/>
          <c:h val="0.14641022100008527"/>
        </c:manualLayout>
      </c:layout>
      <c:overlay val="0"/>
      <c:txPr>
        <a:bodyPr/>
        <a:lstStyle/>
        <a:p>
          <a:pPr>
            <a:defRPr sz="12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ka-GE" sz="1400" b="1" i="0" baseline="0" dirty="0">
                <a:effectLst/>
              </a:rPr>
              <a:t>რა შინაარსის გადაცემების ნაკლებობაა</a:t>
            </a:r>
            <a:endParaRPr lang="en-US" sz="1400" dirty="0">
              <a:effectLst/>
            </a:endParaRPr>
          </a:p>
        </c:rich>
      </c:tx>
      <c:overlay val="0"/>
    </c:title>
    <c:autoTitleDeleted val="0"/>
    <c:plotArea>
      <c:layout>
        <c:manualLayout>
          <c:layoutTarget val="inner"/>
          <c:xMode val="edge"/>
          <c:yMode val="edge"/>
          <c:x val="4.5261646981627303E-2"/>
          <c:y val="6.3322920232797134E-2"/>
          <c:w val="0.93836930539932506"/>
          <c:h val="0.68293445382107509"/>
        </c:manualLayout>
      </c:layout>
      <c:barChart>
        <c:barDir val="col"/>
        <c:grouping val="clustered"/>
        <c:varyColors val="0"/>
        <c:ser>
          <c:idx val="0"/>
          <c:order val="0"/>
          <c:tx>
            <c:strRef>
              <c:f>Sheet1!$A$2</c:f>
              <c:strCache>
                <c:ptCount val="1"/>
              </c:strCache>
            </c:strRef>
          </c:tx>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Sheet1!$B$1:$S$1</c:f>
              <c:strCache>
                <c:ptCount val="18"/>
                <c:pt idx="0">
                  <c:v>მედიცინა</c:v>
                </c:pt>
                <c:pt idx="1">
                  <c:v>ხელოვნება</c:v>
                </c:pt>
                <c:pt idx="2">
                  <c:v>სპორტი</c:v>
                </c:pt>
                <c:pt idx="3">
                  <c:v>მეცნიერება</c:v>
                </c:pt>
                <c:pt idx="4">
                  <c:v>თანამედროვე ტექნოლოგიები</c:v>
                </c:pt>
                <c:pt idx="5">
                  <c:v>ბიზნესი და ეკონომიკა</c:v>
                </c:pt>
                <c:pt idx="6">
                  <c:v>საბავშვო</c:v>
                </c:pt>
                <c:pt idx="7">
                  <c:v>იუმორისტულ-გასართობი</c:v>
                </c:pt>
                <c:pt idx="8">
                  <c:v>აგრო სფერო</c:v>
                </c:pt>
                <c:pt idx="9">
                  <c:v>სოციალური </c:v>
                </c:pt>
                <c:pt idx="10">
                  <c:v>კულინარიული</c:v>
                </c:pt>
                <c:pt idx="11">
                  <c:v>ადგილობრივი/რაიონული ამბები</c:v>
                </c:pt>
                <c:pt idx="12">
                  <c:v>ახალი თემატიკის რადიოგადაცემების დამატების საჭიროება არ დგას</c:v>
                </c:pt>
                <c:pt idx="13">
                  <c:v>შემეცნებითი</c:v>
                </c:pt>
                <c:pt idx="14">
                  <c:v>მუსიკა</c:v>
                </c:pt>
                <c:pt idx="15">
                  <c:v>საგანმანათლებლო</c:v>
                </c:pt>
                <c:pt idx="16">
                  <c:v>ინტელექტუალური</c:v>
                </c:pt>
                <c:pt idx="17">
                  <c:v>ეკოლოგია</c:v>
                </c:pt>
              </c:strCache>
            </c:strRef>
          </c:cat>
          <c:val>
            <c:numRef>
              <c:f>Sheet1!$B$2:$S$2</c:f>
              <c:numCache>
                <c:formatCode>0%</c:formatCode>
                <c:ptCount val="18"/>
                <c:pt idx="0">
                  <c:v>0.13333333333333333</c:v>
                </c:pt>
                <c:pt idx="1">
                  <c:v>0.19393939393939394</c:v>
                </c:pt>
                <c:pt idx="2">
                  <c:v>6.363636363636363E-2</c:v>
                </c:pt>
                <c:pt idx="3">
                  <c:v>0.1393939393939394</c:v>
                </c:pt>
                <c:pt idx="4">
                  <c:v>0.14242424242424243</c:v>
                </c:pt>
                <c:pt idx="5">
                  <c:v>8.1818181818181818E-2</c:v>
                </c:pt>
                <c:pt idx="6">
                  <c:v>8.1818181818181818E-2</c:v>
                </c:pt>
                <c:pt idx="7">
                  <c:v>8.7878787878787876E-2</c:v>
                </c:pt>
                <c:pt idx="8">
                  <c:v>5.1515151515151514E-2</c:v>
                </c:pt>
                <c:pt idx="9">
                  <c:v>3.6363636363636362E-2</c:v>
                </c:pt>
                <c:pt idx="10">
                  <c:v>6.0606060606060608E-2</c:v>
                </c:pt>
                <c:pt idx="11">
                  <c:v>3.0303030303030304E-2</c:v>
                </c:pt>
                <c:pt idx="12">
                  <c:v>3.9393939393939391E-2</c:v>
                </c:pt>
                <c:pt idx="13">
                  <c:v>7.575757575757576E-2</c:v>
                </c:pt>
                <c:pt idx="14">
                  <c:v>2.7272727272727271E-2</c:v>
                </c:pt>
                <c:pt idx="15">
                  <c:v>2.1212121212121213E-2</c:v>
                </c:pt>
                <c:pt idx="16">
                  <c:v>9.0909090909090905E-3</c:v>
                </c:pt>
                <c:pt idx="17">
                  <c:v>6.0606060606060606E-3</c:v>
                </c:pt>
              </c:numCache>
            </c:numRef>
          </c:val>
          <c:extLst>
            <c:ext xmlns:c16="http://schemas.microsoft.com/office/drawing/2014/chart" uri="{C3380CC4-5D6E-409C-BE32-E72D297353CC}">
              <c16:uniqueId val="{00000000-BCCE-4FFB-B589-EB2745B211FA}"/>
            </c:ext>
          </c:extLst>
        </c:ser>
        <c:dLbls>
          <c:showLegendKey val="0"/>
          <c:showVal val="1"/>
          <c:showCatName val="0"/>
          <c:showSerName val="0"/>
          <c:showPercent val="0"/>
          <c:showBubbleSize val="0"/>
        </c:dLbls>
        <c:gapWidth val="30"/>
        <c:axId val="242766512"/>
        <c:axId val="242765392"/>
      </c:barChart>
      <c:catAx>
        <c:axId val="242766512"/>
        <c:scaling>
          <c:orientation val="minMax"/>
        </c:scaling>
        <c:delete val="0"/>
        <c:axPos val="b"/>
        <c:numFmt formatCode="General" sourceLinked="1"/>
        <c:majorTickMark val="out"/>
        <c:minorTickMark val="none"/>
        <c:tickLblPos val="nextTo"/>
        <c:txPr>
          <a:bodyPr/>
          <a:lstStyle/>
          <a:p>
            <a:pPr>
              <a:defRPr sz="1200"/>
            </a:pPr>
            <a:endParaRPr lang="en-US"/>
          </a:p>
        </c:txPr>
        <c:crossAx val="242765392"/>
        <c:crosses val="autoZero"/>
        <c:auto val="1"/>
        <c:lblAlgn val="ctr"/>
        <c:lblOffset val="100"/>
        <c:noMultiLvlLbl val="0"/>
      </c:catAx>
      <c:valAx>
        <c:axId val="242765392"/>
        <c:scaling>
          <c:orientation val="minMax"/>
          <c:max val="0.4"/>
          <c:min val="0"/>
        </c:scaling>
        <c:delete val="1"/>
        <c:axPos val="l"/>
        <c:numFmt formatCode="0%" sourceLinked="1"/>
        <c:majorTickMark val="out"/>
        <c:minorTickMark val="none"/>
        <c:tickLblPos val="nextTo"/>
        <c:crossAx val="242766512"/>
        <c:crosses val="autoZero"/>
        <c:crossBetween val="between"/>
        <c:majorUnit val="0.2"/>
      </c:valAx>
    </c:plotArea>
    <c:plotVisOnly val="1"/>
    <c:dispBlanksAs val="gap"/>
    <c:showDLblsOverMax val="0"/>
  </c:chart>
  <c:txPr>
    <a:bodyPr/>
    <a:lstStyle/>
    <a:p>
      <a:pPr>
        <a:defRPr sz="1800"/>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ka-GE" sz="1400" b="1" i="0" u="none" strike="noStrike" baseline="0" dirty="0">
                <a:effectLst/>
              </a:rPr>
              <a:t>რა ფორმატის გადაცემების ნაკლებობაა </a:t>
            </a:r>
            <a:endParaRPr lang="en-US" sz="1400" dirty="0">
              <a:effectLst/>
            </a:endParaRPr>
          </a:p>
        </c:rich>
      </c:tx>
      <c:overlay val="0"/>
    </c:title>
    <c:autoTitleDeleted val="0"/>
    <c:plotArea>
      <c:layout>
        <c:manualLayout>
          <c:layoutTarget val="inner"/>
          <c:xMode val="edge"/>
          <c:yMode val="edge"/>
          <c:x val="4.5261646981627303E-2"/>
          <c:y val="6.3322920232797134E-2"/>
          <c:w val="0.93836930539932506"/>
          <c:h val="0.68293445382107509"/>
        </c:manualLayout>
      </c:layout>
      <c:barChart>
        <c:barDir val="col"/>
        <c:grouping val="clustered"/>
        <c:varyColors val="0"/>
        <c:ser>
          <c:idx val="0"/>
          <c:order val="0"/>
          <c:tx>
            <c:strRef>
              <c:f>Sheet1!$A$2</c:f>
              <c:strCache>
                <c:ptCount val="1"/>
              </c:strCache>
            </c:strRef>
          </c:tx>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Sheet1!$B$1:$E$1</c:f>
              <c:strCache>
                <c:ptCount val="4"/>
                <c:pt idx="0">
                  <c:v>საინფორმაციო გადაცემა/ახალი ამბები   </c:v>
                </c:pt>
                <c:pt idx="1">
                  <c:v>გადაცემა მსმენელის ღია ეთერში ჩართვით</c:v>
                </c:pt>
                <c:pt idx="2">
                  <c:v>გადაცემა სტუმართან ერთად</c:v>
                </c:pt>
                <c:pt idx="3">
                  <c:v>გადაცემა სტუმრის გარეშე</c:v>
                </c:pt>
              </c:strCache>
            </c:strRef>
          </c:cat>
          <c:val>
            <c:numRef>
              <c:f>Sheet1!$B$2:$E$2</c:f>
              <c:numCache>
                <c:formatCode>0%</c:formatCode>
                <c:ptCount val="4"/>
                <c:pt idx="0">
                  <c:v>0.16793893129770993</c:v>
                </c:pt>
                <c:pt idx="1">
                  <c:v>9.5419847328244281E-2</c:v>
                </c:pt>
                <c:pt idx="2">
                  <c:v>0.2862595419847328</c:v>
                </c:pt>
                <c:pt idx="3">
                  <c:v>0.19465648854961831</c:v>
                </c:pt>
              </c:numCache>
            </c:numRef>
          </c:val>
          <c:extLst>
            <c:ext xmlns:c16="http://schemas.microsoft.com/office/drawing/2014/chart" uri="{C3380CC4-5D6E-409C-BE32-E72D297353CC}">
              <c16:uniqueId val="{00000000-BCCE-4FFB-B589-EB2745B211FA}"/>
            </c:ext>
          </c:extLst>
        </c:ser>
        <c:dLbls>
          <c:showLegendKey val="0"/>
          <c:showVal val="1"/>
          <c:showCatName val="0"/>
          <c:showSerName val="0"/>
          <c:showPercent val="0"/>
          <c:showBubbleSize val="0"/>
        </c:dLbls>
        <c:gapWidth val="30"/>
        <c:axId val="192022496"/>
        <c:axId val="192020816"/>
      </c:barChart>
      <c:catAx>
        <c:axId val="192022496"/>
        <c:scaling>
          <c:orientation val="minMax"/>
        </c:scaling>
        <c:delete val="0"/>
        <c:axPos val="b"/>
        <c:numFmt formatCode="General" sourceLinked="1"/>
        <c:majorTickMark val="out"/>
        <c:minorTickMark val="none"/>
        <c:tickLblPos val="nextTo"/>
        <c:txPr>
          <a:bodyPr/>
          <a:lstStyle/>
          <a:p>
            <a:pPr>
              <a:defRPr sz="1200"/>
            </a:pPr>
            <a:endParaRPr lang="en-US"/>
          </a:p>
        </c:txPr>
        <c:crossAx val="192020816"/>
        <c:crosses val="autoZero"/>
        <c:auto val="1"/>
        <c:lblAlgn val="ctr"/>
        <c:lblOffset val="100"/>
        <c:noMultiLvlLbl val="0"/>
      </c:catAx>
      <c:valAx>
        <c:axId val="192020816"/>
        <c:scaling>
          <c:orientation val="minMax"/>
          <c:max val="0.4"/>
          <c:min val="0"/>
        </c:scaling>
        <c:delete val="1"/>
        <c:axPos val="l"/>
        <c:numFmt formatCode="0%" sourceLinked="1"/>
        <c:majorTickMark val="out"/>
        <c:minorTickMark val="none"/>
        <c:tickLblPos val="nextTo"/>
        <c:crossAx val="192022496"/>
        <c:crosses val="autoZero"/>
        <c:crossBetween val="between"/>
        <c:majorUnit val="0.2"/>
      </c:valAx>
    </c:plotArea>
    <c:plotVisOnly val="1"/>
    <c:dispBlanksAs val="gap"/>
    <c:showDLblsOverMax val="0"/>
  </c:chart>
  <c:txPr>
    <a:bodyPr/>
    <a:lstStyle/>
    <a:p>
      <a:pPr>
        <a:defRPr sz="1800"/>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ka-GE">
                <a:solidFill>
                  <a:schemeClr val="tx1"/>
                </a:solidFill>
              </a:rPr>
              <a:t>სხვა საინფორმაციო პლატფორმების გამოყენება  რადიოდან მიღებული ინფორმაციის მისაღებად</a:t>
            </a:r>
            <a:endParaRPr lang="en-US">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8.4278450757447734E-2"/>
          <c:y val="0.16071886044874681"/>
          <c:w val="0.70739002337934442"/>
          <c:h val="0.80665360039596767"/>
        </c:manualLayout>
      </c:layout>
      <c:barChart>
        <c:barDir val="col"/>
        <c:grouping val="clustered"/>
        <c:varyColors val="0"/>
        <c:ser>
          <c:idx val="0"/>
          <c:order val="0"/>
          <c:tx>
            <c:strRef>
              <c:f>Sheet1!$A$2</c:f>
              <c:strCache>
                <c:ptCount val="1"/>
                <c:pt idx="0">
                  <c:v>დიახ, ყოველთვის</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 სხვა საინფორმაციო პლატფორმებს</c:v>
                </c:pt>
              </c:strCache>
            </c:strRef>
          </c:cat>
          <c:val>
            <c:numRef>
              <c:f>Sheet1!$B$2</c:f>
              <c:numCache>
                <c:formatCode>0%</c:formatCode>
                <c:ptCount val="1"/>
                <c:pt idx="0">
                  <c:v>0.12893356643356643</c:v>
                </c:pt>
              </c:numCache>
            </c:numRef>
          </c:val>
          <c:extLst>
            <c:ext xmlns:c16="http://schemas.microsoft.com/office/drawing/2014/chart" uri="{C3380CC4-5D6E-409C-BE32-E72D297353CC}">
              <c16:uniqueId val="{00000000-BCCE-4FFB-B589-EB2745B211FA}"/>
            </c:ext>
          </c:extLst>
        </c:ser>
        <c:ser>
          <c:idx val="1"/>
          <c:order val="1"/>
          <c:tx>
            <c:strRef>
              <c:f>Sheet1!$A$3</c:f>
              <c:strCache>
                <c:ptCount val="1"/>
                <c:pt idx="0">
                  <c:v>დიახ, იშვიათად</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 სხვა საინფორმაციო პლატფორმებს</c:v>
                </c:pt>
              </c:strCache>
            </c:strRef>
          </c:cat>
          <c:val>
            <c:numRef>
              <c:f>Sheet1!$B$3</c:f>
              <c:numCache>
                <c:formatCode>0%</c:formatCode>
                <c:ptCount val="1"/>
                <c:pt idx="0">
                  <c:v>0.31555944055944057</c:v>
                </c:pt>
              </c:numCache>
            </c:numRef>
          </c:val>
          <c:extLst>
            <c:ext xmlns:c16="http://schemas.microsoft.com/office/drawing/2014/chart" uri="{C3380CC4-5D6E-409C-BE32-E72D297353CC}">
              <c16:uniqueId val="{00000000-52A1-42AC-9527-C2BC912B8C4A}"/>
            </c:ext>
          </c:extLst>
        </c:ser>
        <c:ser>
          <c:idx val="2"/>
          <c:order val="2"/>
          <c:tx>
            <c:strRef>
              <c:f>Sheet1!$A$4</c:f>
              <c:strCache>
                <c:ptCount val="1"/>
                <c:pt idx="0">
                  <c:v>არასდროს</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c:f>
              <c:strCache>
                <c:ptCount val="1"/>
                <c:pt idx="0">
                  <c:v> სხვა საინფორმაციო პლატფორმებს</c:v>
                </c:pt>
              </c:strCache>
            </c:strRef>
          </c:cat>
          <c:val>
            <c:numRef>
              <c:f>Sheet1!$B$4</c:f>
              <c:numCache>
                <c:formatCode>0%</c:formatCode>
                <c:ptCount val="1"/>
                <c:pt idx="0">
                  <c:v>0.54414335664335667</c:v>
                </c:pt>
              </c:numCache>
            </c:numRef>
          </c:val>
          <c:extLst>
            <c:ext xmlns:c16="http://schemas.microsoft.com/office/drawing/2014/chart" uri="{C3380CC4-5D6E-409C-BE32-E72D297353CC}">
              <c16:uniqueId val="{00000001-52A1-42AC-9527-C2BC912B8C4A}"/>
            </c:ext>
          </c:extLst>
        </c:ser>
        <c:dLbls>
          <c:showLegendKey val="0"/>
          <c:showVal val="0"/>
          <c:showCatName val="0"/>
          <c:showSerName val="0"/>
          <c:showPercent val="0"/>
          <c:showBubbleSize val="0"/>
        </c:dLbls>
        <c:gapWidth val="219"/>
        <c:overlap val="-27"/>
        <c:axId val="238401792"/>
        <c:axId val="238404032"/>
      </c:barChart>
      <c:catAx>
        <c:axId val="238401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8404032"/>
        <c:crosses val="autoZero"/>
        <c:auto val="1"/>
        <c:lblAlgn val="ctr"/>
        <c:lblOffset val="100"/>
        <c:noMultiLvlLbl val="0"/>
      </c:catAx>
      <c:valAx>
        <c:axId val="238404032"/>
        <c:scaling>
          <c:orientation val="minMax"/>
          <c:max val="0.4"/>
          <c:min val="0"/>
        </c:scaling>
        <c:delete val="1"/>
        <c:axPos val="l"/>
        <c:numFmt formatCode="0%" sourceLinked="1"/>
        <c:majorTickMark val="none"/>
        <c:minorTickMark val="none"/>
        <c:tickLblPos val="nextTo"/>
        <c:crossAx val="238401792"/>
        <c:crosses val="autoZero"/>
        <c:crossBetween val="between"/>
        <c:majorUnit val="0.2"/>
      </c:valAx>
      <c:spPr>
        <a:noFill/>
        <a:ln>
          <a:noFill/>
        </a:ln>
        <a:effectLst/>
      </c:spPr>
    </c:plotArea>
    <c:legend>
      <c:legendPos val="b"/>
      <c:layout>
        <c:manualLayout>
          <c:xMode val="edge"/>
          <c:yMode val="edge"/>
          <c:x val="0.76435685297433797"/>
          <c:y val="0.79791562144844153"/>
          <c:w val="0.21260493823367677"/>
          <c:h val="0.187015438149217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842123372892864E-2"/>
          <c:y val="3.0344827586206897E-2"/>
          <c:w val="0.93399049465285822"/>
          <c:h val="0.73412848221558513"/>
        </c:manualLayout>
      </c:layout>
      <c:barChart>
        <c:barDir val="col"/>
        <c:grouping val="stacked"/>
        <c:varyColors val="0"/>
        <c:ser>
          <c:idx val="0"/>
          <c:order val="0"/>
          <c:tx>
            <c:strRef>
              <c:f>Sheet1!$B$1</c:f>
              <c:strCache>
                <c:ptCount val="1"/>
                <c:pt idx="0">
                  <c:v>ქალი</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Sheet1!$B$2:$B$15</c:f>
              <c:numCache>
                <c:formatCode>0%</c:formatCode>
                <c:ptCount val="14"/>
                <c:pt idx="0">
                  <c:v>0.4663793103448276</c:v>
                </c:pt>
                <c:pt idx="1">
                  <c:v>0.43225806451612903</c:v>
                </c:pt>
                <c:pt idx="2">
                  <c:v>0.45500000000000002</c:v>
                </c:pt>
                <c:pt idx="3">
                  <c:v>0.34285714285714286</c:v>
                </c:pt>
                <c:pt idx="4">
                  <c:v>0.46</c:v>
                </c:pt>
                <c:pt idx="5">
                  <c:v>0.49189189189189192</c:v>
                </c:pt>
                <c:pt idx="6">
                  <c:v>0.35</c:v>
                </c:pt>
                <c:pt idx="7">
                  <c:v>0.51200000000000001</c:v>
                </c:pt>
                <c:pt idx="8">
                  <c:v>0.47</c:v>
                </c:pt>
                <c:pt idx="9">
                  <c:v>0.38571428571428573</c:v>
                </c:pt>
                <c:pt idx="10">
                  <c:v>0.46333333333333332</c:v>
                </c:pt>
                <c:pt idx="11">
                  <c:v>0.48571428571428571</c:v>
                </c:pt>
                <c:pt idx="12">
                  <c:v>0.48499999999999999</c:v>
                </c:pt>
                <c:pt idx="13">
                  <c:v>0.48857142857142855</c:v>
                </c:pt>
              </c:numCache>
            </c:numRef>
          </c:val>
          <c:extLst>
            <c:ext xmlns:c16="http://schemas.microsoft.com/office/drawing/2014/chart" uri="{C3380CC4-5D6E-409C-BE32-E72D297353CC}">
              <c16:uniqueId val="{00000000-02AC-48E2-B777-BD9AB39BDD12}"/>
            </c:ext>
          </c:extLst>
        </c:ser>
        <c:ser>
          <c:idx val="1"/>
          <c:order val="1"/>
          <c:tx>
            <c:strRef>
              <c:f>Sheet1!$C$1</c:f>
              <c:strCache>
                <c:ptCount val="1"/>
                <c:pt idx="0">
                  <c:v>კაცი</c:v>
                </c:pt>
              </c:strCache>
            </c:strRef>
          </c:tx>
          <c:spPr>
            <a:solidFill>
              <a:schemeClr val="accent2">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Sheet1!$C$2:$C$15</c:f>
              <c:numCache>
                <c:formatCode>0%</c:formatCode>
                <c:ptCount val="14"/>
                <c:pt idx="0">
                  <c:v>0.5336206896551724</c:v>
                </c:pt>
                <c:pt idx="1">
                  <c:v>0.56774193548387097</c:v>
                </c:pt>
                <c:pt idx="2">
                  <c:v>0.54500000000000004</c:v>
                </c:pt>
                <c:pt idx="3">
                  <c:v>0.65714285714285714</c:v>
                </c:pt>
                <c:pt idx="4">
                  <c:v>0.54</c:v>
                </c:pt>
                <c:pt idx="5">
                  <c:v>0.50810810810810814</c:v>
                </c:pt>
                <c:pt idx="6">
                  <c:v>0.65</c:v>
                </c:pt>
                <c:pt idx="7">
                  <c:v>0.48799999999999999</c:v>
                </c:pt>
                <c:pt idx="8">
                  <c:v>0.53</c:v>
                </c:pt>
                <c:pt idx="9">
                  <c:v>0.61428571428571432</c:v>
                </c:pt>
                <c:pt idx="10">
                  <c:v>0.53666666666666663</c:v>
                </c:pt>
                <c:pt idx="11">
                  <c:v>0.51428571428571423</c:v>
                </c:pt>
                <c:pt idx="12">
                  <c:v>0.51500000000000001</c:v>
                </c:pt>
                <c:pt idx="13">
                  <c:v>0.51142857142857145</c:v>
                </c:pt>
              </c:numCache>
            </c:numRef>
          </c:val>
          <c:extLst>
            <c:ext xmlns:c16="http://schemas.microsoft.com/office/drawing/2014/chart" uri="{C3380CC4-5D6E-409C-BE32-E72D297353CC}">
              <c16:uniqueId val="{00000001-02AC-48E2-B777-BD9AB39BDD12}"/>
            </c:ext>
          </c:extLst>
        </c:ser>
        <c:dLbls>
          <c:showLegendKey val="0"/>
          <c:showVal val="1"/>
          <c:showCatName val="0"/>
          <c:showSerName val="0"/>
          <c:showPercent val="0"/>
          <c:showBubbleSize val="0"/>
        </c:dLbls>
        <c:gapWidth val="50"/>
        <c:overlap val="100"/>
        <c:axId val="192018016"/>
        <c:axId val="192018576"/>
      </c:barChart>
      <c:valAx>
        <c:axId val="192018576"/>
        <c:scaling>
          <c:orientation val="minMax"/>
        </c:scaling>
        <c:delete val="1"/>
        <c:axPos val="r"/>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0%" sourceLinked="1"/>
        <c:majorTickMark val="none"/>
        <c:minorTickMark val="none"/>
        <c:tickLblPos val="nextTo"/>
        <c:crossAx val="192018016"/>
        <c:crosses val="max"/>
        <c:crossBetween val="between"/>
      </c:valAx>
      <c:catAx>
        <c:axId val="192018016"/>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2018576"/>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14462321160304"/>
          <c:y val="6.3322920232797134E-2"/>
          <c:w val="0.83848639481906362"/>
          <c:h val="0.80251591869401973"/>
        </c:manualLayout>
      </c:layout>
      <c:barChart>
        <c:barDir val="bar"/>
        <c:grouping val="percentStacked"/>
        <c:varyColors val="0"/>
        <c:ser>
          <c:idx val="0"/>
          <c:order val="0"/>
          <c:tx>
            <c:strRef>
              <c:f>Sheet1!$B$1</c:f>
              <c:strCache>
                <c:ptCount val="1"/>
                <c:pt idx="0">
                  <c:v>18-24</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Sheet1!$B$2:$B$15</c:f>
              <c:numCache>
                <c:formatCode>0%</c:formatCode>
                <c:ptCount val="14"/>
                <c:pt idx="0">
                  <c:v>8.8793103448275859E-2</c:v>
                </c:pt>
                <c:pt idx="1">
                  <c:v>6.4516129032258063E-2</c:v>
                </c:pt>
                <c:pt idx="2">
                  <c:v>0.1</c:v>
                </c:pt>
                <c:pt idx="3">
                  <c:v>7.1428571428571425E-2</c:v>
                </c:pt>
                <c:pt idx="4">
                  <c:v>8.3333333333333329E-2</c:v>
                </c:pt>
                <c:pt idx="5">
                  <c:v>9.7297297297297303E-2</c:v>
                </c:pt>
                <c:pt idx="6">
                  <c:v>0.14499999999999999</c:v>
                </c:pt>
                <c:pt idx="7">
                  <c:v>5.8000000000000003E-2</c:v>
                </c:pt>
                <c:pt idx="8">
                  <c:v>0.1</c:v>
                </c:pt>
                <c:pt idx="9">
                  <c:v>5.7142857142857141E-2</c:v>
                </c:pt>
                <c:pt idx="10">
                  <c:v>0.1</c:v>
                </c:pt>
                <c:pt idx="11">
                  <c:v>8.5714285714285715E-2</c:v>
                </c:pt>
                <c:pt idx="12">
                  <c:v>0.11</c:v>
                </c:pt>
                <c:pt idx="13">
                  <c:v>0.1</c:v>
                </c:pt>
              </c:numCache>
            </c:numRef>
          </c:val>
          <c:extLst>
            <c:ext xmlns:c16="http://schemas.microsoft.com/office/drawing/2014/chart" uri="{C3380CC4-5D6E-409C-BE32-E72D297353CC}">
              <c16:uniqueId val="{00000000-4FE2-45F9-AFAD-2500A6221473}"/>
            </c:ext>
          </c:extLst>
        </c:ser>
        <c:ser>
          <c:idx val="1"/>
          <c:order val="1"/>
          <c:tx>
            <c:strRef>
              <c:f>Sheet1!$C$1</c:f>
              <c:strCache>
                <c:ptCount val="1"/>
                <c:pt idx="0">
                  <c:v>25-34</c:v>
                </c:pt>
              </c:strCache>
            </c:strRef>
          </c:tx>
          <c:spPr>
            <a:solidFill>
              <a:schemeClr val="accent2">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Sheet1!$C$2:$C$15</c:f>
              <c:numCache>
                <c:formatCode>0%</c:formatCode>
                <c:ptCount val="14"/>
                <c:pt idx="0">
                  <c:v>0.26637931034482759</c:v>
                </c:pt>
                <c:pt idx="1">
                  <c:v>0.20645161290322581</c:v>
                </c:pt>
                <c:pt idx="2">
                  <c:v>0.24</c:v>
                </c:pt>
                <c:pt idx="3">
                  <c:v>0.3</c:v>
                </c:pt>
                <c:pt idx="4">
                  <c:v>0.20666666666666667</c:v>
                </c:pt>
                <c:pt idx="5">
                  <c:v>0.20810810810810812</c:v>
                </c:pt>
                <c:pt idx="6">
                  <c:v>0.22500000000000001</c:v>
                </c:pt>
                <c:pt idx="7">
                  <c:v>0.186</c:v>
                </c:pt>
                <c:pt idx="8">
                  <c:v>0.14000000000000001</c:v>
                </c:pt>
                <c:pt idx="9">
                  <c:v>0.12857142857142856</c:v>
                </c:pt>
                <c:pt idx="10">
                  <c:v>0.23</c:v>
                </c:pt>
                <c:pt idx="11">
                  <c:v>0.35714285714285715</c:v>
                </c:pt>
                <c:pt idx="12">
                  <c:v>0.23499999999999999</c:v>
                </c:pt>
                <c:pt idx="13">
                  <c:v>0.30571428571428572</c:v>
                </c:pt>
              </c:numCache>
            </c:numRef>
          </c:val>
          <c:extLst>
            <c:ext xmlns:c16="http://schemas.microsoft.com/office/drawing/2014/chart" uri="{C3380CC4-5D6E-409C-BE32-E72D297353CC}">
              <c16:uniqueId val="{00000001-4FE2-45F9-AFAD-2500A6221473}"/>
            </c:ext>
          </c:extLst>
        </c:ser>
        <c:ser>
          <c:idx val="2"/>
          <c:order val="2"/>
          <c:tx>
            <c:strRef>
              <c:f>Sheet1!$D$1</c:f>
              <c:strCache>
                <c:ptCount val="1"/>
                <c:pt idx="0">
                  <c:v>35-44</c:v>
                </c:pt>
              </c:strCache>
            </c:strRef>
          </c:tx>
          <c:spPr>
            <a:solidFill>
              <a:schemeClr val="accent3">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Sheet1!$D$2:$D$15</c:f>
              <c:numCache>
                <c:formatCode>0%</c:formatCode>
                <c:ptCount val="14"/>
                <c:pt idx="0">
                  <c:v>0.17499999999999999</c:v>
                </c:pt>
                <c:pt idx="1">
                  <c:v>0.2</c:v>
                </c:pt>
                <c:pt idx="2">
                  <c:v>0.21</c:v>
                </c:pt>
                <c:pt idx="3">
                  <c:v>0.18571428571428572</c:v>
                </c:pt>
                <c:pt idx="4">
                  <c:v>0.21</c:v>
                </c:pt>
                <c:pt idx="5">
                  <c:v>0.22972972972972974</c:v>
                </c:pt>
                <c:pt idx="6">
                  <c:v>0.2</c:v>
                </c:pt>
                <c:pt idx="7">
                  <c:v>0.192</c:v>
                </c:pt>
                <c:pt idx="8">
                  <c:v>0.2</c:v>
                </c:pt>
                <c:pt idx="9">
                  <c:v>0.25714285714285712</c:v>
                </c:pt>
                <c:pt idx="10">
                  <c:v>0.21</c:v>
                </c:pt>
                <c:pt idx="11">
                  <c:v>0.21428571428571427</c:v>
                </c:pt>
                <c:pt idx="12">
                  <c:v>0.215</c:v>
                </c:pt>
                <c:pt idx="13">
                  <c:v>0.24285714285714285</c:v>
                </c:pt>
              </c:numCache>
            </c:numRef>
          </c:val>
          <c:extLst>
            <c:ext xmlns:c16="http://schemas.microsoft.com/office/drawing/2014/chart" uri="{C3380CC4-5D6E-409C-BE32-E72D297353CC}">
              <c16:uniqueId val="{00000002-4FE2-45F9-AFAD-2500A6221473}"/>
            </c:ext>
          </c:extLst>
        </c:ser>
        <c:ser>
          <c:idx val="3"/>
          <c:order val="3"/>
          <c:tx>
            <c:strRef>
              <c:f>Sheet1!$E$1</c:f>
              <c:strCache>
                <c:ptCount val="1"/>
                <c:pt idx="0">
                  <c:v>45-54</c:v>
                </c:pt>
              </c:strCache>
            </c:strRef>
          </c:tx>
          <c:spPr>
            <a:solidFill>
              <a:schemeClr val="accent4">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Sheet1!$E$2:$E$15</c:f>
              <c:numCache>
                <c:formatCode>0%</c:formatCode>
                <c:ptCount val="14"/>
                <c:pt idx="0">
                  <c:v>0.12413793103448276</c:v>
                </c:pt>
                <c:pt idx="1">
                  <c:v>0.18387096774193548</c:v>
                </c:pt>
                <c:pt idx="2">
                  <c:v>0.14000000000000001</c:v>
                </c:pt>
                <c:pt idx="3">
                  <c:v>0.14285714285714285</c:v>
                </c:pt>
                <c:pt idx="4">
                  <c:v>0.2</c:v>
                </c:pt>
                <c:pt idx="5">
                  <c:v>0.2</c:v>
                </c:pt>
                <c:pt idx="6">
                  <c:v>0.185</c:v>
                </c:pt>
                <c:pt idx="7">
                  <c:v>0.19800000000000001</c:v>
                </c:pt>
                <c:pt idx="8">
                  <c:v>0.17</c:v>
                </c:pt>
                <c:pt idx="9">
                  <c:v>0.14285714285714285</c:v>
                </c:pt>
                <c:pt idx="10">
                  <c:v>0.17333333333333334</c:v>
                </c:pt>
                <c:pt idx="11">
                  <c:v>0.14285714285714285</c:v>
                </c:pt>
                <c:pt idx="12">
                  <c:v>0.18</c:v>
                </c:pt>
                <c:pt idx="13">
                  <c:v>0.16</c:v>
                </c:pt>
              </c:numCache>
            </c:numRef>
          </c:val>
          <c:extLst>
            <c:ext xmlns:c16="http://schemas.microsoft.com/office/drawing/2014/chart" uri="{C3380CC4-5D6E-409C-BE32-E72D297353CC}">
              <c16:uniqueId val="{00000003-4FE2-45F9-AFAD-2500A6221473}"/>
            </c:ext>
          </c:extLst>
        </c:ser>
        <c:ser>
          <c:idx val="4"/>
          <c:order val="4"/>
          <c:tx>
            <c:strRef>
              <c:f>Sheet1!$F$1</c:f>
              <c:strCache>
                <c:ptCount val="1"/>
                <c:pt idx="0">
                  <c:v>55-64</c:v>
                </c:pt>
              </c:strCache>
            </c:strRef>
          </c:tx>
          <c:spPr>
            <a:solidFill>
              <a:schemeClr val="accent5">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Sheet1!$F$2:$F$15</c:f>
              <c:numCache>
                <c:formatCode>0%</c:formatCode>
                <c:ptCount val="14"/>
                <c:pt idx="0">
                  <c:v>0.18793103448275861</c:v>
                </c:pt>
                <c:pt idx="1">
                  <c:v>0.19032258064516128</c:v>
                </c:pt>
                <c:pt idx="2">
                  <c:v>0.15</c:v>
                </c:pt>
                <c:pt idx="3">
                  <c:v>0.21428571428571427</c:v>
                </c:pt>
                <c:pt idx="4">
                  <c:v>0.13666666666666666</c:v>
                </c:pt>
                <c:pt idx="5">
                  <c:v>0.16756756756756758</c:v>
                </c:pt>
                <c:pt idx="6">
                  <c:v>0.155</c:v>
                </c:pt>
                <c:pt idx="7">
                  <c:v>0.21199999999999999</c:v>
                </c:pt>
                <c:pt idx="8">
                  <c:v>0.16</c:v>
                </c:pt>
                <c:pt idx="9">
                  <c:v>0.2</c:v>
                </c:pt>
                <c:pt idx="10">
                  <c:v>0.15</c:v>
                </c:pt>
                <c:pt idx="11">
                  <c:v>7.1428571428571425E-2</c:v>
                </c:pt>
                <c:pt idx="12">
                  <c:v>0.15</c:v>
                </c:pt>
                <c:pt idx="13">
                  <c:v>0.11428571428571428</c:v>
                </c:pt>
              </c:numCache>
            </c:numRef>
          </c:val>
          <c:extLst>
            <c:ext xmlns:c16="http://schemas.microsoft.com/office/drawing/2014/chart" uri="{C3380CC4-5D6E-409C-BE32-E72D297353CC}">
              <c16:uniqueId val="{00000000-F514-4D59-B34E-39AFC18D6A3D}"/>
            </c:ext>
          </c:extLst>
        </c:ser>
        <c:ser>
          <c:idx val="5"/>
          <c:order val="5"/>
          <c:tx>
            <c:strRef>
              <c:f>Sheet1!$G$1</c:f>
              <c:strCache>
                <c:ptCount val="1"/>
                <c:pt idx="0">
                  <c:v>65 და მეტი</c:v>
                </c:pt>
              </c:strCache>
            </c:strRef>
          </c:tx>
          <c:spPr>
            <a:solidFill>
              <a:schemeClr val="accent6">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Sheet1!$G$2:$G$15</c:f>
              <c:numCache>
                <c:formatCode>0%</c:formatCode>
                <c:ptCount val="14"/>
                <c:pt idx="0">
                  <c:v>0.15775862068965518</c:v>
                </c:pt>
                <c:pt idx="1">
                  <c:v>0.15483870967741936</c:v>
                </c:pt>
                <c:pt idx="2">
                  <c:v>0.16</c:v>
                </c:pt>
                <c:pt idx="3">
                  <c:v>8.5714285714285715E-2</c:v>
                </c:pt>
                <c:pt idx="4">
                  <c:v>0.16333333333333333</c:v>
                </c:pt>
                <c:pt idx="5">
                  <c:v>9.7297297297297303E-2</c:v>
                </c:pt>
                <c:pt idx="6">
                  <c:v>0.09</c:v>
                </c:pt>
                <c:pt idx="7">
                  <c:v>0.154</c:v>
                </c:pt>
                <c:pt idx="8">
                  <c:v>0.23</c:v>
                </c:pt>
                <c:pt idx="9">
                  <c:v>0.21428571428571427</c:v>
                </c:pt>
                <c:pt idx="10">
                  <c:v>0.13666666666666666</c:v>
                </c:pt>
                <c:pt idx="11">
                  <c:v>0.12857142857142856</c:v>
                </c:pt>
                <c:pt idx="12">
                  <c:v>0.11</c:v>
                </c:pt>
                <c:pt idx="13">
                  <c:v>7.7142857142857138E-2</c:v>
                </c:pt>
              </c:numCache>
            </c:numRef>
          </c:val>
          <c:extLst>
            <c:ext xmlns:c16="http://schemas.microsoft.com/office/drawing/2014/chart" uri="{C3380CC4-5D6E-409C-BE32-E72D297353CC}">
              <c16:uniqueId val="{00000001-F514-4D59-B34E-39AFC18D6A3D}"/>
            </c:ext>
          </c:extLst>
        </c:ser>
        <c:dLbls>
          <c:showLegendKey val="0"/>
          <c:showVal val="1"/>
          <c:showCatName val="0"/>
          <c:showSerName val="0"/>
          <c:showPercent val="0"/>
          <c:showBubbleSize val="0"/>
        </c:dLbls>
        <c:gapWidth val="50"/>
        <c:overlap val="100"/>
        <c:axId val="240083296"/>
        <c:axId val="240082736"/>
      </c:barChart>
      <c:catAx>
        <c:axId val="240083296"/>
        <c:scaling>
          <c:orientation val="maxMin"/>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0082736"/>
        <c:crosses val="autoZero"/>
        <c:auto val="1"/>
        <c:lblAlgn val="ctr"/>
        <c:lblOffset val="100"/>
        <c:noMultiLvlLbl val="0"/>
      </c:catAx>
      <c:valAx>
        <c:axId val="240082736"/>
        <c:scaling>
          <c:orientation val="minMax"/>
          <c:max val="1"/>
          <c:min val="0"/>
        </c:scaling>
        <c:delete val="0"/>
        <c:axPos val="t"/>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240083296"/>
        <c:crosses val="autoZero"/>
        <c:crossBetween val="between"/>
        <c:majorUnit val="1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14462321160304"/>
          <c:y val="6.3322920232797134E-2"/>
          <c:w val="0.83848639481906362"/>
          <c:h val="0.80251591869401973"/>
        </c:manualLayout>
      </c:layout>
      <c:barChart>
        <c:barDir val="bar"/>
        <c:grouping val="percentStacked"/>
        <c:varyColors val="0"/>
        <c:ser>
          <c:idx val="0"/>
          <c:order val="0"/>
          <c:tx>
            <c:strRef>
              <c:f>Sheet1!$B$1</c:f>
              <c:strCache>
                <c:ptCount val="1"/>
                <c:pt idx="0">
                  <c:v>განქორწინებული</c:v>
                </c:pt>
              </c:strCache>
            </c:strRef>
          </c:tx>
          <c:spPr>
            <a:solidFill>
              <a:schemeClr val="accent1">
                <a:lumMod val="60000"/>
                <a:lumOff val="40000"/>
              </a:schemeClr>
            </a:solidFill>
          </c:spPr>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Sheet1!$B$2:$B$15</c:f>
              <c:numCache>
                <c:formatCode>0%</c:formatCode>
                <c:ptCount val="14"/>
                <c:pt idx="0">
                  <c:v>8.8793103448275859E-2</c:v>
                </c:pt>
                <c:pt idx="1">
                  <c:v>6.4516129032258063E-2</c:v>
                </c:pt>
                <c:pt idx="2">
                  <c:v>0.1</c:v>
                </c:pt>
                <c:pt idx="3">
                  <c:v>7.1428571428571425E-2</c:v>
                </c:pt>
                <c:pt idx="4">
                  <c:v>8.3333333333333329E-2</c:v>
                </c:pt>
                <c:pt idx="5">
                  <c:v>9.7297297297297303E-2</c:v>
                </c:pt>
                <c:pt idx="6">
                  <c:v>0.14499999999999999</c:v>
                </c:pt>
                <c:pt idx="7">
                  <c:v>5.8000000000000003E-2</c:v>
                </c:pt>
                <c:pt idx="8">
                  <c:v>0.1</c:v>
                </c:pt>
                <c:pt idx="9">
                  <c:v>5.7142857142857141E-2</c:v>
                </c:pt>
                <c:pt idx="10">
                  <c:v>0.1</c:v>
                </c:pt>
                <c:pt idx="11">
                  <c:v>8.5714285714285715E-2</c:v>
                </c:pt>
                <c:pt idx="12">
                  <c:v>0.11</c:v>
                </c:pt>
                <c:pt idx="13">
                  <c:v>0.1</c:v>
                </c:pt>
              </c:numCache>
            </c:numRef>
          </c:val>
          <c:extLst>
            <c:ext xmlns:c16="http://schemas.microsoft.com/office/drawing/2014/chart" uri="{C3380CC4-5D6E-409C-BE32-E72D297353CC}">
              <c16:uniqueId val="{00000000-4FE2-45F9-AFAD-2500A6221473}"/>
            </c:ext>
          </c:extLst>
        </c:ser>
        <c:ser>
          <c:idx val="1"/>
          <c:order val="1"/>
          <c:tx>
            <c:strRef>
              <c:f>Sheet1!$C$1</c:f>
              <c:strCache>
                <c:ptCount val="1"/>
                <c:pt idx="0">
                  <c:v>დასაქორწინებელი</c:v>
                </c:pt>
              </c:strCache>
            </c:strRef>
          </c:tx>
          <c:spPr>
            <a:solidFill>
              <a:schemeClr val="accent2">
                <a:lumMod val="60000"/>
                <a:lumOff val="40000"/>
              </a:schemeClr>
            </a:solidFill>
          </c:spPr>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Sheet1!$C$2:$C$15</c:f>
              <c:numCache>
                <c:formatCode>0%</c:formatCode>
                <c:ptCount val="14"/>
                <c:pt idx="0">
                  <c:v>0.26637931034482759</c:v>
                </c:pt>
                <c:pt idx="1">
                  <c:v>0.20645161290322581</c:v>
                </c:pt>
                <c:pt idx="2">
                  <c:v>0.24</c:v>
                </c:pt>
                <c:pt idx="3">
                  <c:v>0.3</c:v>
                </c:pt>
                <c:pt idx="4">
                  <c:v>0.20666666666666667</c:v>
                </c:pt>
                <c:pt idx="5">
                  <c:v>0.20810810810810812</c:v>
                </c:pt>
                <c:pt idx="6">
                  <c:v>0.22500000000000001</c:v>
                </c:pt>
                <c:pt idx="7">
                  <c:v>0.186</c:v>
                </c:pt>
                <c:pt idx="8">
                  <c:v>0.14000000000000001</c:v>
                </c:pt>
                <c:pt idx="9">
                  <c:v>0.12857142857142856</c:v>
                </c:pt>
                <c:pt idx="10">
                  <c:v>0.23</c:v>
                </c:pt>
                <c:pt idx="11">
                  <c:v>0.35714285714285715</c:v>
                </c:pt>
                <c:pt idx="12">
                  <c:v>0.23499999999999999</c:v>
                </c:pt>
                <c:pt idx="13">
                  <c:v>0.30571428571428572</c:v>
                </c:pt>
              </c:numCache>
            </c:numRef>
          </c:val>
          <c:extLst>
            <c:ext xmlns:c16="http://schemas.microsoft.com/office/drawing/2014/chart" uri="{C3380CC4-5D6E-409C-BE32-E72D297353CC}">
              <c16:uniqueId val="{00000001-4FE2-45F9-AFAD-2500A6221473}"/>
            </c:ext>
          </c:extLst>
        </c:ser>
        <c:ser>
          <c:idx val="2"/>
          <c:order val="2"/>
          <c:tx>
            <c:strRef>
              <c:f>Sheet1!$D$1</c:f>
              <c:strCache>
                <c:ptCount val="1"/>
                <c:pt idx="0">
                  <c:v>დაქორწინებული</c:v>
                </c:pt>
              </c:strCache>
            </c:strRef>
          </c:tx>
          <c:spPr>
            <a:solidFill>
              <a:schemeClr val="accent4">
                <a:lumMod val="60000"/>
                <a:lumOff val="40000"/>
              </a:schemeClr>
            </a:solidFill>
          </c:spPr>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Sheet1!$D$2:$D$15</c:f>
              <c:numCache>
                <c:formatCode>0%</c:formatCode>
                <c:ptCount val="14"/>
                <c:pt idx="0">
                  <c:v>0.17499999999999999</c:v>
                </c:pt>
                <c:pt idx="1">
                  <c:v>0.2</c:v>
                </c:pt>
                <c:pt idx="2">
                  <c:v>0.21</c:v>
                </c:pt>
                <c:pt idx="3">
                  <c:v>0.18571428571428572</c:v>
                </c:pt>
                <c:pt idx="4">
                  <c:v>0.21</c:v>
                </c:pt>
                <c:pt idx="5">
                  <c:v>0.22972972972972974</c:v>
                </c:pt>
                <c:pt idx="6">
                  <c:v>0.2</c:v>
                </c:pt>
                <c:pt idx="7">
                  <c:v>0.192</c:v>
                </c:pt>
                <c:pt idx="8">
                  <c:v>0.2</c:v>
                </c:pt>
                <c:pt idx="9">
                  <c:v>0.25714285714285712</c:v>
                </c:pt>
                <c:pt idx="10">
                  <c:v>0.21</c:v>
                </c:pt>
                <c:pt idx="11">
                  <c:v>0.21428571428571427</c:v>
                </c:pt>
                <c:pt idx="12">
                  <c:v>0.215</c:v>
                </c:pt>
                <c:pt idx="13">
                  <c:v>0.24285714285714285</c:v>
                </c:pt>
              </c:numCache>
            </c:numRef>
          </c:val>
          <c:extLst>
            <c:ext xmlns:c16="http://schemas.microsoft.com/office/drawing/2014/chart" uri="{C3380CC4-5D6E-409C-BE32-E72D297353CC}">
              <c16:uniqueId val="{00000002-4FE2-45F9-AFAD-2500A6221473}"/>
            </c:ext>
          </c:extLst>
        </c:ser>
        <c:ser>
          <c:idx val="3"/>
          <c:order val="3"/>
          <c:tx>
            <c:strRef>
              <c:f>Sheet1!$E$1</c:f>
              <c:strCache>
                <c:ptCount val="1"/>
                <c:pt idx="0">
                  <c:v>ქვრივი</c:v>
                </c:pt>
              </c:strCache>
            </c:strRef>
          </c:tx>
          <c:spPr>
            <a:solidFill>
              <a:schemeClr val="accent1">
                <a:lumMod val="75000"/>
              </a:schemeClr>
            </a:solidFill>
          </c:spPr>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Sheet1!$E$2:$E$15</c:f>
              <c:numCache>
                <c:formatCode>0%</c:formatCode>
                <c:ptCount val="14"/>
                <c:pt idx="0">
                  <c:v>0.12413793103448276</c:v>
                </c:pt>
                <c:pt idx="1">
                  <c:v>0.18387096774193548</c:v>
                </c:pt>
                <c:pt idx="2">
                  <c:v>0.14000000000000001</c:v>
                </c:pt>
                <c:pt idx="3">
                  <c:v>0.14285714285714285</c:v>
                </c:pt>
                <c:pt idx="4">
                  <c:v>0.2</c:v>
                </c:pt>
                <c:pt idx="5">
                  <c:v>0.2</c:v>
                </c:pt>
                <c:pt idx="6">
                  <c:v>0.185</c:v>
                </c:pt>
                <c:pt idx="7">
                  <c:v>0.19800000000000001</c:v>
                </c:pt>
                <c:pt idx="8">
                  <c:v>0.17</c:v>
                </c:pt>
                <c:pt idx="9">
                  <c:v>0.14285714285714285</c:v>
                </c:pt>
                <c:pt idx="10">
                  <c:v>0.17333333333333334</c:v>
                </c:pt>
                <c:pt idx="11">
                  <c:v>0.14285714285714285</c:v>
                </c:pt>
                <c:pt idx="12">
                  <c:v>0.18</c:v>
                </c:pt>
                <c:pt idx="13">
                  <c:v>0.16</c:v>
                </c:pt>
              </c:numCache>
            </c:numRef>
          </c:val>
          <c:extLst>
            <c:ext xmlns:c16="http://schemas.microsoft.com/office/drawing/2014/chart" uri="{C3380CC4-5D6E-409C-BE32-E72D297353CC}">
              <c16:uniqueId val="{00000003-4FE2-45F9-AFAD-2500A6221473}"/>
            </c:ext>
          </c:extLst>
        </c:ser>
        <c:dLbls>
          <c:showLegendKey val="0"/>
          <c:showVal val="1"/>
          <c:showCatName val="0"/>
          <c:showSerName val="0"/>
          <c:showPercent val="0"/>
          <c:showBubbleSize val="0"/>
        </c:dLbls>
        <c:gapWidth val="30"/>
        <c:overlap val="100"/>
        <c:axId val="240093376"/>
        <c:axId val="240092816"/>
      </c:barChart>
      <c:catAx>
        <c:axId val="240093376"/>
        <c:scaling>
          <c:orientation val="maxMin"/>
        </c:scaling>
        <c:delete val="0"/>
        <c:axPos val="l"/>
        <c:numFmt formatCode="General" sourceLinked="1"/>
        <c:majorTickMark val="out"/>
        <c:minorTickMark val="none"/>
        <c:tickLblPos val="nextTo"/>
        <c:txPr>
          <a:bodyPr/>
          <a:lstStyle/>
          <a:p>
            <a:pPr>
              <a:defRPr sz="1200"/>
            </a:pPr>
            <a:endParaRPr lang="en-US"/>
          </a:p>
        </c:txPr>
        <c:crossAx val="240092816"/>
        <c:crosses val="autoZero"/>
        <c:auto val="1"/>
        <c:lblAlgn val="ctr"/>
        <c:lblOffset val="100"/>
        <c:noMultiLvlLbl val="0"/>
      </c:catAx>
      <c:valAx>
        <c:axId val="240092816"/>
        <c:scaling>
          <c:orientation val="minMax"/>
          <c:max val="1"/>
          <c:min val="0"/>
        </c:scaling>
        <c:delete val="1"/>
        <c:axPos val="t"/>
        <c:numFmt formatCode="0%" sourceLinked="1"/>
        <c:majorTickMark val="out"/>
        <c:minorTickMark val="none"/>
        <c:tickLblPos val="nextTo"/>
        <c:crossAx val="240093376"/>
        <c:crosses val="autoZero"/>
        <c:crossBetween val="between"/>
        <c:majorUnit val="10"/>
      </c:valAx>
    </c:plotArea>
    <c:legend>
      <c:legendPos val="b"/>
      <c:layout>
        <c:manualLayout>
          <c:xMode val="edge"/>
          <c:yMode val="edge"/>
          <c:x val="0.15244304432840625"/>
          <c:y val="0.9147876134317291"/>
          <c:w val="0.766319387216158"/>
          <c:h val="5.6561498778169968E-2"/>
        </c:manualLayout>
      </c:layout>
      <c:overlay val="0"/>
      <c:txPr>
        <a:bodyPr/>
        <a:lstStyle/>
        <a:p>
          <a:pPr>
            <a:defRPr sz="12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14462321160304"/>
          <c:y val="6.3322920232797134E-2"/>
          <c:w val="0.83848639481906362"/>
          <c:h val="0.80251591869401973"/>
        </c:manualLayout>
      </c:layout>
      <c:barChart>
        <c:barDir val="bar"/>
        <c:grouping val="percentStacked"/>
        <c:varyColors val="0"/>
        <c:ser>
          <c:idx val="0"/>
          <c:order val="0"/>
          <c:tx>
            <c:strRef>
              <c:f>Sheet1!$B$1</c:f>
              <c:strCache>
                <c:ptCount val="1"/>
                <c:pt idx="0">
                  <c:v>არასრული საშუალო განათლება</c:v>
                </c:pt>
              </c:strCache>
            </c:strRef>
          </c:tx>
          <c:spPr>
            <a:solidFill>
              <a:schemeClr val="accent4"/>
            </a:solidFill>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1-826B-4C2C-B1D4-24F085C4BEA3}"/>
                </c:ext>
              </c:extLst>
            </c:dLbl>
            <c:dLbl>
              <c:idx val="3"/>
              <c:delete val="1"/>
              <c:extLst>
                <c:ext xmlns:c15="http://schemas.microsoft.com/office/drawing/2012/chart" uri="{CE6537A1-D6FC-4f65-9D91-7224C49458BB}"/>
                <c:ext xmlns:c16="http://schemas.microsoft.com/office/drawing/2014/chart" uri="{C3380CC4-5D6E-409C-BE32-E72D297353CC}">
                  <c16:uniqueId val="{00000006-826B-4C2C-B1D4-24F085C4BEA3}"/>
                </c:ext>
              </c:extLst>
            </c:dLbl>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Sheet1!$B$2:$B$15</c:f>
              <c:numCache>
                <c:formatCode>0%</c:formatCode>
                <c:ptCount val="14"/>
                <c:pt idx="0">
                  <c:v>3.4482758620689655E-3</c:v>
                </c:pt>
                <c:pt idx="1">
                  <c:v>2.5806451612903226E-2</c:v>
                </c:pt>
                <c:pt idx="2">
                  <c:v>1.4999999999999999E-2</c:v>
                </c:pt>
                <c:pt idx="3">
                  <c:v>0</c:v>
                </c:pt>
                <c:pt idx="4">
                  <c:v>0.01</c:v>
                </c:pt>
                <c:pt idx="5">
                  <c:v>2.7027027027027029E-2</c:v>
                </c:pt>
                <c:pt idx="6">
                  <c:v>2.5000000000000001E-2</c:v>
                </c:pt>
                <c:pt idx="7">
                  <c:v>1.2E-2</c:v>
                </c:pt>
                <c:pt idx="8">
                  <c:v>0.03</c:v>
                </c:pt>
                <c:pt idx="9">
                  <c:v>5.7142857142857141E-2</c:v>
                </c:pt>
                <c:pt idx="10">
                  <c:v>1.3333333333333334E-2</c:v>
                </c:pt>
                <c:pt idx="11">
                  <c:v>1.4285714285714285E-2</c:v>
                </c:pt>
                <c:pt idx="12">
                  <c:v>0.01</c:v>
                </c:pt>
                <c:pt idx="13">
                  <c:v>1.4285714285714285E-2</c:v>
                </c:pt>
              </c:numCache>
            </c:numRef>
          </c:val>
          <c:extLst>
            <c:ext xmlns:c16="http://schemas.microsoft.com/office/drawing/2014/chart" uri="{C3380CC4-5D6E-409C-BE32-E72D297353CC}">
              <c16:uniqueId val="{00000000-4FE2-45F9-AFAD-2500A6221473}"/>
            </c:ext>
          </c:extLst>
        </c:ser>
        <c:ser>
          <c:idx val="1"/>
          <c:order val="1"/>
          <c:tx>
            <c:strRef>
              <c:f>Sheet1!$C$1</c:f>
              <c:strCache>
                <c:ptCount val="1"/>
                <c:pt idx="0">
                  <c:v>დაწყებითი</c:v>
                </c:pt>
              </c:strCache>
            </c:strRef>
          </c:tx>
          <c:spPr>
            <a:solidFill>
              <a:schemeClr val="accent4">
                <a:lumMod val="60000"/>
                <a:lumOff val="40000"/>
              </a:schemeClr>
            </a:solidFill>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826B-4C2C-B1D4-24F085C4BEA3}"/>
                </c:ext>
              </c:extLst>
            </c:dLbl>
            <c:dLbl>
              <c:idx val="1"/>
              <c:delete val="1"/>
              <c:extLst>
                <c:ext xmlns:c15="http://schemas.microsoft.com/office/drawing/2012/chart" uri="{CE6537A1-D6FC-4f65-9D91-7224C49458BB}"/>
                <c:ext xmlns:c16="http://schemas.microsoft.com/office/drawing/2014/chart" uri="{C3380CC4-5D6E-409C-BE32-E72D297353CC}">
                  <c16:uniqueId val="{00000002-826B-4C2C-B1D4-24F085C4BEA3}"/>
                </c:ext>
              </c:extLst>
            </c:dLbl>
            <c:dLbl>
              <c:idx val="2"/>
              <c:delete val="1"/>
              <c:extLst>
                <c:ext xmlns:c15="http://schemas.microsoft.com/office/drawing/2012/chart" uri="{CE6537A1-D6FC-4f65-9D91-7224C49458BB}"/>
                <c:ext xmlns:c16="http://schemas.microsoft.com/office/drawing/2014/chart" uri="{C3380CC4-5D6E-409C-BE32-E72D297353CC}">
                  <c16:uniqueId val="{00000003-826B-4C2C-B1D4-24F085C4BEA3}"/>
                </c:ext>
              </c:extLst>
            </c:dLbl>
            <c:dLbl>
              <c:idx val="3"/>
              <c:delete val="1"/>
              <c:extLst>
                <c:ext xmlns:c15="http://schemas.microsoft.com/office/drawing/2012/chart" uri="{CE6537A1-D6FC-4f65-9D91-7224C49458BB}"/>
                <c:ext xmlns:c16="http://schemas.microsoft.com/office/drawing/2014/chart" uri="{C3380CC4-5D6E-409C-BE32-E72D297353CC}">
                  <c16:uniqueId val="{00000004-826B-4C2C-B1D4-24F085C4BEA3}"/>
                </c:ext>
              </c:extLst>
            </c:dLbl>
            <c:dLbl>
              <c:idx val="4"/>
              <c:delete val="1"/>
              <c:extLst>
                <c:ext xmlns:c15="http://schemas.microsoft.com/office/drawing/2012/chart" uri="{CE6537A1-D6FC-4f65-9D91-7224C49458BB}"/>
                <c:ext xmlns:c16="http://schemas.microsoft.com/office/drawing/2014/chart" uri="{C3380CC4-5D6E-409C-BE32-E72D297353CC}">
                  <c16:uniqueId val="{00000005-826B-4C2C-B1D4-24F085C4BEA3}"/>
                </c:ext>
              </c:extLst>
            </c:dLbl>
            <c:dLbl>
              <c:idx val="6"/>
              <c:delete val="1"/>
              <c:extLst>
                <c:ext xmlns:c15="http://schemas.microsoft.com/office/drawing/2012/chart" uri="{CE6537A1-D6FC-4f65-9D91-7224C49458BB}"/>
                <c:ext xmlns:c16="http://schemas.microsoft.com/office/drawing/2014/chart" uri="{C3380CC4-5D6E-409C-BE32-E72D297353CC}">
                  <c16:uniqueId val="{00000007-826B-4C2C-B1D4-24F085C4BEA3}"/>
                </c:ext>
              </c:extLst>
            </c:dLbl>
            <c:dLbl>
              <c:idx val="7"/>
              <c:delete val="1"/>
              <c:extLst>
                <c:ext xmlns:c15="http://schemas.microsoft.com/office/drawing/2012/chart" uri="{CE6537A1-D6FC-4f65-9D91-7224C49458BB}"/>
                <c:ext xmlns:c16="http://schemas.microsoft.com/office/drawing/2014/chart" uri="{C3380CC4-5D6E-409C-BE32-E72D297353CC}">
                  <c16:uniqueId val="{00000008-826B-4C2C-B1D4-24F085C4BEA3}"/>
                </c:ext>
              </c:extLst>
            </c:dLbl>
            <c:dLbl>
              <c:idx val="8"/>
              <c:delete val="1"/>
              <c:extLst>
                <c:ext xmlns:c15="http://schemas.microsoft.com/office/drawing/2012/chart" uri="{CE6537A1-D6FC-4f65-9D91-7224C49458BB}"/>
                <c:ext xmlns:c16="http://schemas.microsoft.com/office/drawing/2014/chart" uri="{C3380CC4-5D6E-409C-BE32-E72D297353CC}">
                  <c16:uniqueId val="{00000009-826B-4C2C-B1D4-24F085C4BEA3}"/>
                </c:ext>
              </c:extLst>
            </c:dLbl>
            <c:dLbl>
              <c:idx val="9"/>
              <c:delete val="1"/>
              <c:extLst>
                <c:ext xmlns:c15="http://schemas.microsoft.com/office/drawing/2012/chart" uri="{CE6537A1-D6FC-4f65-9D91-7224C49458BB}"/>
                <c:ext xmlns:c16="http://schemas.microsoft.com/office/drawing/2014/chart" uri="{C3380CC4-5D6E-409C-BE32-E72D297353CC}">
                  <c16:uniqueId val="{0000000A-826B-4C2C-B1D4-24F085C4BEA3}"/>
                </c:ext>
              </c:extLst>
            </c:dLbl>
            <c:dLbl>
              <c:idx val="10"/>
              <c:delete val="1"/>
              <c:extLst>
                <c:ext xmlns:c15="http://schemas.microsoft.com/office/drawing/2012/chart" uri="{CE6537A1-D6FC-4f65-9D91-7224C49458BB}"/>
                <c:ext xmlns:c16="http://schemas.microsoft.com/office/drawing/2014/chart" uri="{C3380CC4-5D6E-409C-BE32-E72D297353CC}">
                  <c16:uniqueId val="{0000000B-826B-4C2C-B1D4-24F085C4BEA3}"/>
                </c:ext>
              </c:extLst>
            </c:dLbl>
            <c:dLbl>
              <c:idx val="11"/>
              <c:delete val="1"/>
              <c:extLst>
                <c:ext xmlns:c15="http://schemas.microsoft.com/office/drawing/2012/chart" uri="{CE6537A1-D6FC-4f65-9D91-7224C49458BB}"/>
                <c:ext xmlns:c16="http://schemas.microsoft.com/office/drawing/2014/chart" uri="{C3380CC4-5D6E-409C-BE32-E72D297353CC}">
                  <c16:uniqueId val="{0000000C-826B-4C2C-B1D4-24F085C4BEA3}"/>
                </c:ext>
              </c:extLst>
            </c:dLbl>
            <c:dLbl>
              <c:idx val="12"/>
              <c:delete val="1"/>
              <c:extLst>
                <c:ext xmlns:c15="http://schemas.microsoft.com/office/drawing/2012/chart" uri="{CE6537A1-D6FC-4f65-9D91-7224C49458BB}"/>
                <c:ext xmlns:c16="http://schemas.microsoft.com/office/drawing/2014/chart" uri="{C3380CC4-5D6E-409C-BE32-E72D297353CC}">
                  <c16:uniqueId val="{0000000D-826B-4C2C-B1D4-24F085C4BEA3}"/>
                </c:ext>
              </c:extLst>
            </c:dLbl>
            <c:dLbl>
              <c:idx val="13"/>
              <c:delete val="1"/>
              <c:extLst>
                <c:ext xmlns:c15="http://schemas.microsoft.com/office/drawing/2012/chart" uri="{CE6537A1-D6FC-4f65-9D91-7224C49458BB}"/>
                <c:ext xmlns:c16="http://schemas.microsoft.com/office/drawing/2014/chart" uri="{C3380CC4-5D6E-409C-BE32-E72D297353CC}">
                  <c16:uniqueId val="{0000000E-826B-4C2C-B1D4-24F085C4BEA3}"/>
                </c:ext>
              </c:extLst>
            </c:dLbl>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Sheet1!$C$2:$C$15</c:f>
              <c:numCache>
                <c:formatCode>0%</c:formatCode>
                <c:ptCount val="14"/>
                <c:pt idx="0">
                  <c:v>8.6206896551724137E-4</c:v>
                </c:pt>
                <c:pt idx="1">
                  <c:v>3.2258064516129032E-3</c:v>
                </c:pt>
                <c:pt idx="2">
                  <c:v>0.01</c:v>
                </c:pt>
                <c:pt idx="3">
                  <c:v>0</c:v>
                </c:pt>
                <c:pt idx="4">
                  <c:v>3.3333333333333335E-3</c:v>
                </c:pt>
                <c:pt idx="5">
                  <c:v>5.4054054054054057E-3</c:v>
                </c:pt>
                <c:pt idx="6">
                  <c:v>0</c:v>
                </c:pt>
                <c:pt idx="7">
                  <c:v>0</c:v>
                </c:pt>
                <c:pt idx="8">
                  <c:v>0</c:v>
                </c:pt>
                <c:pt idx="9">
                  <c:v>0</c:v>
                </c:pt>
                <c:pt idx="10">
                  <c:v>3.3333333333333335E-3</c:v>
                </c:pt>
                <c:pt idx="11">
                  <c:v>0</c:v>
                </c:pt>
                <c:pt idx="12">
                  <c:v>5.0000000000000001E-3</c:v>
                </c:pt>
                <c:pt idx="13">
                  <c:v>0</c:v>
                </c:pt>
              </c:numCache>
            </c:numRef>
          </c:val>
          <c:extLst>
            <c:ext xmlns:c16="http://schemas.microsoft.com/office/drawing/2014/chart" uri="{C3380CC4-5D6E-409C-BE32-E72D297353CC}">
              <c16:uniqueId val="{00000001-4FE2-45F9-AFAD-2500A6221473}"/>
            </c:ext>
          </c:extLst>
        </c:ser>
        <c:ser>
          <c:idx val="2"/>
          <c:order val="2"/>
          <c:tx>
            <c:strRef>
              <c:f>Sheet1!$D$1</c:f>
              <c:strCache>
                <c:ptCount val="1"/>
                <c:pt idx="0">
                  <c:v>სრული საშუალო განათლება</c:v>
                </c:pt>
              </c:strCache>
            </c:strRef>
          </c:tx>
          <c:spPr>
            <a:solidFill>
              <a:schemeClr val="accent4">
                <a:lumMod val="60000"/>
                <a:lumOff val="40000"/>
              </a:schemeClr>
            </a:solidFill>
          </c:spPr>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Sheet1!$D$2:$D$15</c:f>
              <c:numCache>
                <c:formatCode>0%</c:formatCode>
                <c:ptCount val="14"/>
                <c:pt idx="0">
                  <c:v>0.1206896551724138</c:v>
                </c:pt>
                <c:pt idx="1">
                  <c:v>0.36451612903225805</c:v>
                </c:pt>
                <c:pt idx="2">
                  <c:v>0.28499999999999998</c:v>
                </c:pt>
                <c:pt idx="3">
                  <c:v>0.24285714285714285</c:v>
                </c:pt>
                <c:pt idx="4">
                  <c:v>0.33333333333333331</c:v>
                </c:pt>
                <c:pt idx="5">
                  <c:v>0.3108108108108108</c:v>
                </c:pt>
                <c:pt idx="6">
                  <c:v>0.26</c:v>
                </c:pt>
                <c:pt idx="7">
                  <c:v>0.28199999999999997</c:v>
                </c:pt>
                <c:pt idx="8">
                  <c:v>0.37</c:v>
                </c:pt>
                <c:pt idx="9">
                  <c:v>0.2857142857142857</c:v>
                </c:pt>
                <c:pt idx="10">
                  <c:v>0.27666666666666667</c:v>
                </c:pt>
                <c:pt idx="11">
                  <c:v>0.22857142857142856</c:v>
                </c:pt>
                <c:pt idx="12">
                  <c:v>0.24</c:v>
                </c:pt>
                <c:pt idx="13">
                  <c:v>0.33714285714285713</c:v>
                </c:pt>
              </c:numCache>
            </c:numRef>
          </c:val>
          <c:extLst>
            <c:ext xmlns:c16="http://schemas.microsoft.com/office/drawing/2014/chart" uri="{C3380CC4-5D6E-409C-BE32-E72D297353CC}">
              <c16:uniqueId val="{00000002-4FE2-45F9-AFAD-2500A6221473}"/>
            </c:ext>
          </c:extLst>
        </c:ser>
        <c:ser>
          <c:idx val="3"/>
          <c:order val="3"/>
          <c:tx>
            <c:strRef>
              <c:f>Sheet1!$E$1</c:f>
              <c:strCache>
                <c:ptCount val="1"/>
                <c:pt idx="0">
                  <c:v>პროფესიული განათლება</c:v>
                </c:pt>
              </c:strCache>
            </c:strRef>
          </c:tx>
          <c:spPr>
            <a:solidFill>
              <a:schemeClr val="accent1"/>
            </a:solidFill>
          </c:spPr>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Sheet1!$E$2:$E$15</c:f>
              <c:numCache>
                <c:formatCode>0%</c:formatCode>
                <c:ptCount val="14"/>
                <c:pt idx="0">
                  <c:v>6.3793103448275865E-2</c:v>
                </c:pt>
                <c:pt idx="1">
                  <c:v>0.14838709677419354</c:v>
                </c:pt>
                <c:pt idx="2">
                  <c:v>0.115</c:v>
                </c:pt>
                <c:pt idx="3">
                  <c:v>0.18571428571428572</c:v>
                </c:pt>
                <c:pt idx="4">
                  <c:v>0.12333333333333334</c:v>
                </c:pt>
                <c:pt idx="5">
                  <c:v>0.13783783783783785</c:v>
                </c:pt>
                <c:pt idx="6">
                  <c:v>0.125</c:v>
                </c:pt>
                <c:pt idx="7">
                  <c:v>0.186</c:v>
                </c:pt>
                <c:pt idx="8">
                  <c:v>0.12</c:v>
                </c:pt>
                <c:pt idx="9">
                  <c:v>0.17142857142857143</c:v>
                </c:pt>
                <c:pt idx="10">
                  <c:v>0.14666666666666667</c:v>
                </c:pt>
                <c:pt idx="11">
                  <c:v>0.2</c:v>
                </c:pt>
                <c:pt idx="12">
                  <c:v>0.17499999999999999</c:v>
                </c:pt>
                <c:pt idx="13">
                  <c:v>0.14857142857142858</c:v>
                </c:pt>
              </c:numCache>
            </c:numRef>
          </c:val>
          <c:extLst>
            <c:ext xmlns:c16="http://schemas.microsoft.com/office/drawing/2014/chart" uri="{C3380CC4-5D6E-409C-BE32-E72D297353CC}">
              <c16:uniqueId val="{00000003-4FE2-45F9-AFAD-2500A6221473}"/>
            </c:ext>
          </c:extLst>
        </c:ser>
        <c:ser>
          <c:idx val="4"/>
          <c:order val="4"/>
          <c:tx>
            <c:strRef>
              <c:f>Sheet1!$F$1</c:f>
              <c:strCache>
                <c:ptCount val="1"/>
                <c:pt idx="0">
                  <c:v>არასრული უმაღლესი განათლება/სტუდენტი</c:v>
                </c:pt>
              </c:strCache>
            </c:strRef>
          </c:tx>
          <c:invertIfNegative val="0"/>
          <c:dLbls>
            <c:spPr>
              <a:noFill/>
              <a:ln>
                <a:noFill/>
              </a:ln>
              <a:effectLst/>
            </c:spPr>
            <c:txPr>
              <a:bodyPr wrap="square" lIns="38100" tIns="19050" rIns="38100" bIns="19050" anchor="ctr">
                <a:spAutoFit/>
              </a:bodyPr>
              <a:lstStyle/>
              <a:p>
                <a:pPr>
                  <a:defRPr sz="11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Sheet1!$F$2:$F$15</c:f>
              <c:numCache>
                <c:formatCode>0%</c:formatCode>
                <c:ptCount val="14"/>
                <c:pt idx="0">
                  <c:v>5.4310344827586204E-2</c:v>
                </c:pt>
                <c:pt idx="1">
                  <c:v>3.2258064516129031E-2</c:v>
                </c:pt>
                <c:pt idx="2">
                  <c:v>4.4999999999999998E-2</c:v>
                </c:pt>
                <c:pt idx="3">
                  <c:v>5.7142857142857141E-2</c:v>
                </c:pt>
                <c:pt idx="4">
                  <c:v>0.05</c:v>
                </c:pt>
                <c:pt idx="5">
                  <c:v>7.567567567567568E-2</c:v>
                </c:pt>
                <c:pt idx="6">
                  <c:v>6.5000000000000002E-2</c:v>
                </c:pt>
                <c:pt idx="7">
                  <c:v>2.8000000000000001E-2</c:v>
                </c:pt>
                <c:pt idx="8">
                  <c:v>0.06</c:v>
                </c:pt>
                <c:pt idx="9">
                  <c:v>1.4285714285714285E-2</c:v>
                </c:pt>
                <c:pt idx="10">
                  <c:v>2.6666666666666668E-2</c:v>
                </c:pt>
                <c:pt idx="11">
                  <c:v>1.4285714285714285E-2</c:v>
                </c:pt>
                <c:pt idx="12">
                  <c:v>7.4999999999999997E-2</c:v>
                </c:pt>
                <c:pt idx="13">
                  <c:v>4.2857142857142858E-2</c:v>
                </c:pt>
              </c:numCache>
            </c:numRef>
          </c:val>
          <c:extLst>
            <c:ext xmlns:c16="http://schemas.microsoft.com/office/drawing/2014/chart" uri="{C3380CC4-5D6E-409C-BE32-E72D297353CC}">
              <c16:uniqueId val="{00000000-C04E-4B8E-A247-6425EEF45E3E}"/>
            </c:ext>
          </c:extLst>
        </c:ser>
        <c:ser>
          <c:idx val="5"/>
          <c:order val="5"/>
          <c:tx>
            <c:strRef>
              <c:f>Sheet1!$G$1</c:f>
              <c:strCache>
                <c:ptCount val="1"/>
                <c:pt idx="0">
                  <c:v>სრული უმაღლესი განათლება</c:v>
                </c:pt>
              </c:strCache>
            </c:strRef>
          </c:tx>
          <c:invertIfNegative val="0"/>
          <c:dLbls>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Sheet1!$G$2:$G$15</c:f>
              <c:numCache>
                <c:formatCode>0%</c:formatCode>
                <c:ptCount val="14"/>
                <c:pt idx="0">
                  <c:v>0.75258620689655176</c:v>
                </c:pt>
                <c:pt idx="1">
                  <c:v>0.42258064516129035</c:v>
                </c:pt>
                <c:pt idx="2">
                  <c:v>0.52500000000000002</c:v>
                </c:pt>
                <c:pt idx="3">
                  <c:v>0.5</c:v>
                </c:pt>
                <c:pt idx="4">
                  <c:v>0.47666666666666668</c:v>
                </c:pt>
                <c:pt idx="5">
                  <c:v>0.44054054054054054</c:v>
                </c:pt>
                <c:pt idx="6">
                  <c:v>0.52500000000000002</c:v>
                </c:pt>
                <c:pt idx="7">
                  <c:v>0.49</c:v>
                </c:pt>
                <c:pt idx="8">
                  <c:v>0.42</c:v>
                </c:pt>
                <c:pt idx="9">
                  <c:v>0.47142857142857142</c:v>
                </c:pt>
                <c:pt idx="10">
                  <c:v>0.52666666666666662</c:v>
                </c:pt>
                <c:pt idx="11">
                  <c:v>0.54285714285714282</c:v>
                </c:pt>
                <c:pt idx="12">
                  <c:v>0.49</c:v>
                </c:pt>
                <c:pt idx="13">
                  <c:v>0.45428571428571429</c:v>
                </c:pt>
              </c:numCache>
            </c:numRef>
          </c:val>
          <c:extLst>
            <c:ext xmlns:c16="http://schemas.microsoft.com/office/drawing/2014/chart" uri="{C3380CC4-5D6E-409C-BE32-E72D297353CC}">
              <c16:uniqueId val="{00000001-C04E-4B8E-A247-6425EEF45E3E}"/>
            </c:ext>
          </c:extLst>
        </c:ser>
        <c:dLbls>
          <c:showLegendKey val="0"/>
          <c:showVal val="1"/>
          <c:showCatName val="0"/>
          <c:showSerName val="0"/>
          <c:showPercent val="0"/>
          <c:showBubbleSize val="0"/>
        </c:dLbls>
        <c:gapWidth val="30"/>
        <c:overlap val="100"/>
        <c:axId val="240097296"/>
        <c:axId val="240098416"/>
      </c:barChart>
      <c:catAx>
        <c:axId val="240097296"/>
        <c:scaling>
          <c:orientation val="maxMin"/>
        </c:scaling>
        <c:delete val="0"/>
        <c:axPos val="l"/>
        <c:numFmt formatCode="General" sourceLinked="1"/>
        <c:majorTickMark val="out"/>
        <c:minorTickMark val="none"/>
        <c:tickLblPos val="nextTo"/>
        <c:txPr>
          <a:bodyPr/>
          <a:lstStyle/>
          <a:p>
            <a:pPr>
              <a:defRPr sz="1200"/>
            </a:pPr>
            <a:endParaRPr lang="en-US"/>
          </a:p>
        </c:txPr>
        <c:crossAx val="240098416"/>
        <c:crosses val="autoZero"/>
        <c:auto val="1"/>
        <c:lblAlgn val="ctr"/>
        <c:lblOffset val="100"/>
        <c:noMultiLvlLbl val="0"/>
      </c:catAx>
      <c:valAx>
        <c:axId val="240098416"/>
        <c:scaling>
          <c:orientation val="minMax"/>
          <c:max val="1"/>
          <c:min val="0"/>
        </c:scaling>
        <c:delete val="1"/>
        <c:axPos val="t"/>
        <c:numFmt formatCode="0%" sourceLinked="1"/>
        <c:majorTickMark val="out"/>
        <c:minorTickMark val="none"/>
        <c:tickLblPos val="nextTo"/>
        <c:crossAx val="240097296"/>
        <c:crosses val="autoZero"/>
        <c:crossBetween val="between"/>
        <c:majorUnit val="10"/>
      </c:valAx>
    </c:plotArea>
    <c:legend>
      <c:legendPos val="b"/>
      <c:layout>
        <c:manualLayout>
          <c:xMode val="edge"/>
          <c:yMode val="edge"/>
          <c:x val="3.9939645390442931E-2"/>
          <c:y val="0.86473687608283767"/>
          <c:w val="0.95118701478384871"/>
          <c:h val="0.13526312391716239"/>
        </c:manualLayout>
      </c:layout>
      <c:overlay val="0"/>
      <c:txPr>
        <a:bodyPr/>
        <a:lstStyle/>
        <a:p>
          <a:pPr>
            <a:defRPr sz="10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14462321160304"/>
          <c:y val="6.3322920232797134E-2"/>
          <c:w val="0.83848639481906362"/>
          <c:h val="0.80251591869401973"/>
        </c:manualLayout>
      </c:layout>
      <c:barChart>
        <c:barDir val="bar"/>
        <c:grouping val="percentStacked"/>
        <c:varyColors val="0"/>
        <c:ser>
          <c:idx val="0"/>
          <c:order val="0"/>
          <c:tx>
            <c:strRef>
              <c:f>Sheet1!$B$1</c:f>
              <c:strCache>
                <c:ptCount val="1"/>
                <c:pt idx="0">
                  <c:v>არასამთავრობო ორგანიზაციაში დასაქმებული</c:v>
                </c:pt>
              </c:strCache>
            </c:strRef>
          </c:tx>
          <c:spPr>
            <a:solidFill>
              <a:schemeClr val="accent4"/>
            </a:solidFill>
          </c:spPr>
          <c:invertIfNegative val="0"/>
          <c:dLbls>
            <c:spPr>
              <a:solidFill>
                <a:schemeClr val="accent4">
                  <a:lumMod val="40000"/>
                  <a:lumOff val="60000"/>
                </a:schemeClr>
              </a:solid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Sheet1!$B$2:$B$15</c:f>
              <c:numCache>
                <c:formatCode>0%</c:formatCode>
                <c:ptCount val="14"/>
                <c:pt idx="0">
                  <c:v>6.0344827586206896E-3</c:v>
                </c:pt>
                <c:pt idx="1">
                  <c:v>9.6774193548387101E-3</c:v>
                </c:pt>
                <c:pt idx="2">
                  <c:v>0.01</c:v>
                </c:pt>
                <c:pt idx="3">
                  <c:v>2.8571428571428571E-2</c:v>
                </c:pt>
                <c:pt idx="4">
                  <c:v>3.3333333333333335E-3</c:v>
                </c:pt>
                <c:pt idx="5">
                  <c:v>8.1081081081081086E-3</c:v>
                </c:pt>
                <c:pt idx="6">
                  <c:v>5.0000000000000001E-3</c:v>
                </c:pt>
                <c:pt idx="7">
                  <c:v>0</c:v>
                </c:pt>
                <c:pt idx="8">
                  <c:v>0</c:v>
                </c:pt>
                <c:pt idx="9">
                  <c:v>1.4285714285714285E-2</c:v>
                </c:pt>
                <c:pt idx="10">
                  <c:v>3.3333333333333335E-3</c:v>
                </c:pt>
                <c:pt idx="11">
                  <c:v>0</c:v>
                </c:pt>
                <c:pt idx="12">
                  <c:v>0</c:v>
                </c:pt>
                <c:pt idx="13">
                  <c:v>5.7142857142857143E-3</c:v>
                </c:pt>
              </c:numCache>
            </c:numRef>
          </c:val>
          <c:extLst>
            <c:ext xmlns:c16="http://schemas.microsoft.com/office/drawing/2014/chart" uri="{C3380CC4-5D6E-409C-BE32-E72D297353CC}">
              <c16:uniqueId val="{00000000-4FE2-45F9-AFAD-2500A6221473}"/>
            </c:ext>
          </c:extLst>
        </c:ser>
        <c:ser>
          <c:idx val="1"/>
          <c:order val="1"/>
          <c:tx>
            <c:strRef>
              <c:f>Sheet1!$C$1</c:f>
              <c:strCache>
                <c:ptCount val="1"/>
                <c:pt idx="0">
                  <c:v>თვითდასაქმებული</c:v>
                </c:pt>
              </c:strCache>
            </c:strRef>
          </c:tx>
          <c:spPr>
            <a:solidFill>
              <a:schemeClr val="accent4">
                <a:lumMod val="60000"/>
                <a:lumOff val="40000"/>
              </a:schemeClr>
            </a:solidFill>
          </c:spPr>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Sheet1!$C$2:$C$15</c:f>
              <c:numCache>
                <c:formatCode>0%</c:formatCode>
                <c:ptCount val="14"/>
                <c:pt idx="0">
                  <c:v>0.14827586206896551</c:v>
                </c:pt>
                <c:pt idx="1">
                  <c:v>0.23225806451612904</c:v>
                </c:pt>
                <c:pt idx="2">
                  <c:v>0.155</c:v>
                </c:pt>
                <c:pt idx="3">
                  <c:v>0.22857142857142856</c:v>
                </c:pt>
                <c:pt idx="4">
                  <c:v>0.21</c:v>
                </c:pt>
                <c:pt idx="5">
                  <c:v>0.17837837837837839</c:v>
                </c:pt>
                <c:pt idx="6">
                  <c:v>0.20499999999999999</c:v>
                </c:pt>
                <c:pt idx="7">
                  <c:v>0.16800000000000001</c:v>
                </c:pt>
                <c:pt idx="8">
                  <c:v>0.15</c:v>
                </c:pt>
                <c:pt idx="9">
                  <c:v>0.1</c:v>
                </c:pt>
                <c:pt idx="10">
                  <c:v>0.16</c:v>
                </c:pt>
                <c:pt idx="11">
                  <c:v>0.2</c:v>
                </c:pt>
                <c:pt idx="12">
                  <c:v>0.14000000000000001</c:v>
                </c:pt>
                <c:pt idx="13">
                  <c:v>0.16857142857142857</c:v>
                </c:pt>
              </c:numCache>
            </c:numRef>
          </c:val>
          <c:extLst>
            <c:ext xmlns:c16="http://schemas.microsoft.com/office/drawing/2014/chart" uri="{C3380CC4-5D6E-409C-BE32-E72D297353CC}">
              <c16:uniqueId val="{00000001-4FE2-45F9-AFAD-2500A6221473}"/>
            </c:ext>
          </c:extLst>
        </c:ser>
        <c:ser>
          <c:idx val="2"/>
          <c:order val="2"/>
          <c:tx>
            <c:strRef>
              <c:f>Sheet1!$D$1</c:f>
              <c:strCache>
                <c:ptCount val="1"/>
                <c:pt idx="0">
                  <c:v>კერძო ორგანიზაციაში ან კერძო პირთან დასაქმე</c:v>
                </c:pt>
              </c:strCache>
            </c:strRef>
          </c:tx>
          <c:spPr>
            <a:solidFill>
              <a:schemeClr val="accent3">
                <a:lumMod val="40000"/>
                <a:lumOff val="60000"/>
              </a:schemeClr>
            </a:solidFill>
          </c:spPr>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Sheet1!$D$2:$D$15</c:f>
              <c:numCache>
                <c:formatCode>0%</c:formatCode>
                <c:ptCount val="14"/>
                <c:pt idx="0">
                  <c:v>0.38275862068965516</c:v>
                </c:pt>
                <c:pt idx="1">
                  <c:v>0.20645161290322581</c:v>
                </c:pt>
                <c:pt idx="2">
                  <c:v>0.27</c:v>
                </c:pt>
                <c:pt idx="3">
                  <c:v>0.3</c:v>
                </c:pt>
                <c:pt idx="4">
                  <c:v>0.21</c:v>
                </c:pt>
                <c:pt idx="5">
                  <c:v>0.24864864864864866</c:v>
                </c:pt>
                <c:pt idx="6">
                  <c:v>0.185</c:v>
                </c:pt>
                <c:pt idx="7">
                  <c:v>0.20799999999999999</c:v>
                </c:pt>
                <c:pt idx="8">
                  <c:v>0.13</c:v>
                </c:pt>
                <c:pt idx="9">
                  <c:v>0.2857142857142857</c:v>
                </c:pt>
                <c:pt idx="10">
                  <c:v>0.19</c:v>
                </c:pt>
                <c:pt idx="11">
                  <c:v>0.21428571428571427</c:v>
                </c:pt>
                <c:pt idx="12">
                  <c:v>0.28999999999999998</c:v>
                </c:pt>
                <c:pt idx="13">
                  <c:v>0.28000000000000003</c:v>
                </c:pt>
              </c:numCache>
            </c:numRef>
          </c:val>
          <c:extLst>
            <c:ext xmlns:c16="http://schemas.microsoft.com/office/drawing/2014/chart" uri="{C3380CC4-5D6E-409C-BE32-E72D297353CC}">
              <c16:uniqueId val="{00000002-4FE2-45F9-AFAD-2500A6221473}"/>
            </c:ext>
          </c:extLst>
        </c:ser>
        <c:ser>
          <c:idx val="3"/>
          <c:order val="3"/>
          <c:tx>
            <c:strRef>
              <c:f>Sheet1!$E$1</c:f>
              <c:strCache>
                <c:ptCount val="1"/>
                <c:pt idx="0">
                  <c:v>პენსიონერი</c:v>
                </c:pt>
              </c:strCache>
            </c:strRef>
          </c:tx>
          <c:spPr>
            <a:solidFill>
              <a:schemeClr val="accent1"/>
            </a:solidFill>
          </c:spPr>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Sheet1!$E$2:$E$15</c:f>
              <c:numCache>
                <c:formatCode>0%</c:formatCode>
                <c:ptCount val="14"/>
                <c:pt idx="0">
                  <c:v>0.10172413793103448</c:v>
                </c:pt>
                <c:pt idx="1">
                  <c:v>0.13225806451612904</c:v>
                </c:pt>
                <c:pt idx="2">
                  <c:v>0.115</c:v>
                </c:pt>
                <c:pt idx="3">
                  <c:v>0.1</c:v>
                </c:pt>
                <c:pt idx="4">
                  <c:v>0.14666666666666667</c:v>
                </c:pt>
                <c:pt idx="5">
                  <c:v>0.1</c:v>
                </c:pt>
                <c:pt idx="6">
                  <c:v>6.5000000000000002E-2</c:v>
                </c:pt>
                <c:pt idx="7">
                  <c:v>0.14000000000000001</c:v>
                </c:pt>
                <c:pt idx="8">
                  <c:v>0.23</c:v>
                </c:pt>
                <c:pt idx="9">
                  <c:v>0.15714285714285714</c:v>
                </c:pt>
                <c:pt idx="10">
                  <c:v>0.12</c:v>
                </c:pt>
                <c:pt idx="11">
                  <c:v>0.1</c:v>
                </c:pt>
                <c:pt idx="12">
                  <c:v>0.1</c:v>
                </c:pt>
                <c:pt idx="13">
                  <c:v>0.06</c:v>
                </c:pt>
              </c:numCache>
            </c:numRef>
          </c:val>
          <c:extLst>
            <c:ext xmlns:c16="http://schemas.microsoft.com/office/drawing/2014/chart" uri="{C3380CC4-5D6E-409C-BE32-E72D297353CC}">
              <c16:uniqueId val="{00000003-4FE2-45F9-AFAD-2500A6221473}"/>
            </c:ext>
          </c:extLst>
        </c:ser>
        <c:ser>
          <c:idx val="4"/>
          <c:order val="4"/>
          <c:tx>
            <c:strRef>
              <c:f>Sheet1!$F$1</c:f>
              <c:strCache>
                <c:ptCount val="1"/>
                <c:pt idx="0">
                  <c:v>სახელმწიფო ორგანიზაციაში დასაქმებული</c:v>
                </c:pt>
              </c:strCache>
            </c:strRef>
          </c:tx>
          <c:invertIfNegative val="0"/>
          <c:dLbls>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Sheet1!$F$2:$F$15</c:f>
              <c:numCache>
                <c:formatCode>0%</c:formatCode>
                <c:ptCount val="14"/>
                <c:pt idx="0">
                  <c:v>0.1793103448275862</c:v>
                </c:pt>
                <c:pt idx="1">
                  <c:v>0.13870967741935483</c:v>
                </c:pt>
                <c:pt idx="2">
                  <c:v>0.13500000000000001</c:v>
                </c:pt>
                <c:pt idx="3">
                  <c:v>0.12857142857142856</c:v>
                </c:pt>
                <c:pt idx="4">
                  <c:v>0.15333333333333332</c:v>
                </c:pt>
                <c:pt idx="5">
                  <c:v>0.1918918918918919</c:v>
                </c:pt>
                <c:pt idx="6">
                  <c:v>0.23</c:v>
                </c:pt>
                <c:pt idx="7">
                  <c:v>0.16400000000000001</c:v>
                </c:pt>
                <c:pt idx="8">
                  <c:v>0.12</c:v>
                </c:pt>
                <c:pt idx="9">
                  <c:v>0.15714285714285714</c:v>
                </c:pt>
                <c:pt idx="10">
                  <c:v>0.18666666666666668</c:v>
                </c:pt>
                <c:pt idx="11">
                  <c:v>0.27142857142857141</c:v>
                </c:pt>
                <c:pt idx="12">
                  <c:v>0.15</c:v>
                </c:pt>
                <c:pt idx="13">
                  <c:v>0.14000000000000001</c:v>
                </c:pt>
              </c:numCache>
            </c:numRef>
          </c:val>
          <c:extLst>
            <c:ext xmlns:c16="http://schemas.microsoft.com/office/drawing/2014/chart" uri="{C3380CC4-5D6E-409C-BE32-E72D297353CC}">
              <c16:uniqueId val="{00000000-F64A-4E5A-B7D7-0FFB5C489722}"/>
            </c:ext>
          </c:extLst>
        </c:ser>
        <c:ser>
          <c:idx val="5"/>
          <c:order val="5"/>
          <c:tx>
            <c:strRef>
              <c:f>Sheet1!$G$1</c:f>
              <c:strCache>
                <c:ptCount val="1"/>
                <c:pt idx="0">
                  <c:v>სტუდენტი</c:v>
                </c:pt>
              </c:strCache>
            </c:strRef>
          </c:tx>
          <c:invertIfNegative val="0"/>
          <c:dLbls>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Sheet1!$G$2:$G$15</c:f>
              <c:numCache>
                <c:formatCode>0%</c:formatCode>
                <c:ptCount val="14"/>
                <c:pt idx="0">
                  <c:v>1.6379310344827588E-2</c:v>
                </c:pt>
                <c:pt idx="1">
                  <c:v>9.6774193548387101E-3</c:v>
                </c:pt>
                <c:pt idx="2">
                  <c:v>5.0000000000000001E-3</c:v>
                </c:pt>
                <c:pt idx="3">
                  <c:v>0</c:v>
                </c:pt>
                <c:pt idx="4">
                  <c:v>1.3333333333333334E-2</c:v>
                </c:pt>
                <c:pt idx="5">
                  <c:v>1.0810810810810811E-2</c:v>
                </c:pt>
                <c:pt idx="6">
                  <c:v>3.5000000000000003E-2</c:v>
                </c:pt>
                <c:pt idx="7">
                  <c:v>0.01</c:v>
                </c:pt>
                <c:pt idx="8">
                  <c:v>0</c:v>
                </c:pt>
                <c:pt idx="9">
                  <c:v>0</c:v>
                </c:pt>
                <c:pt idx="10">
                  <c:v>3.3333333333333335E-3</c:v>
                </c:pt>
                <c:pt idx="11">
                  <c:v>4.2857142857142858E-2</c:v>
                </c:pt>
                <c:pt idx="12">
                  <c:v>3.5000000000000003E-2</c:v>
                </c:pt>
                <c:pt idx="13">
                  <c:v>0.02</c:v>
                </c:pt>
              </c:numCache>
            </c:numRef>
          </c:val>
          <c:extLst>
            <c:ext xmlns:c16="http://schemas.microsoft.com/office/drawing/2014/chart" uri="{C3380CC4-5D6E-409C-BE32-E72D297353CC}">
              <c16:uniqueId val="{00000001-F64A-4E5A-B7D7-0FFB5C489722}"/>
            </c:ext>
          </c:extLst>
        </c:ser>
        <c:dLbls>
          <c:showLegendKey val="0"/>
          <c:showVal val="1"/>
          <c:showCatName val="0"/>
          <c:showSerName val="0"/>
          <c:showPercent val="0"/>
          <c:showBubbleSize val="0"/>
        </c:dLbls>
        <c:gapWidth val="30"/>
        <c:overlap val="100"/>
        <c:axId val="242471408"/>
        <c:axId val="242471968"/>
      </c:barChart>
      <c:catAx>
        <c:axId val="242471408"/>
        <c:scaling>
          <c:orientation val="maxMin"/>
        </c:scaling>
        <c:delete val="0"/>
        <c:axPos val="l"/>
        <c:numFmt formatCode="General" sourceLinked="1"/>
        <c:majorTickMark val="out"/>
        <c:minorTickMark val="none"/>
        <c:tickLblPos val="nextTo"/>
        <c:txPr>
          <a:bodyPr/>
          <a:lstStyle/>
          <a:p>
            <a:pPr>
              <a:defRPr sz="1200"/>
            </a:pPr>
            <a:endParaRPr lang="en-US"/>
          </a:p>
        </c:txPr>
        <c:crossAx val="242471968"/>
        <c:crosses val="autoZero"/>
        <c:auto val="1"/>
        <c:lblAlgn val="ctr"/>
        <c:lblOffset val="100"/>
        <c:noMultiLvlLbl val="0"/>
      </c:catAx>
      <c:valAx>
        <c:axId val="242471968"/>
        <c:scaling>
          <c:orientation val="minMax"/>
          <c:max val="1"/>
          <c:min val="0"/>
        </c:scaling>
        <c:delete val="1"/>
        <c:axPos val="t"/>
        <c:numFmt formatCode="0%" sourceLinked="1"/>
        <c:majorTickMark val="out"/>
        <c:minorTickMark val="none"/>
        <c:tickLblPos val="nextTo"/>
        <c:crossAx val="242471408"/>
        <c:crosses val="autoZero"/>
        <c:crossBetween val="between"/>
        <c:majorUnit val="10"/>
      </c:valAx>
    </c:plotArea>
    <c:legend>
      <c:legendPos val="b"/>
      <c:layout>
        <c:manualLayout>
          <c:xMode val="edge"/>
          <c:yMode val="edge"/>
          <c:x val="3.9939645390442931E-2"/>
          <c:y val="0.8909539330464783"/>
          <c:w val="0.95118701478384871"/>
          <c:h val="0.10904606695352168"/>
        </c:manualLayout>
      </c:layout>
      <c:overlay val="0"/>
      <c:txPr>
        <a:bodyPr/>
        <a:lstStyle/>
        <a:p>
          <a:pPr>
            <a:defRPr sz="10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ka-GE" sz="2160" b="1" i="0" u="none" strike="noStrike" baseline="0" dirty="0">
                <a:effectLst/>
              </a:rPr>
              <a:t>ოჯახური მდგომარეობა</a:t>
            </a:r>
            <a:endParaRPr lang="ka-GE" dirty="0"/>
          </a:p>
        </c:rich>
      </c:tx>
      <c:overlay val="1"/>
    </c:title>
    <c:autoTitleDeleted val="0"/>
    <c:plotArea>
      <c:layout>
        <c:manualLayout>
          <c:layoutTarget val="inner"/>
          <c:xMode val="edge"/>
          <c:yMode val="edge"/>
          <c:x val="0.2996510609798434"/>
          <c:y val="0.11414498075632923"/>
          <c:w val="0.39866028061357722"/>
          <c:h val="0.76365194261031277"/>
        </c:manualLayout>
      </c:layout>
      <c:pieChart>
        <c:varyColors val="1"/>
        <c:ser>
          <c:idx val="0"/>
          <c:order val="0"/>
          <c:tx>
            <c:strRef>
              <c:f>Sheet1!$B$1</c:f>
              <c:strCache>
                <c:ptCount val="1"/>
                <c:pt idx="0">
                  <c:v>სქესი</c:v>
                </c:pt>
              </c:strCache>
            </c:strRef>
          </c:tx>
          <c:dLbls>
            <c:spPr>
              <a:noFill/>
              <a:ln>
                <a:noFill/>
              </a:ln>
              <a:effectLst/>
            </c:spPr>
            <c:txPr>
              <a:bodyPr/>
              <a:lstStyle/>
              <a:p>
                <a:pPr>
                  <a:defRPr sz="1200"/>
                </a:pPr>
                <a:endParaRPr lang="en-US"/>
              </a:p>
            </c:txPr>
            <c:dLblPos val="ctr"/>
            <c:showLegendKey val="0"/>
            <c:showVal val="0"/>
            <c:showCatName val="0"/>
            <c:showSerName val="0"/>
            <c:showPercent val="1"/>
            <c:showBubbleSize val="0"/>
            <c:showLeaderLines val="0"/>
            <c:extLst>
              <c:ext xmlns:c15="http://schemas.microsoft.com/office/drawing/2012/chart" uri="{CE6537A1-D6FC-4f65-9D91-7224C49458BB}"/>
            </c:extLst>
          </c:dLbls>
          <c:cat>
            <c:strRef>
              <c:f>Sheet1!$A$2:$A$6</c:f>
              <c:strCache>
                <c:ptCount val="5"/>
                <c:pt idx="0">
                  <c:v>დაქორწინებული</c:v>
                </c:pt>
                <c:pt idx="1">
                  <c:v>დასაქორწინებელი</c:v>
                </c:pt>
                <c:pt idx="2">
                  <c:v>განქორწინებული</c:v>
                </c:pt>
                <c:pt idx="3">
                  <c:v>ქვრივი</c:v>
                </c:pt>
                <c:pt idx="4">
                  <c:v>არ გვიპასუხა</c:v>
                </c:pt>
              </c:strCache>
            </c:strRef>
          </c:cat>
          <c:val>
            <c:numRef>
              <c:f>Sheet1!$B$2:$B$6</c:f>
              <c:numCache>
                <c:formatCode>0%</c:formatCode>
                <c:ptCount val="5"/>
                <c:pt idx="0">
                  <c:v>0.65785700000000003</c:v>
                </c:pt>
                <c:pt idx="1">
                  <c:v>0.23499999999999999</c:v>
                </c:pt>
                <c:pt idx="2">
                  <c:v>3.2381E-2</c:v>
                </c:pt>
                <c:pt idx="3">
                  <c:v>6.8095000000000003E-2</c:v>
                </c:pt>
                <c:pt idx="4">
                  <c:v>6.6670000000000002E-3</c:v>
                </c:pt>
              </c:numCache>
            </c:numRef>
          </c:val>
          <c:extLst>
            <c:ext xmlns:c16="http://schemas.microsoft.com/office/drawing/2014/chart" uri="{C3380CC4-5D6E-409C-BE32-E72D297353CC}">
              <c16:uniqueId val="{00000000-FDED-42B7-96D2-358E965D25F1}"/>
            </c:ext>
          </c:extLst>
        </c:ser>
        <c:dLbls>
          <c:showLegendKey val="0"/>
          <c:showVal val="0"/>
          <c:showCatName val="0"/>
          <c:showSerName val="0"/>
          <c:showPercent val="0"/>
          <c:showBubbleSize val="0"/>
          <c:showLeaderLines val="0"/>
        </c:dLbls>
        <c:firstSliceAng val="0"/>
      </c:pieChart>
    </c:plotArea>
    <c:legend>
      <c:legendPos val="b"/>
      <c:overlay val="0"/>
      <c:txPr>
        <a:bodyPr/>
        <a:lstStyle/>
        <a:p>
          <a:pPr>
            <a:defRPr sz="12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14462321160304"/>
          <c:y val="6.3322920232797134E-2"/>
          <c:w val="0.83848639481906362"/>
          <c:h val="0.80251591869401973"/>
        </c:manualLayout>
      </c:layout>
      <c:barChart>
        <c:barDir val="bar"/>
        <c:grouping val="percentStacked"/>
        <c:varyColors val="0"/>
        <c:ser>
          <c:idx val="0"/>
          <c:order val="0"/>
          <c:tx>
            <c:strRef>
              <c:f>Sheet1!$B$1</c:f>
              <c:strCache>
                <c:ptCount val="1"/>
                <c:pt idx="0">
                  <c:v>100 ლარამდე</c:v>
                </c:pt>
              </c:strCache>
            </c:strRef>
          </c:tx>
          <c:spPr>
            <a:solidFill>
              <a:schemeClr val="accent4"/>
            </a:solidFill>
          </c:spPr>
          <c:invertIfNegative val="0"/>
          <c:dLbls>
            <c:spPr>
              <a:solidFill>
                <a:schemeClr val="accent4">
                  <a:lumMod val="40000"/>
                  <a:lumOff val="60000"/>
                </a:schemeClr>
              </a:solid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Sheet1!$B$2:$B$15</c:f>
              <c:numCache>
                <c:formatCode>0%</c:formatCode>
                <c:ptCount val="14"/>
                <c:pt idx="0">
                  <c:v>2.8571428571428571E-2</c:v>
                </c:pt>
                <c:pt idx="1">
                  <c:v>2.6666666666666668E-2</c:v>
                </c:pt>
                <c:pt idx="2">
                  <c:v>2.7027027027027029E-2</c:v>
                </c:pt>
                <c:pt idx="3">
                  <c:v>0.03</c:v>
                </c:pt>
                <c:pt idx="4">
                  <c:v>0.03</c:v>
                </c:pt>
                <c:pt idx="5">
                  <c:v>0.02</c:v>
                </c:pt>
                <c:pt idx="6">
                  <c:v>2.8571428571428571E-2</c:v>
                </c:pt>
                <c:pt idx="7">
                  <c:v>0.03</c:v>
                </c:pt>
                <c:pt idx="8">
                  <c:v>1.4285714285714285E-2</c:v>
                </c:pt>
                <c:pt idx="9">
                  <c:v>3.5000000000000003E-2</c:v>
                </c:pt>
                <c:pt idx="10">
                  <c:v>0.02</c:v>
                </c:pt>
                <c:pt idx="11">
                  <c:v>0</c:v>
                </c:pt>
                <c:pt idx="12">
                  <c:v>0</c:v>
                </c:pt>
                <c:pt idx="13">
                  <c:v>5.7142857142857143E-3</c:v>
                </c:pt>
              </c:numCache>
            </c:numRef>
          </c:val>
          <c:extLst>
            <c:ext xmlns:c16="http://schemas.microsoft.com/office/drawing/2014/chart" uri="{C3380CC4-5D6E-409C-BE32-E72D297353CC}">
              <c16:uniqueId val="{00000000-4FE2-45F9-AFAD-2500A6221473}"/>
            </c:ext>
          </c:extLst>
        </c:ser>
        <c:ser>
          <c:idx val="1"/>
          <c:order val="1"/>
          <c:tx>
            <c:strRef>
              <c:f>Sheet1!$C$1</c:f>
              <c:strCache>
                <c:ptCount val="1"/>
                <c:pt idx="0">
                  <c:v>100-500 ლარი</c:v>
                </c:pt>
              </c:strCache>
            </c:strRef>
          </c:tx>
          <c:spPr>
            <a:solidFill>
              <a:schemeClr val="accent4">
                <a:lumMod val="60000"/>
                <a:lumOff val="40000"/>
              </a:schemeClr>
            </a:solidFill>
          </c:spPr>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Sheet1!$C$2:$C$15</c:f>
              <c:numCache>
                <c:formatCode>0%</c:formatCode>
                <c:ptCount val="14"/>
                <c:pt idx="0">
                  <c:v>0.18571428571428572</c:v>
                </c:pt>
                <c:pt idx="1">
                  <c:v>0.28333333333333333</c:v>
                </c:pt>
                <c:pt idx="2">
                  <c:v>0.19729729729729731</c:v>
                </c:pt>
                <c:pt idx="3">
                  <c:v>0.22500000000000001</c:v>
                </c:pt>
                <c:pt idx="4">
                  <c:v>0.29199999999999998</c:v>
                </c:pt>
                <c:pt idx="5">
                  <c:v>0.4</c:v>
                </c:pt>
                <c:pt idx="6">
                  <c:v>0.25714285714285712</c:v>
                </c:pt>
                <c:pt idx="7">
                  <c:v>0.28999999999999998</c:v>
                </c:pt>
                <c:pt idx="8">
                  <c:v>0.22857142857142856</c:v>
                </c:pt>
                <c:pt idx="9">
                  <c:v>0.19500000000000001</c:v>
                </c:pt>
                <c:pt idx="10">
                  <c:v>0.24571428571428572</c:v>
                </c:pt>
                <c:pt idx="11">
                  <c:v>0.2</c:v>
                </c:pt>
                <c:pt idx="12">
                  <c:v>0.14000000000000001</c:v>
                </c:pt>
                <c:pt idx="13">
                  <c:v>0.16857142857142857</c:v>
                </c:pt>
              </c:numCache>
            </c:numRef>
          </c:val>
          <c:extLst>
            <c:ext xmlns:c16="http://schemas.microsoft.com/office/drawing/2014/chart" uri="{C3380CC4-5D6E-409C-BE32-E72D297353CC}">
              <c16:uniqueId val="{00000001-4FE2-45F9-AFAD-2500A6221473}"/>
            </c:ext>
          </c:extLst>
        </c:ser>
        <c:ser>
          <c:idx val="2"/>
          <c:order val="2"/>
          <c:tx>
            <c:strRef>
              <c:f>Sheet1!$D$1</c:f>
              <c:strCache>
                <c:ptCount val="1"/>
                <c:pt idx="0">
                  <c:v>501–1000 ლარი</c:v>
                </c:pt>
              </c:strCache>
            </c:strRef>
          </c:tx>
          <c:spPr>
            <a:solidFill>
              <a:schemeClr val="accent3">
                <a:lumMod val="40000"/>
                <a:lumOff val="60000"/>
              </a:schemeClr>
            </a:solidFill>
          </c:spPr>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Sheet1!$D$2:$D$15</c:f>
              <c:numCache>
                <c:formatCode>0%</c:formatCode>
                <c:ptCount val="14"/>
                <c:pt idx="0">
                  <c:v>0.3</c:v>
                </c:pt>
                <c:pt idx="1">
                  <c:v>0.22333333333333333</c:v>
                </c:pt>
                <c:pt idx="2">
                  <c:v>0.28378378378378377</c:v>
                </c:pt>
                <c:pt idx="3">
                  <c:v>0.3</c:v>
                </c:pt>
                <c:pt idx="4">
                  <c:v>0.27</c:v>
                </c:pt>
                <c:pt idx="5">
                  <c:v>0.23</c:v>
                </c:pt>
                <c:pt idx="6">
                  <c:v>0.31428571428571428</c:v>
                </c:pt>
                <c:pt idx="7">
                  <c:v>0.25</c:v>
                </c:pt>
                <c:pt idx="8">
                  <c:v>0.25714285714285712</c:v>
                </c:pt>
                <c:pt idx="9">
                  <c:v>0.23</c:v>
                </c:pt>
                <c:pt idx="10">
                  <c:v>0.25142857142857145</c:v>
                </c:pt>
                <c:pt idx="11">
                  <c:v>0.21428571428571427</c:v>
                </c:pt>
                <c:pt idx="12">
                  <c:v>0.28999999999999998</c:v>
                </c:pt>
                <c:pt idx="13">
                  <c:v>0.28000000000000003</c:v>
                </c:pt>
              </c:numCache>
            </c:numRef>
          </c:val>
          <c:extLst>
            <c:ext xmlns:c16="http://schemas.microsoft.com/office/drawing/2014/chart" uri="{C3380CC4-5D6E-409C-BE32-E72D297353CC}">
              <c16:uniqueId val="{00000002-4FE2-45F9-AFAD-2500A6221473}"/>
            </c:ext>
          </c:extLst>
        </c:ser>
        <c:ser>
          <c:idx val="3"/>
          <c:order val="3"/>
          <c:tx>
            <c:strRef>
              <c:f>Sheet1!$E$1</c:f>
              <c:strCache>
                <c:ptCount val="1"/>
                <c:pt idx="0">
                  <c:v>1001-1500 ლარი</c:v>
                </c:pt>
              </c:strCache>
            </c:strRef>
          </c:tx>
          <c:spPr>
            <a:solidFill>
              <a:schemeClr val="accent1"/>
            </a:solidFill>
          </c:spPr>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Sheet1!$E$2:$E$15</c:f>
              <c:numCache>
                <c:formatCode>0%</c:formatCode>
                <c:ptCount val="14"/>
                <c:pt idx="0">
                  <c:v>0.2</c:v>
                </c:pt>
                <c:pt idx="1">
                  <c:v>0.11333333333333333</c:v>
                </c:pt>
                <c:pt idx="2">
                  <c:v>0.13783783783783785</c:v>
                </c:pt>
                <c:pt idx="3">
                  <c:v>0.14499999999999999</c:v>
                </c:pt>
                <c:pt idx="4">
                  <c:v>0.124</c:v>
                </c:pt>
                <c:pt idx="5">
                  <c:v>0.09</c:v>
                </c:pt>
                <c:pt idx="6">
                  <c:v>5.7142857142857141E-2</c:v>
                </c:pt>
                <c:pt idx="7">
                  <c:v>0.15333333333333332</c:v>
                </c:pt>
                <c:pt idx="8">
                  <c:v>0.14285714285714285</c:v>
                </c:pt>
                <c:pt idx="9">
                  <c:v>0.11</c:v>
                </c:pt>
                <c:pt idx="10">
                  <c:v>0.14285714285714285</c:v>
                </c:pt>
                <c:pt idx="11">
                  <c:v>0.1</c:v>
                </c:pt>
                <c:pt idx="12">
                  <c:v>0.1</c:v>
                </c:pt>
                <c:pt idx="13">
                  <c:v>0.06</c:v>
                </c:pt>
              </c:numCache>
            </c:numRef>
          </c:val>
          <c:extLst>
            <c:ext xmlns:c16="http://schemas.microsoft.com/office/drawing/2014/chart" uri="{C3380CC4-5D6E-409C-BE32-E72D297353CC}">
              <c16:uniqueId val="{00000003-4FE2-45F9-AFAD-2500A6221473}"/>
            </c:ext>
          </c:extLst>
        </c:ser>
        <c:ser>
          <c:idx val="4"/>
          <c:order val="4"/>
          <c:tx>
            <c:strRef>
              <c:f>Sheet1!$F$1</c:f>
              <c:strCache>
                <c:ptCount val="1"/>
                <c:pt idx="0">
                  <c:v>1501-2000 ლარი</c:v>
                </c:pt>
              </c:strCache>
            </c:strRef>
          </c:tx>
          <c:invertIfNegative val="0"/>
          <c:dLbls>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Sheet1!$F$2:$F$15</c:f>
              <c:numCache>
                <c:formatCode>0%</c:formatCode>
                <c:ptCount val="14"/>
                <c:pt idx="0">
                  <c:v>0.12857142857142856</c:v>
                </c:pt>
                <c:pt idx="1">
                  <c:v>5.3333333333333337E-2</c:v>
                </c:pt>
                <c:pt idx="2">
                  <c:v>6.7567567567567571E-2</c:v>
                </c:pt>
                <c:pt idx="3">
                  <c:v>7.4999999999999997E-2</c:v>
                </c:pt>
                <c:pt idx="4">
                  <c:v>7.1999999999999995E-2</c:v>
                </c:pt>
                <c:pt idx="5">
                  <c:v>0.06</c:v>
                </c:pt>
                <c:pt idx="6">
                  <c:v>7.1428571428571425E-2</c:v>
                </c:pt>
                <c:pt idx="7">
                  <c:v>5.6666666666666664E-2</c:v>
                </c:pt>
                <c:pt idx="8">
                  <c:v>0.11428571428571428</c:v>
                </c:pt>
                <c:pt idx="9">
                  <c:v>9.5000000000000001E-2</c:v>
                </c:pt>
                <c:pt idx="10">
                  <c:v>8.8571428571428565E-2</c:v>
                </c:pt>
                <c:pt idx="11">
                  <c:v>0.27142857142857141</c:v>
                </c:pt>
                <c:pt idx="12">
                  <c:v>0.15</c:v>
                </c:pt>
                <c:pt idx="13">
                  <c:v>0.14000000000000001</c:v>
                </c:pt>
              </c:numCache>
            </c:numRef>
          </c:val>
          <c:extLst>
            <c:ext xmlns:c16="http://schemas.microsoft.com/office/drawing/2014/chart" uri="{C3380CC4-5D6E-409C-BE32-E72D297353CC}">
              <c16:uniqueId val="{00000000-4844-4C43-8E5F-30B227CC2324}"/>
            </c:ext>
          </c:extLst>
        </c:ser>
        <c:ser>
          <c:idx val="5"/>
          <c:order val="5"/>
          <c:tx>
            <c:strRef>
              <c:f>Sheet1!$G$1</c:f>
              <c:strCache>
                <c:ptCount val="1"/>
                <c:pt idx="0">
                  <c:v>2001- 2500 ლარი</c:v>
                </c:pt>
              </c:strCache>
            </c:strRef>
          </c:tx>
          <c:invertIfNegative val="0"/>
          <c:dLbls>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Sheet1!$G$2:$G$15</c:f>
              <c:numCache>
                <c:formatCode>0%</c:formatCode>
                <c:ptCount val="14"/>
                <c:pt idx="0">
                  <c:v>1.4285714285714285E-2</c:v>
                </c:pt>
                <c:pt idx="1">
                  <c:v>0.03</c:v>
                </c:pt>
                <c:pt idx="2">
                  <c:v>2.1621621621621623E-2</c:v>
                </c:pt>
                <c:pt idx="3">
                  <c:v>2.5000000000000001E-2</c:v>
                </c:pt>
                <c:pt idx="4">
                  <c:v>1.2E-2</c:v>
                </c:pt>
                <c:pt idx="5">
                  <c:v>0.03</c:v>
                </c:pt>
                <c:pt idx="6">
                  <c:v>1.4285714285714285E-2</c:v>
                </c:pt>
                <c:pt idx="7">
                  <c:v>0.01</c:v>
                </c:pt>
                <c:pt idx="8">
                  <c:v>4.2857142857142858E-2</c:v>
                </c:pt>
                <c:pt idx="9">
                  <c:v>2.5000000000000001E-2</c:v>
                </c:pt>
                <c:pt idx="10">
                  <c:v>2.5714285714285714E-2</c:v>
                </c:pt>
                <c:pt idx="11">
                  <c:v>4.2857142857142858E-2</c:v>
                </c:pt>
                <c:pt idx="12">
                  <c:v>3.5000000000000003E-2</c:v>
                </c:pt>
                <c:pt idx="13">
                  <c:v>0.02</c:v>
                </c:pt>
              </c:numCache>
            </c:numRef>
          </c:val>
          <c:extLst>
            <c:ext xmlns:c16="http://schemas.microsoft.com/office/drawing/2014/chart" uri="{C3380CC4-5D6E-409C-BE32-E72D297353CC}">
              <c16:uniqueId val="{00000001-4844-4C43-8E5F-30B227CC2324}"/>
            </c:ext>
          </c:extLst>
        </c:ser>
        <c:ser>
          <c:idx val="6"/>
          <c:order val="6"/>
          <c:tx>
            <c:strRef>
              <c:f>Sheet1!$H$1</c:f>
              <c:strCache>
                <c:ptCount val="1"/>
                <c:pt idx="0">
                  <c:v>2500 ლარზე მეტი</c:v>
                </c:pt>
              </c:strCache>
            </c:strRef>
          </c:tx>
          <c:invertIfNegative val="0"/>
          <c:dLbls>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Sheet1!$H$2:$H$15</c:f>
              <c:numCache>
                <c:formatCode>0%</c:formatCode>
                <c:ptCount val="14"/>
                <c:pt idx="0">
                  <c:v>2.8571428571428571E-2</c:v>
                </c:pt>
                <c:pt idx="1">
                  <c:v>6.3333333333333339E-2</c:v>
                </c:pt>
                <c:pt idx="2">
                  <c:v>4.3243243243243246E-2</c:v>
                </c:pt>
                <c:pt idx="3">
                  <c:v>6.5000000000000002E-2</c:v>
                </c:pt>
                <c:pt idx="4">
                  <c:v>0.04</c:v>
                </c:pt>
                <c:pt idx="5">
                  <c:v>0.04</c:v>
                </c:pt>
                <c:pt idx="6">
                  <c:v>2.8571428571428571E-2</c:v>
                </c:pt>
                <c:pt idx="7">
                  <c:v>2.6666666666666668E-2</c:v>
                </c:pt>
                <c:pt idx="8">
                  <c:v>5.7142857142857141E-2</c:v>
                </c:pt>
                <c:pt idx="9">
                  <c:v>0.125</c:v>
                </c:pt>
                <c:pt idx="10">
                  <c:v>6.2857142857142861E-2</c:v>
                </c:pt>
              </c:numCache>
            </c:numRef>
          </c:val>
          <c:extLst>
            <c:ext xmlns:c16="http://schemas.microsoft.com/office/drawing/2014/chart" uri="{C3380CC4-5D6E-409C-BE32-E72D297353CC}">
              <c16:uniqueId val="{00000002-4844-4C43-8E5F-30B227CC2324}"/>
            </c:ext>
          </c:extLst>
        </c:ser>
        <c:dLbls>
          <c:showLegendKey val="0"/>
          <c:showVal val="1"/>
          <c:showCatName val="0"/>
          <c:showSerName val="0"/>
          <c:showPercent val="0"/>
          <c:showBubbleSize val="0"/>
        </c:dLbls>
        <c:gapWidth val="30"/>
        <c:overlap val="100"/>
        <c:axId val="242352224"/>
        <c:axId val="242353344"/>
      </c:barChart>
      <c:catAx>
        <c:axId val="242352224"/>
        <c:scaling>
          <c:orientation val="maxMin"/>
        </c:scaling>
        <c:delete val="0"/>
        <c:axPos val="l"/>
        <c:numFmt formatCode="General" sourceLinked="1"/>
        <c:majorTickMark val="out"/>
        <c:minorTickMark val="none"/>
        <c:tickLblPos val="nextTo"/>
        <c:txPr>
          <a:bodyPr/>
          <a:lstStyle/>
          <a:p>
            <a:pPr>
              <a:defRPr sz="1200"/>
            </a:pPr>
            <a:endParaRPr lang="en-US"/>
          </a:p>
        </c:txPr>
        <c:crossAx val="242353344"/>
        <c:crosses val="autoZero"/>
        <c:auto val="1"/>
        <c:lblAlgn val="ctr"/>
        <c:lblOffset val="100"/>
        <c:noMultiLvlLbl val="0"/>
      </c:catAx>
      <c:valAx>
        <c:axId val="242353344"/>
        <c:scaling>
          <c:orientation val="minMax"/>
          <c:max val="1"/>
          <c:min val="0"/>
        </c:scaling>
        <c:delete val="1"/>
        <c:axPos val="t"/>
        <c:numFmt formatCode="0%" sourceLinked="1"/>
        <c:majorTickMark val="out"/>
        <c:minorTickMark val="none"/>
        <c:tickLblPos val="nextTo"/>
        <c:crossAx val="242352224"/>
        <c:crosses val="autoZero"/>
        <c:crossBetween val="between"/>
        <c:majorUnit val="10"/>
      </c:valAx>
    </c:plotArea>
    <c:legend>
      <c:legendPos val="b"/>
      <c:layout>
        <c:manualLayout>
          <c:xMode val="edge"/>
          <c:yMode val="edge"/>
          <c:x val="3.9939645390442931E-2"/>
          <c:y val="0.8909539330464783"/>
          <c:w val="0.89999994172015296"/>
          <c:h val="4.2270810164299052E-2"/>
        </c:manualLayout>
      </c:layout>
      <c:overlay val="0"/>
      <c:txPr>
        <a:bodyPr/>
        <a:lstStyle/>
        <a:p>
          <a:pPr>
            <a:defRPr sz="10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14462321160304"/>
          <c:y val="6.3322920232797134E-2"/>
          <c:w val="0.83848639481906362"/>
          <c:h val="0.80251591869401973"/>
        </c:manualLayout>
      </c:layout>
      <c:barChart>
        <c:barDir val="bar"/>
        <c:grouping val="percentStacked"/>
        <c:varyColors val="0"/>
        <c:ser>
          <c:idx val="0"/>
          <c:order val="0"/>
          <c:tx>
            <c:strRef>
              <c:f>Sheet1!$B$1</c:f>
              <c:strCache>
                <c:ptCount val="1"/>
                <c:pt idx="0">
                  <c:v>ავტობუსი/სამარშუტო ტაქსი</c:v>
                </c:pt>
              </c:strCache>
            </c:strRef>
          </c:tx>
          <c:spPr>
            <a:solidFill>
              <a:schemeClr val="accent4"/>
            </a:solidFill>
          </c:spPr>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Sheet1!$B$2:$B$15</c:f>
              <c:numCache>
                <c:formatCode>0.0%</c:formatCode>
                <c:ptCount val="14"/>
                <c:pt idx="0">
                  <c:v>0.38275862068965516</c:v>
                </c:pt>
                <c:pt idx="1">
                  <c:v>0.30645161290322581</c:v>
                </c:pt>
                <c:pt idx="2">
                  <c:v>0.43</c:v>
                </c:pt>
                <c:pt idx="3">
                  <c:v>0.4</c:v>
                </c:pt>
                <c:pt idx="4">
                  <c:v>0.42333333333333334</c:v>
                </c:pt>
                <c:pt idx="5">
                  <c:v>0.41891891891891891</c:v>
                </c:pt>
                <c:pt idx="6">
                  <c:v>0.42499999999999999</c:v>
                </c:pt>
                <c:pt idx="7">
                  <c:v>0.42199999999999999</c:v>
                </c:pt>
                <c:pt idx="8">
                  <c:v>0.41</c:v>
                </c:pt>
                <c:pt idx="9">
                  <c:v>0.48571428571428571</c:v>
                </c:pt>
                <c:pt idx="10">
                  <c:v>0.38</c:v>
                </c:pt>
                <c:pt idx="11">
                  <c:v>0.31428571428571428</c:v>
                </c:pt>
                <c:pt idx="12">
                  <c:v>0.375</c:v>
                </c:pt>
                <c:pt idx="13">
                  <c:v>0.47142857142857142</c:v>
                </c:pt>
              </c:numCache>
            </c:numRef>
          </c:val>
          <c:extLst>
            <c:ext xmlns:c16="http://schemas.microsoft.com/office/drawing/2014/chart" uri="{C3380CC4-5D6E-409C-BE32-E72D297353CC}">
              <c16:uniqueId val="{00000000-4FE2-45F9-AFAD-2500A6221473}"/>
            </c:ext>
          </c:extLst>
        </c:ser>
        <c:ser>
          <c:idx val="1"/>
          <c:order val="1"/>
          <c:tx>
            <c:strRef>
              <c:f>Sheet1!$C$1</c:f>
              <c:strCache>
                <c:ptCount val="1"/>
                <c:pt idx="0">
                  <c:v>მეტრო</c:v>
                </c:pt>
              </c:strCache>
            </c:strRef>
          </c:tx>
          <c:spPr>
            <a:solidFill>
              <a:schemeClr val="accent4">
                <a:lumMod val="60000"/>
                <a:lumOff val="40000"/>
              </a:schemeClr>
            </a:solidFill>
          </c:spPr>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Sheet1!$C$2:$C$15</c:f>
              <c:numCache>
                <c:formatCode>0.0%</c:formatCode>
                <c:ptCount val="14"/>
                <c:pt idx="0">
                  <c:v>0.21379310344827587</c:v>
                </c:pt>
                <c:pt idx="1">
                  <c:v>4.8387096774193547E-2</c:v>
                </c:pt>
                <c:pt idx="2">
                  <c:v>0.22</c:v>
                </c:pt>
                <c:pt idx="3">
                  <c:v>0.1</c:v>
                </c:pt>
                <c:pt idx="4">
                  <c:v>8.3333333333333329E-2</c:v>
                </c:pt>
                <c:pt idx="5">
                  <c:v>7.567567567567568E-2</c:v>
                </c:pt>
                <c:pt idx="6">
                  <c:v>7.0000000000000007E-2</c:v>
                </c:pt>
                <c:pt idx="7">
                  <c:v>3.4000000000000002E-2</c:v>
                </c:pt>
                <c:pt idx="8">
                  <c:v>0.05</c:v>
                </c:pt>
                <c:pt idx="9">
                  <c:v>5.7142857142857141E-2</c:v>
                </c:pt>
                <c:pt idx="10">
                  <c:v>0.02</c:v>
                </c:pt>
                <c:pt idx="11">
                  <c:v>8.5714285714285715E-2</c:v>
                </c:pt>
                <c:pt idx="12">
                  <c:v>0.12</c:v>
                </c:pt>
                <c:pt idx="13">
                  <c:v>2.8571428571428571E-3</c:v>
                </c:pt>
              </c:numCache>
            </c:numRef>
          </c:val>
          <c:extLst>
            <c:ext xmlns:c16="http://schemas.microsoft.com/office/drawing/2014/chart" uri="{C3380CC4-5D6E-409C-BE32-E72D297353CC}">
              <c16:uniqueId val="{00000001-4FE2-45F9-AFAD-2500A6221473}"/>
            </c:ext>
          </c:extLst>
        </c:ser>
        <c:ser>
          <c:idx val="2"/>
          <c:order val="2"/>
          <c:tx>
            <c:strRef>
              <c:f>Sheet1!$D$1</c:f>
              <c:strCache>
                <c:ptCount val="1"/>
                <c:pt idx="0">
                  <c:v>საკუთარი ავტომობილი</c:v>
                </c:pt>
              </c:strCache>
            </c:strRef>
          </c:tx>
          <c:spPr>
            <a:solidFill>
              <a:schemeClr val="accent3">
                <a:lumMod val="40000"/>
                <a:lumOff val="60000"/>
              </a:schemeClr>
            </a:solidFill>
          </c:spPr>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Sheet1!$D$2:$D$15</c:f>
              <c:numCache>
                <c:formatCode>0.0%</c:formatCode>
                <c:ptCount val="14"/>
                <c:pt idx="0">
                  <c:v>0.53534482758620694</c:v>
                </c:pt>
                <c:pt idx="1">
                  <c:v>0.5161290322580645</c:v>
                </c:pt>
                <c:pt idx="2">
                  <c:v>0.4</c:v>
                </c:pt>
                <c:pt idx="3">
                  <c:v>0.4</c:v>
                </c:pt>
                <c:pt idx="4">
                  <c:v>0.40333333333333332</c:v>
                </c:pt>
                <c:pt idx="5">
                  <c:v>0.45945945945945948</c:v>
                </c:pt>
                <c:pt idx="6">
                  <c:v>0.43</c:v>
                </c:pt>
                <c:pt idx="7">
                  <c:v>0.49</c:v>
                </c:pt>
                <c:pt idx="8">
                  <c:v>0.37</c:v>
                </c:pt>
                <c:pt idx="9">
                  <c:v>0.42857142857142855</c:v>
                </c:pt>
                <c:pt idx="10">
                  <c:v>0.45666666666666667</c:v>
                </c:pt>
                <c:pt idx="11">
                  <c:v>0.62857142857142856</c:v>
                </c:pt>
                <c:pt idx="12">
                  <c:v>0.49</c:v>
                </c:pt>
                <c:pt idx="13">
                  <c:v>0.50285714285714289</c:v>
                </c:pt>
              </c:numCache>
            </c:numRef>
          </c:val>
          <c:extLst>
            <c:ext xmlns:c16="http://schemas.microsoft.com/office/drawing/2014/chart" uri="{C3380CC4-5D6E-409C-BE32-E72D297353CC}">
              <c16:uniqueId val="{00000002-4FE2-45F9-AFAD-2500A6221473}"/>
            </c:ext>
          </c:extLst>
        </c:ser>
        <c:ser>
          <c:idx val="3"/>
          <c:order val="3"/>
          <c:tx>
            <c:strRef>
              <c:f>Sheet1!$E$1</c:f>
              <c:strCache>
                <c:ptCount val="1"/>
                <c:pt idx="0">
                  <c:v>ოჯახის ავტომობილი</c:v>
                </c:pt>
              </c:strCache>
            </c:strRef>
          </c:tx>
          <c:spPr>
            <a:solidFill>
              <a:schemeClr val="accent1"/>
            </a:solidFill>
          </c:spPr>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Sheet1!$E$2:$E$15</c:f>
              <c:numCache>
                <c:formatCode>0.0%</c:formatCode>
                <c:ptCount val="14"/>
                <c:pt idx="0">
                  <c:v>9.9137931034482762E-2</c:v>
                </c:pt>
                <c:pt idx="1">
                  <c:v>0.11612903225806452</c:v>
                </c:pt>
                <c:pt idx="2">
                  <c:v>0.14000000000000001</c:v>
                </c:pt>
                <c:pt idx="3">
                  <c:v>0.14285714285714285</c:v>
                </c:pt>
                <c:pt idx="4">
                  <c:v>0.14666666666666667</c:v>
                </c:pt>
                <c:pt idx="5">
                  <c:v>0.12702702702702703</c:v>
                </c:pt>
                <c:pt idx="6">
                  <c:v>0.12</c:v>
                </c:pt>
                <c:pt idx="7">
                  <c:v>0.11799999999999999</c:v>
                </c:pt>
                <c:pt idx="8">
                  <c:v>0.13</c:v>
                </c:pt>
                <c:pt idx="9">
                  <c:v>0.18571428571428572</c:v>
                </c:pt>
                <c:pt idx="10">
                  <c:v>0.11333333333333333</c:v>
                </c:pt>
                <c:pt idx="11">
                  <c:v>0.1</c:v>
                </c:pt>
                <c:pt idx="12">
                  <c:v>0.13</c:v>
                </c:pt>
                <c:pt idx="13">
                  <c:v>0.10857142857142857</c:v>
                </c:pt>
              </c:numCache>
            </c:numRef>
          </c:val>
          <c:extLst>
            <c:ext xmlns:c16="http://schemas.microsoft.com/office/drawing/2014/chart" uri="{C3380CC4-5D6E-409C-BE32-E72D297353CC}">
              <c16:uniqueId val="{00000003-4FE2-45F9-AFAD-2500A6221473}"/>
            </c:ext>
          </c:extLst>
        </c:ser>
        <c:ser>
          <c:idx val="4"/>
          <c:order val="4"/>
          <c:tx>
            <c:strRef>
              <c:f>Sheet1!$F$1</c:f>
              <c:strCache>
                <c:ptCount val="1"/>
                <c:pt idx="0">
                  <c:v>ახლობლის ავტომობილი</c:v>
                </c:pt>
              </c:strCache>
            </c:strRef>
          </c:tx>
          <c:invertIfNegative val="0"/>
          <c:dLbls>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Sheet1!$F$2:$F$15</c:f>
              <c:numCache>
                <c:formatCode>0.0%</c:formatCode>
                <c:ptCount val="14"/>
                <c:pt idx="0">
                  <c:v>2.3275862068965519E-2</c:v>
                </c:pt>
                <c:pt idx="1">
                  <c:v>3.5483870967741936E-2</c:v>
                </c:pt>
                <c:pt idx="2">
                  <c:v>0.05</c:v>
                </c:pt>
                <c:pt idx="3">
                  <c:v>1.4285714285714285E-2</c:v>
                </c:pt>
                <c:pt idx="4">
                  <c:v>4.3333333333333335E-2</c:v>
                </c:pt>
                <c:pt idx="5">
                  <c:v>4.8648648648648651E-2</c:v>
                </c:pt>
                <c:pt idx="6">
                  <c:v>0.02</c:v>
                </c:pt>
                <c:pt idx="7">
                  <c:v>0.02</c:v>
                </c:pt>
                <c:pt idx="8">
                  <c:v>0.01</c:v>
                </c:pt>
                <c:pt idx="9">
                  <c:v>1.4285714285714285E-2</c:v>
                </c:pt>
                <c:pt idx="10">
                  <c:v>3.6666666666666667E-2</c:v>
                </c:pt>
                <c:pt idx="11">
                  <c:v>2.8571428571428571E-2</c:v>
                </c:pt>
                <c:pt idx="12">
                  <c:v>0.03</c:v>
                </c:pt>
                <c:pt idx="13">
                  <c:v>2.2857142857142857E-2</c:v>
                </c:pt>
              </c:numCache>
            </c:numRef>
          </c:val>
          <c:extLst>
            <c:ext xmlns:c16="http://schemas.microsoft.com/office/drawing/2014/chart" uri="{C3380CC4-5D6E-409C-BE32-E72D297353CC}">
              <c16:uniqueId val="{00000000-C477-4369-AD6D-4C85198D41A6}"/>
            </c:ext>
          </c:extLst>
        </c:ser>
        <c:ser>
          <c:idx val="5"/>
          <c:order val="5"/>
          <c:tx>
            <c:strRef>
              <c:f>Sheet1!$G$1</c:f>
              <c:strCache>
                <c:ptCount val="1"/>
                <c:pt idx="0">
                  <c:v>სამსახურის ავტომობილი</c:v>
                </c:pt>
              </c:strCache>
            </c:strRef>
          </c:tx>
          <c:invertIfNegative val="0"/>
          <c:dLbls>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Sheet1!$G$2:$G$15</c:f>
              <c:numCache>
                <c:formatCode>0.0%</c:formatCode>
                <c:ptCount val="14"/>
                <c:pt idx="0">
                  <c:v>3.5344827586206898E-2</c:v>
                </c:pt>
                <c:pt idx="1">
                  <c:v>1.6129032258064516E-2</c:v>
                </c:pt>
                <c:pt idx="2">
                  <c:v>5.5E-2</c:v>
                </c:pt>
                <c:pt idx="3">
                  <c:v>8.5714285714285715E-2</c:v>
                </c:pt>
                <c:pt idx="4">
                  <c:v>2.6666666666666668E-2</c:v>
                </c:pt>
                <c:pt idx="5">
                  <c:v>2.4324324324324326E-2</c:v>
                </c:pt>
                <c:pt idx="6">
                  <c:v>3.5000000000000003E-2</c:v>
                </c:pt>
                <c:pt idx="7">
                  <c:v>2.4E-2</c:v>
                </c:pt>
                <c:pt idx="8">
                  <c:v>0.02</c:v>
                </c:pt>
                <c:pt idx="9">
                  <c:v>4.2857142857142858E-2</c:v>
                </c:pt>
                <c:pt idx="10">
                  <c:v>1.6666666666666666E-2</c:v>
                </c:pt>
                <c:pt idx="11">
                  <c:v>1.4285714285714285E-2</c:v>
                </c:pt>
                <c:pt idx="12">
                  <c:v>0.02</c:v>
                </c:pt>
                <c:pt idx="13">
                  <c:v>1.7142857142857144E-2</c:v>
                </c:pt>
              </c:numCache>
            </c:numRef>
          </c:val>
          <c:extLst>
            <c:ext xmlns:c16="http://schemas.microsoft.com/office/drawing/2014/chart" uri="{C3380CC4-5D6E-409C-BE32-E72D297353CC}">
              <c16:uniqueId val="{00000001-C477-4369-AD6D-4C85198D41A6}"/>
            </c:ext>
          </c:extLst>
        </c:ser>
        <c:ser>
          <c:idx val="6"/>
          <c:order val="6"/>
          <c:tx>
            <c:strRef>
              <c:f>Sheet1!$H$1</c:f>
              <c:strCache>
                <c:ptCount val="1"/>
                <c:pt idx="0">
                  <c:v>ფეხით გადავაადგილდები</c:v>
                </c:pt>
              </c:strCache>
            </c:strRef>
          </c:tx>
          <c:invertIfNegative val="0"/>
          <c:dLbls>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Sheet1!$H$2:$H$15</c:f>
              <c:numCache>
                <c:formatCode>0.0%</c:formatCode>
                <c:ptCount val="14"/>
                <c:pt idx="0">
                  <c:v>9.3103448275862075E-2</c:v>
                </c:pt>
                <c:pt idx="1">
                  <c:v>0.14193548387096774</c:v>
                </c:pt>
                <c:pt idx="2">
                  <c:v>0.13500000000000001</c:v>
                </c:pt>
                <c:pt idx="3">
                  <c:v>0.17142857142857143</c:v>
                </c:pt>
                <c:pt idx="4">
                  <c:v>0.13333333333333333</c:v>
                </c:pt>
                <c:pt idx="5">
                  <c:v>0.11081081081081082</c:v>
                </c:pt>
                <c:pt idx="6">
                  <c:v>0.13</c:v>
                </c:pt>
                <c:pt idx="7">
                  <c:v>0.13400000000000001</c:v>
                </c:pt>
                <c:pt idx="8">
                  <c:v>0.18</c:v>
                </c:pt>
                <c:pt idx="9">
                  <c:v>5.7142857142857141E-2</c:v>
                </c:pt>
                <c:pt idx="10">
                  <c:v>0.13333333333333333</c:v>
                </c:pt>
                <c:pt idx="11">
                  <c:v>7.1428571428571425E-2</c:v>
                </c:pt>
                <c:pt idx="12">
                  <c:v>0.13500000000000001</c:v>
                </c:pt>
                <c:pt idx="13">
                  <c:v>8.8571428571428565E-2</c:v>
                </c:pt>
              </c:numCache>
            </c:numRef>
          </c:val>
          <c:extLst>
            <c:ext xmlns:c16="http://schemas.microsoft.com/office/drawing/2014/chart" uri="{C3380CC4-5D6E-409C-BE32-E72D297353CC}">
              <c16:uniqueId val="{00000002-C477-4369-AD6D-4C85198D41A6}"/>
            </c:ext>
          </c:extLst>
        </c:ser>
        <c:dLbls>
          <c:showLegendKey val="0"/>
          <c:showVal val="1"/>
          <c:showCatName val="0"/>
          <c:showSerName val="0"/>
          <c:showPercent val="0"/>
          <c:showBubbleSize val="0"/>
        </c:dLbls>
        <c:gapWidth val="30"/>
        <c:overlap val="100"/>
        <c:axId val="242362864"/>
        <c:axId val="242362304"/>
      </c:barChart>
      <c:catAx>
        <c:axId val="242362864"/>
        <c:scaling>
          <c:orientation val="maxMin"/>
        </c:scaling>
        <c:delete val="0"/>
        <c:axPos val="l"/>
        <c:numFmt formatCode="General" sourceLinked="1"/>
        <c:majorTickMark val="out"/>
        <c:minorTickMark val="none"/>
        <c:tickLblPos val="nextTo"/>
        <c:txPr>
          <a:bodyPr/>
          <a:lstStyle/>
          <a:p>
            <a:pPr>
              <a:defRPr sz="1200"/>
            </a:pPr>
            <a:endParaRPr lang="en-US"/>
          </a:p>
        </c:txPr>
        <c:crossAx val="242362304"/>
        <c:crosses val="autoZero"/>
        <c:auto val="1"/>
        <c:lblAlgn val="ctr"/>
        <c:lblOffset val="100"/>
        <c:noMultiLvlLbl val="0"/>
      </c:catAx>
      <c:valAx>
        <c:axId val="242362304"/>
        <c:scaling>
          <c:orientation val="minMax"/>
          <c:max val="1"/>
          <c:min val="0"/>
        </c:scaling>
        <c:delete val="1"/>
        <c:axPos val="t"/>
        <c:numFmt formatCode="0%" sourceLinked="1"/>
        <c:majorTickMark val="out"/>
        <c:minorTickMark val="none"/>
        <c:tickLblPos val="nextTo"/>
        <c:crossAx val="242362864"/>
        <c:crosses val="autoZero"/>
        <c:crossBetween val="between"/>
        <c:majorUnit val="10"/>
      </c:valAx>
    </c:plotArea>
    <c:legend>
      <c:legendPos val="b"/>
      <c:layout>
        <c:manualLayout>
          <c:xMode val="edge"/>
          <c:yMode val="edge"/>
          <c:x val="3.9939645390442931E-2"/>
          <c:y val="0.8909539330464783"/>
          <c:w val="0.94144856890921691"/>
          <c:h val="0.10904603767639297"/>
        </c:manualLayout>
      </c:layout>
      <c:overlay val="0"/>
      <c:txPr>
        <a:bodyPr/>
        <a:lstStyle/>
        <a:p>
          <a:pPr>
            <a:defRPr sz="10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14462321160304"/>
          <c:y val="6.3322920232797134E-2"/>
          <c:w val="0.83848639481906362"/>
          <c:h val="0.80251591869401973"/>
        </c:manualLayout>
      </c:layout>
      <c:barChart>
        <c:barDir val="bar"/>
        <c:grouping val="percentStacked"/>
        <c:varyColors val="0"/>
        <c:ser>
          <c:idx val="0"/>
          <c:order val="0"/>
          <c:tx>
            <c:strRef>
              <c:f>Sheet1!$B$1</c:f>
              <c:strCache>
                <c:ptCount val="1"/>
                <c:pt idx="0">
                  <c:v>15 წუთამდე</c:v>
                </c:pt>
              </c:strCache>
            </c:strRef>
          </c:tx>
          <c:spPr>
            <a:solidFill>
              <a:schemeClr val="accent4"/>
            </a:solidFill>
          </c:spPr>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Sheet1!$B$2:$B$15</c:f>
              <c:numCache>
                <c:formatCode>0%</c:formatCode>
                <c:ptCount val="14"/>
                <c:pt idx="0">
                  <c:v>5.1724137931034482E-2</c:v>
                </c:pt>
                <c:pt idx="1">
                  <c:v>9.3548387096774197E-2</c:v>
                </c:pt>
                <c:pt idx="2">
                  <c:v>5.5E-2</c:v>
                </c:pt>
                <c:pt idx="3">
                  <c:v>8.5714285714285715E-2</c:v>
                </c:pt>
                <c:pt idx="4">
                  <c:v>0.09</c:v>
                </c:pt>
                <c:pt idx="5">
                  <c:v>7.567567567567568E-2</c:v>
                </c:pt>
                <c:pt idx="6">
                  <c:v>0.09</c:v>
                </c:pt>
                <c:pt idx="7">
                  <c:v>8.4000000000000005E-2</c:v>
                </c:pt>
                <c:pt idx="8">
                  <c:v>0.04</c:v>
                </c:pt>
                <c:pt idx="9">
                  <c:v>0.11428571428571428</c:v>
                </c:pt>
                <c:pt idx="10">
                  <c:v>0.13666666666666666</c:v>
                </c:pt>
                <c:pt idx="11">
                  <c:v>0.14285714285714285</c:v>
                </c:pt>
                <c:pt idx="12">
                  <c:v>9.5000000000000001E-2</c:v>
                </c:pt>
                <c:pt idx="13">
                  <c:v>8.5714285714285715E-2</c:v>
                </c:pt>
              </c:numCache>
            </c:numRef>
          </c:val>
          <c:extLst>
            <c:ext xmlns:c16="http://schemas.microsoft.com/office/drawing/2014/chart" uri="{C3380CC4-5D6E-409C-BE32-E72D297353CC}">
              <c16:uniqueId val="{00000000-4FE2-45F9-AFAD-2500A6221473}"/>
            </c:ext>
          </c:extLst>
        </c:ser>
        <c:ser>
          <c:idx val="1"/>
          <c:order val="1"/>
          <c:tx>
            <c:strRef>
              <c:f>Sheet1!$C$1</c:f>
              <c:strCache>
                <c:ptCount val="1"/>
                <c:pt idx="0">
                  <c:v>15-30 წუთი</c:v>
                </c:pt>
              </c:strCache>
            </c:strRef>
          </c:tx>
          <c:spPr>
            <a:solidFill>
              <a:schemeClr val="accent4">
                <a:lumMod val="60000"/>
                <a:lumOff val="40000"/>
              </a:schemeClr>
            </a:solidFill>
          </c:spPr>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Sheet1!$C$2:$C$15</c:f>
              <c:numCache>
                <c:formatCode>0%</c:formatCode>
                <c:ptCount val="14"/>
                <c:pt idx="0">
                  <c:v>0.1956896551724138</c:v>
                </c:pt>
                <c:pt idx="1">
                  <c:v>0.3</c:v>
                </c:pt>
                <c:pt idx="2">
                  <c:v>0.22</c:v>
                </c:pt>
                <c:pt idx="3">
                  <c:v>0.22857142857142856</c:v>
                </c:pt>
                <c:pt idx="4">
                  <c:v>0.22333333333333333</c:v>
                </c:pt>
                <c:pt idx="5">
                  <c:v>0.24594594594594596</c:v>
                </c:pt>
                <c:pt idx="6">
                  <c:v>0.28499999999999998</c:v>
                </c:pt>
                <c:pt idx="7">
                  <c:v>0.318</c:v>
                </c:pt>
                <c:pt idx="8">
                  <c:v>0.28999999999999998</c:v>
                </c:pt>
                <c:pt idx="9">
                  <c:v>0.27142857142857141</c:v>
                </c:pt>
                <c:pt idx="10">
                  <c:v>0.32666666666666666</c:v>
                </c:pt>
                <c:pt idx="11">
                  <c:v>0.17142857142857143</c:v>
                </c:pt>
                <c:pt idx="12">
                  <c:v>0.3</c:v>
                </c:pt>
                <c:pt idx="13">
                  <c:v>0.29714285714285715</c:v>
                </c:pt>
              </c:numCache>
            </c:numRef>
          </c:val>
          <c:extLst>
            <c:ext xmlns:c16="http://schemas.microsoft.com/office/drawing/2014/chart" uri="{C3380CC4-5D6E-409C-BE32-E72D297353CC}">
              <c16:uniqueId val="{00000001-4FE2-45F9-AFAD-2500A6221473}"/>
            </c:ext>
          </c:extLst>
        </c:ser>
        <c:ser>
          <c:idx val="2"/>
          <c:order val="2"/>
          <c:tx>
            <c:strRef>
              <c:f>Sheet1!$D$1</c:f>
              <c:strCache>
                <c:ptCount val="1"/>
                <c:pt idx="0">
                  <c:v>30-45 წუთი</c:v>
                </c:pt>
              </c:strCache>
            </c:strRef>
          </c:tx>
          <c:spPr>
            <a:solidFill>
              <a:schemeClr val="accent3">
                <a:lumMod val="40000"/>
                <a:lumOff val="60000"/>
              </a:schemeClr>
            </a:solidFill>
          </c:spPr>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Sheet1!$D$2:$D$15</c:f>
              <c:numCache>
                <c:formatCode>0%</c:formatCode>
                <c:ptCount val="14"/>
                <c:pt idx="0">
                  <c:v>0.13017241379310346</c:v>
                </c:pt>
                <c:pt idx="1">
                  <c:v>8.7096774193548387E-2</c:v>
                </c:pt>
                <c:pt idx="2">
                  <c:v>0.13500000000000001</c:v>
                </c:pt>
                <c:pt idx="3">
                  <c:v>0.18571428571428572</c:v>
                </c:pt>
                <c:pt idx="4">
                  <c:v>0.11666666666666667</c:v>
                </c:pt>
                <c:pt idx="5">
                  <c:v>9.45945945945946E-2</c:v>
                </c:pt>
                <c:pt idx="6">
                  <c:v>0.115</c:v>
                </c:pt>
                <c:pt idx="7">
                  <c:v>7.3999999999999996E-2</c:v>
                </c:pt>
                <c:pt idx="8">
                  <c:v>0.12</c:v>
                </c:pt>
                <c:pt idx="9">
                  <c:v>0.12857142857142856</c:v>
                </c:pt>
                <c:pt idx="10">
                  <c:v>7.6666666666666661E-2</c:v>
                </c:pt>
                <c:pt idx="11">
                  <c:v>8.5714285714285715E-2</c:v>
                </c:pt>
                <c:pt idx="12">
                  <c:v>0.13</c:v>
                </c:pt>
                <c:pt idx="13">
                  <c:v>0.12285714285714286</c:v>
                </c:pt>
              </c:numCache>
            </c:numRef>
          </c:val>
          <c:extLst>
            <c:ext xmlns:c16="http://schemas.microsoft.com/office/drawing/2014/chart" uri="{C3380CC4-5D6E-409C-BE32-E72D297353CC}">
              <c16:uniqueId val="{00000002-4FE2-45F9-AFAD-2500A6221473}"/>
            </c:ext>
          </c:extLst>
        </c:ser>
        <c:ser>
          <c:idx val="3"/>
          <c:order val="3"/>
          <c:tx>
            <c:strRef>
              <c:f>Sheet1!$E$1</c:f>
              <c:strCache>
                <c:ptCount val="1"/>
                <c:pt idx="0">
                  <c:v>45-60 წუთი</c:v>
                </c:pt>
              </c:strCache>
            </c:strRef>
          </c:tx>
          <c:spPr>
            <a:solidFill>
              <a:schemeClr val="accent1"/>
            </a:solidFill>
          </c:spPr>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Sheet1!$E$2:$E$15</c:f>
              <c:numCache>
                <c:formatCode>0%</c:formatCode>
                <c:ptCount val="14"/>
                <c:pt idx="0">
                  <c:v>0.11293103448275862</c:v>
                </c:pt>
                <c:pt idx="1">
                  <c:v>9.0322580645161285E-2</c:v>
                </c:pt>
                <c:pt idx="2">
                  <c:v>0.105</c:v>
                </c:pt>
                <c:pt idx="3">
                  <c:v>0.1</c:v>
                </c:pt>
                <c:pt idx="4">
                  <c:v>0.10666666666666667</c:v>
                </c:pt>
                <c:pt idx="5">
                  <c:v>7.567567567567568E-2</c:v>
                </c:pt>
                <c:pt idx="6">
                  <c:v>8.5000000000000006E-2</c:v>
                </c:pt>
                <c:pt idx="7">
                  <c:v>0.124</c:v>
                </c:pt>
                <c:pt idx="8">
                  <c:v>0.08</c:v>
                </c:pt>
                <c:pt idx="9">
                  <c:v>0.2</c:v>
                </c:pt>
                <c:pt idx="10">
                  <c:v>8.3333333333333329E-2</c:v>
                </c:pt>
                <c:pt idx="11">
                  <c:v>0.1</c:v>
                </c:pt>
                <c:pt idx="12">
                  <c:v>0.115</c:v>
                </c:pt>
                <c:pt idx="13">
                  <c:v>0.11142857142857143</c:v>
                </c:pt>
              </c:numCache>
            </c:numRef>
          </c:val>
          <c:extLst>
            <c:ext xmlns:c16="http://schemas.microsoft.com/office/drawing/2014/chart" uri="{C3380CC4-5D6E-409C-BE32-E72D297353CC}">
              <c16:uniqueId val="{00000003-4FE2-45F9-AFAD-2500A6221473}"/>
            </c:ext>
          </c:extLst>
        </c:ser>
        <c:ser>
          <c:idx val="4"/>
          <c:order val="4"/>
          <c:tx>
            <c:strRef>
              <c:f>Sheet1!$F$1</c:f>
              <c:strCache>
                <c:ptCount val="1"/>
                <c:pt idx="0">
                  <c:v>1-1.5 საათი</c:v>
                </c:pt>
              </c:strCache>
            </c:strRef>
          </c:tx>
          <c:invertIfNegative val="0"/>
          <c:dLbls>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Sheet1!$F$2:$F$15</c:f>
              <c:numCache>
                <c:formatCode>0%</c:formatCode>
                <c:ptCount val="14"/>
                <c:pt idx="0">
                  <c:v>0.21379310344827587</c:v>
                </c:pt>
                <c:pt idx="1">
                  <c:v>0.16451612903225807</c:v>
                </c:pt>
                <c:pt idx="2">
                  <c:v>0.19500000000000001</c:v>
                </c:pt>
                <c:pt idx="3">
                  <c:v>0.15714285714285714</c:v>
                </c:pt>
                <c:pt idx="4">
                  <c:v>0.16333333333333333</c:v>
                </c:pt>
                <c:pt idx="5">
                  <c:v>0.17297297297297298</c:v>
                </c:pt>
                <c:pt idx="6">
                  <c:v>0.16500000000000001</c:v>
                </c:pt>
                <c:pt idx="7">
                  <c:v>0.13</c:v>
                </c:pt>
                <c:pt idx="8">
                  <c:v>0.2</c:v>
                </c:pt>
                <c:pt idx="9">
                  <c:v>0.11428571428571428</c:v>
                </c:pt>
                <c:pt idx="10">
                  <c:v>0.15666666666666668</c:v>
                </c:pt>
                <c:pt idx="11">
                  <c:v>0.18571428571428572</c:v>
                </c:pt>
                <c:pt idx="12">
                  <c:v>0.14000000000000001</c:v>
                </c:pt>
                <c:pt idx="13">
                  <c:v>0.13142857142857142</c:v>
                </c:pt>
              </c:numCache>
            </c:numRef>
          </c:val>
          <c:extLst>
            <c:ext xmlns:c16="http://schemas.microsoft.com/office/drawing/2014/chart" uri="{C3380CC4-5D6E-409C-BE32-E72D297353CC}">
              <c16:uniqueId val="{00000000-CE95-4FD7-8D99-788B5A94A01A}"/>
            </c:ext>
          </c:extLst>
        </c:ser>
        <c:ser>
          <c:idx val="5"/>
          <c:order val="5"/>
          <c:tx>
            <c:strRef>
              <c:f>Sheet1!$G$1</c:f>
              <c:strCache>
                <c:ptCount val="1"/>
                <c:pt idx="0">
                  <c:v>1.5 – 2 საათი</c:v>
                </c:pt>
              </c:strCache>
            </c:strRef>
          </c:tx>
          <c:invertIfNegative val="0"/>
          <c:dLbls>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Sheet1!$G$2:$G$15</c:f>
              <c:numCache>
                <c:formatCode>0%</c:formatCode>
                <c:ptCount val="14"/>
                <c:pt idx="0">
                  <c:v>0.1206896551724138</c:v>
                </c:pt>
                <c:pt idx="1">
                  <c:v>6.1290322580645158E-2</c:v>
                </c:pt>
                <c:pt idx="2">
                  <c:v>0.12</c:v>
                </c:pt>
                <c:pt idx="3">
                  <c:v>7.1428571428571425E-2</c:v>
                </c:pt>
                <c:pt idx="4">
                  <c:v>0.1</c:v>
                </c:pt>
                <c:pt idx="5">
                  <c:v>0.10540540540540541</c:v>
                </c:pt>
                <c:pt idx="6">
                  <c:v>7.0000000000000007E-2</c:v>
                </c:pt>
                <c:pt idx="7">
                  <c:v>9.8000000000000004E-2</c:v>
                </c:pt>
                <c:pt idx="8">
                  <c:v>0.11</c:v>
                </c:pt>
                <c:pt idx="9">
                  <c:v>2.8571428571428571E-2</c:v>
                </c:pt>
                <c:pt idx="10">
                  <c:v>6.6666666666666666E-2</c:v>
                </c:pt>
                <c:pt idx="11">
                  <c:v>0.11428571428571428</c:v>
                </c:pt>
                <c:pt idx="12">
                  <c:v>0.08</c:v>
                </c:pt>
                <c:pt idx="13">
                  <c:v>0.10571428571428572</c:v>
                </c:pt>
              </c:numCache>
            </c:numRef>
          </c:val>
          <c:extLst>
            <c:ext xmlns:c16="http://schemas.microsoft.com/office/drawing/2014/chart" uri="{C3380CC4-5D6E-409C-BE32-E72D297353CC}">
              <c16:uniqueId val="{00000001-CE95-4FD7-8D99-788B5A94A01A}"/>
            </c:ext>
          </c:extLst>
        </c:ser>
        <c:ser>
          <c:idx val="6"/>
          <c:order val="6"/>
          <c:tx>
            <c:strRef>
              <c:f>Sheet1!$H$1</c:f>
              <c:strCache>
                <c:ptCount val="1"/>
                <c:pt idx="0">
                  <c:v>2 საათზე მეტი</c:v>
                </c:pt>
              </c:strCache>
            </c:strRef>
          </c:tx>
          <c:invertIfNegative val="0"/>
          <c:dLbls>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Sheet1!$H$2:$H$15</c:f>
              <c:numCache>
                <c:formatCode>0%</c:formatCode>
                <c:ptCount val="14"/>
                <c:pt idx="0">
                  <c:v>0.14396551724137932</c:v>
                </c:pt>
                <c:pt idx="1">
                  <c:v>0.16129032258064516</c:v>
                </c:pt>
                <c:pt idx="2">
                  <c:v>0.11</c:v>
                </c:pt>
                <c:pt idx="3">
                  <c:v>8.5714285714285715E-2</c:v>
                </c:pt>
                <c:pt idx="4">
                  <c:v>0.16333333333333333</c:v>
                </c:pt>
                <c:pt idx="5">
                  <c:v>0.18108108108108109</c:v>
                </c:pt>
                <c:pt idx="6">
                  <c:v>0.17</c:v>
                </c:pt>
                <c:pt idx="7">
                  <c:v>0.13600000000000001</c:v>
                </c:pt>
                <c:pt idx="8">
                  <c:v>0.12</c:v>
                </c:pt>
                <c:pt idx="9">
                  <c:v>8.5714285714285715E-2</c:v>
                </c:pt>
                <c:pt idx="10">
                  <c:v>0.14000000000000001</c:v>
                </c:pt>
                <c:pt idx="11">
                  <c:v>0.17142857142857143</c:v>
                </c:pt>
                <c:pt idx="12">
                  <c:v>0.11</c:v>
                </c:pt>
                <c:pt idx="13">
                  <c:v>0.14000000000000001</c:v>
                </c:pt>
              </c:numCache>
            </c:numRef>
          </c:val>
          <c:extLst>
            <c:ext xmlns:c16="http://schemas.microsoft.com/office/drawing/2014/chart" uri="{C3380CC4-5D6E-409C-BE32-E72D297353CC}">
              <c16:uniqueId val="{00000002-CE95-4FD7-8D99-788B5A94A01A}"/>
            </c:ext>
          </c:extLst>
        </c:ser>
        <c:dLbls>
          <c:showLegendKey val="0"/>
          <c:showVal val="1"/>
          <c:showCatName val="0"/>
          <c:showSerName val="0"/>
          <c:showPercent val="0"/>
          <c:showBubbleSize val="0"/>
        </c:dLbls>
        <c:gapWidth val="30"/>
        <c:overlap val="100"/>
        <c:axId val="242363424"/>
        <c:axId val="242364544"/>
      </c:barChart>
      <c:catAx>
        <c:axId val="242363424"/>
        <c:scaling>
          <c:orientation val="maxMin"/>
        </c:scaling>
        <c:delete val="0"/>
        <c:axPos val="l"/>
        <c:numFmt formatCode="General" sourceLinked="1"/>
        <c:majorTickMark val="out"/>
        <c:minorTickMark val="none"/>
        <c:tickLblPos val="nextTo"/>
        <c:txPr>
          <a:bodyPr/>
          <a:lstStyle/>
          <a:p>
            <a:pPr>
              <a:defRPr sz="1200"/>
            </a:pPr>
            <a:endParaRPr lang="en-US"/>
          </a:p>
        </c:txPr>
        <c:crossAx val="242364544"/>
        <c:crosses val="autoZero"/>
        <c:auto val="1"/>
        <c:lblAlgn val="ctr"/>
        <c:lblOffset val="100"/>
        <c:noMultiLvlLbl val="0"/>
      </c:catAx>
      <c:valAx>
        <c:axId val="242364544"/>
        <c:scaling>
          <c:orientation val="minMax"/>
          <c:max val="1"/>
          <c:min val="0"/>
        </c:scaling>
        <c:delete val="1"/>
        <c:axPos val="t"/>
        <c:numFmt formatCode="0%" sourceLinked="1"/>
        <c:majorTickMark val="out"/>
        <c:minorTickMark val="none"/>
        <c:tickLblPos val="nextTo"/>
        <c:crossAx val="242363424"/>
        <c:crosses val="autoZero"/>
        <c:crossBetween val="between"/>
        <c:majorUnit val="10"/>
      </c:valAx>
    </c:plotArea>
    <c:legend>
      <c:legendPos val="b"/>
      <c:layout>
        <c:manualLayout>
          <c:xMode val="edge"/>
          <c:yMode val="edge"/>
          <c:x val="3.9939645390442931E-2"/>
          <c:y val="0.8909539330464783"/>
          <c:w val="0.94144856890921691"/>
          <c:h val="0.10904603767639297"/>
        </c:manualLayout>
      </c:layout>
      <c:overlay val="0"/>
      <c:txPr>
        <a:bodyPr/>
        <a:lstStyle/>
        <a:p>
          <a:pPr>
            <a:defRPr sz="10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14462321160304"/>
          <c:y val="6.3322920232797134E-2"/>
          <c:w val="0.83848639481906362"/>
          <c:h val="0.80251591869401973"/>
        </c:manualLayout>
      </c:layout>
      <c:barChart>
        <c:barDir val="bar"/>
        <c:grouping val="percentStacked"/>
        <c:varyColors val="0"/>
        <c:ser>
          <c:idx val="0"/>
          <c:order val="0"/>
          <c:tx>
            <c:strRef>
              <c:f>Sheet1!$B$1</c:f>
              <c:strCache>
                <c:ptCount val="1"/>
                <c:pt idx="0">
                  <c:v>საზოგადოებრივი ტრანსპორტით მგზავრობისას</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Sheet1!$B$2:$B$15</c:f>
              <c:numCache>
                <c:formatCode>0%</c:formatCode>
                <c:ptCount val="14"/>
                <c:pt idx="0">
                  <c:v>6.4655172413793108E-2</c:v>
                </c:pt>
                <c:pt idx="1">
                  <c:v>3.2258064516129031E-2</c:v>
                </c:pt>
                <c:pt idx="2">
                  <c:v>5.5E-2</c:v>
                </c:pt>
                <c:pt idx="3">
                  <c:v>2.8571428571428571E-2</c:v>
                </c:pt>
                <c:pt idx="4">
                  <c:v>6.6666666666666666E-2</c:v>
                </c:pt>
                <c:pt idx="5">
                  <c:v>6.4864864864864868E-2</c:v>
                </c:pt>
                <c:pt idx="6">
                  <c:v>5.5E-2</c:v>
                </c:pt>
                <c:pt idx="7">
                  <c:v>3.5999999999999997E-2</c:v>
                </c:pt>
                <c:pt idx="8">
                  <c:v>0.05</c:v>
                </c:pt>
                <c:pt idx="9">
                  <c:v>4.2857142857142858E-2</c:v>
                </c:pt>
                <c:pt idx="10">
                  <c:v>0.04</c:v>
                </c:pt>
                <c:pt idx="11">
                  <c:v>2.8571428571428571E-2</c:v>
                </c:pt>
                <c:pt idx="12">
                  <c:v>4.4999999999999998E-2</c:v>
                </c:pt>
                <c:pt idx="13">
                  <c:v>9.1428571428571428E-2</c:v>
                </c:pt>
              </c:numCache>
            </c:numRef>
          </c:val>
          <c:extLst>
            <c:ext xmlns:c16="http://schemas.microsoft.com/office/drawing/2014/chart" uri="{C3380CC4-5D6E-409C-BE32-E72D297353CC}">
              <c16:uniqueId val="{00000000-4FE2-45F9-AFAD-2500A6221473}"/>
            </c:ext>
          </c:extLst>
        </c:ser>
        <c:ser>
          <c:idx val="1"/>
          <c:order val="1"/>
          <c:tx>
            <c:strRef>
              <c:f>Sheet1!$C$1</c:f>
              <c:strCache>
                <c:ptCount val="1"/>
                <c:pt idx="0">
                  <c:v>საკუთარი ავტომობილით მგზავრობისას</c:v>
                </c:pt>
              </c:strCache>
            </c:strRef>
          </c:tx>
          <c:spPr>
            <a:solidFill>
              <a:schemeClr val="accent2">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Sheet1!$C$2:$C$15</c:f>
              <c:numCache>
                <c:formatCode>0%</c:formatCode>
                <c:ptCount val="14"/>
                <c:pt idx="0">
                  <c:v>0.42844827586206896</c:v>
                </c:pt>
                <c:pt idx="1">
                  <c:v>0.29354838709677417</c:v>
                </c:pt>
                <c:pt idx="2">
                  <c:v>0.26500000000000001</c:v>
                </c:pt>
                <c:pt idx="3">
                  <c:v>0.1</c:v>
                </c:pt>
                <c:pt idx="4">
                  <c:v>0.31666666666666665</c:v>
                </c:pt>
                <c:pt idx="5">
                  <c:v>0.30540540540540539</c:v>
                </c:pt>
                <c:pt idx="6">
                  <c:v>0.24</c:v>
                </c:pt>
                <c:pt idx="7">
                  <c:v>0.316</c:v>
                </c:pt>
                <c:pt idx="8">
                  <c:v>0.25</c:v>
                </c:pt>
                <c:pt idx="9">
                  <c:v>0.24285714285714285</c:v>
                </c:pt>
                <c:pt idx="10">
                  <c:v>0.29333333333333333</c:v>
                </c:pt>
                <c:pt idx="11">
                  <c:v>0.27142857142857141</c:v>
                </c:pt>
                <c:pt idx="12">
                  <c:v>0.27</c:v>
                </c:pt>
                <c:pt idx="13">
                  <c:v>0.35142857142857142</c:v>
                </c:pt>
              </c:numCache>
            </c:numRef>
          </c:val>
          <c:extLst>
            <c:ext xmlns:c16="http://schemas.microsoft.com/office/drawing/2014/chart" uri="{C3380CC4-5D6E-409C-BE32-E72D297353CC}">
              <c16:uniqueId val="{00000001-4FE2-45F9-AFAD-2500A6221473}"/>
            </c:ext>
          </c:extLst>
        </c:ser>
        <c:ser>
          <c:idx val="2"/>
          <c:order val="2"/>
          <c:tx>
            <c:strRef>
              <c:f>Sheet1!$D$1</c:f>
              <c:strCache>
                <c:ptCount val="1"/>
                <c:pt idx="0">
                  <c:v>სამსახურში ყოფნისას</c:v>
                </c:pt>
              </c:strCache>
            </c:strRef>
          </c:tx>
          <c:spPr>
            <a:solidFill>
              <a:schemeClr val="accent3">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Sheet1!$D$2:$D$15</c:f>
              <c:numCache>
                <c:formatCode>0%</c:formatCode>
                <c:ptCount val="14"/>
                <c:pt idx="0">
                  <c:v>1.3793103448275862E-2</c:v>
                </c:pt>
                <c:pt idx="1">
                  <c:v>2.5806451612903226E-2</c:v>
                </c:pt>
                <c:pt idx="2">
                  <c:v>0.02</c:v>
                </c:pt>
                <c:pt idx="3">
                  <c:v>2.8571428571428571E-2</c:v>
                </c:pt>
                <c:pt idx="4">
                  <c:v>2.3333333333333334E-2</c:v>
                </c:pt>
                <c:pt idx="5">
                  <c:v>2.4324324324324326E-2</c:v>
                </c:pt>
                <c:pt idx="6">
                  <c:v>2.5000000000000001E-2</c:v>
                </c:pt>
                <c:pt idx="7">
                  <c:v>2.4E-2</c:v>
                </c:pt>
                <c:pt idx="8">
                  <c:v>0.01</c:v>
                </c:pt>
                <c:pt idx="9">
                  <c:v>1.4285714285714285E-2</c:v>
                </c:pt>
                <c:pt idx="10">
                  <c:v>1.6666666666666666E-2</c:v>
                </c:pt>
                <c:pt idx="11">
                  <c:v>0</c:v>
                </c:pt>
                <c:pt idx="12">
                  <c:v>0</c:v>
                </c:pt>
                <c:pt idx="13">
                  <c:v>2.2857142857142899E-2</c:v>
                </c:pt>
              </c:numCache>
            </c:numRef>
          </c:val>
          <c:extLst>
            <c:ext xmlns:c16="http://schemas.microsoft.com/office/drawing/2014/chart" uri="{C3380CC4-5D6E-409C-BE32-E72D297353CC}">
              <c16:uniqueId val="{00000002-4FE2-45F9-AFAD-2500A6221473}"/>
            </c:ext>
          </c:extLst>
        </c:ser>
        <c:ser>
          <c:idx val="3"/>
          <c:order val="3"/>
          <c:tx>
            <c:strRef>
              <c:f>Sheet1!$E$1</c:f>
              <c:strCache>
                <c:ptCount val="1"/>
                <c:pt idx="0">
                  <c:v>სახლში ყოფნისას</c:v>
                </c:pt>
              </c:strCache>
            </c:strRef>
          </c:tx>
          <c:spPr>
            <a:solidFill>
              <a:schemeClr val="accent4">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Sheet1!$E$2:$E$15</c:f>
              <c:numCache>
                <c:formatCode>0%</c:formatCode>
                <c:ptCount val="14"/>
                <c:pt idx="0">
                  <c:v>6.637931034482758E-2</c:v>
                </c:pt>
                <c:pt idx="1">
                  <c:v>0.12903225806451613</c:v>
                </c:pt>
                <c:pt idx="2">
                  <c:v>0.105</c:v>
                </c:pt>
                <c:pt idx="3">
                  <c:v>2.8571428571428571E-2</c:v>
                </c:pt>
                <c:pt idx="4">
                  <c:v>0.12333333333333334</c:v>
                </c:pt>
                <c:pt idx="5">
                  <c:v>7.567567567567568E-2</c:v>
                </c:pt>
                <c:pt idx="6">
                  <c:v>4.4999999999999998E-2</c:v>
                </c:pt>
                <c:pt idx="7">
                  <c:v>0.16800000000000001</c:v>
                </c:pt>
                <c:pt idx="8">
                  <c:v>0.1</c:v>
                </c:pt>
                <c:pt idx="9">
                  <c:v>4.2857142857142858E-2</c:v>
                </c:pt>
                <c:pt idx="10">
                  <c:v>0.1</c:v>
                </c:pt>
                <c:pt idx="11">
                  <c:v>7.1428571428571425E-2</c:v>
                </c:pt>
                <c:pt idx="12">
                  <c:v>0.115</c:v>
                </c:pt>
                <c:pt idx="13">
                  <c:v>9.7142857142857142E-2</c:v>
                </c:pt>
              </c:numCache>
            </c:numRef>
          </c:val>
          <c:extLst>
            <c:ext xmlns:c16="http://schemas.microsoft.com/office/drawing/2014/chart" uri="{C3380CC4-5D6E-409C-BE32-E72D297353CC}">
              <c16:uniqueId val="{00000003-4FE2-45F9-AFAD-2500A6221473}"/>
            </c:ext>
          </c:extLst>
        </c:ser>
        <c:ser>
          <c:idx val="4"/>
          <c:order val="4"/>
          <c:tx>
            <c:strRef>
              <c:f>Sheet1!$F$1</c:f>
              <c:strCache>
                <c:ptCount val="1"/>
                <c:pt idx="0">
                  <c:v>სხვისი ავტომობილით მგზავრობისას</c:v>
                </c:pt>
              </c:strCache>
            </c:strRef>
          </c:tx>
          <c:spPr>
            <a:solidFill>
              <a:schemeClr val="accent5">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Sheet1!$F$2:$F$15</c:f>
              <c:numCache>
                <c:formatCode>0%</c:formatCode>
                <c:ptCount val="14"/>
                <c:pt idx="0">
                  <c:v>5.0862068965517239E-2</c:v>
                </c:pt>
                <c:pt idx="1">
                  <c:v>2.2580645161290321E-2</c:v>
                </c:pt>
                <c:pt idx="2">
                  <c:v>0.02</c:v>
                </c:pt>
                <c:pt idx="3">
                  <c:v>1.4285714285714285E-2</c:v>
                </c:pt>
                <c:pt idx="4">
                  <c:v>3.3333333333333333E-2</c:v>
                </c:pt>
                <c:pt idx="5">
                  <c:v>3.5135135135135137E-2</c:v>
                </c:pt>
                <c:pt idx="6">
                  <c:v>0.02</c:v>
                </c:pt>
                <c:pt idx="7">
                  <c:v>0.02</c:v>
                </c:pt>
                <c:pt idx="8">
                  <c:v>0</c:v>
                </c:pt>
                <c:pt idx="9">
                  <c:v>0</c:v>
                </c:pt>
                <c:pt idx="10">
                  <c:v>0.03</c:v>
                </c:pt>
                <c:pt idx="11">
                  <c:v>4.2857142857142858E-2</c:v>
                </c:pt>
                <c:pt idx="12">
                  <c:v>6.5000000000000002E-2</c:v>
                </c:pt>
                <c:pt idx="13">
                  <c:v>4.2857142857142858E-2</c:v>
                </c:pt>
              </c:numCache>
            </c:numRef>
          </c:val>
          <c:extLst>
            <c:ext xmlns:c16="http://schemas.microsoft.com/office/drawing/2014/chart" uri="{C3380CC4-5D6E-409C-BE32-E72D297353CC}">
              <c16:uniqueId val="{00000000-74BA-48AA-AC61-6F7BF7C6B975}"/>
            </c:ext>
          </c:extLst>
        </c:ser>
        <c:dLbls>
          <c:showLegendKey val="0"/>
          <c:showVal val="1"/>
          <c:showCatName val="0"/>
          <c:showSerName val="0"/>
          <c:showPercent val="0"/>
          <c:showBubbleSize val="0"/>
        </c:dLbls>
        <c:gapWidth val="50"/>
        <c:overlap val="100"/>
        <c:axId val="240090016"/>
        <c:axId val="249760064"/>
      </c:barChart>
      <c:catAx>
        <c:axId val="240090016"/>
        <c:scaling>
          <c:orientation val="maxMin"/>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9760064"/>
        <c:crosses val="autoZero"/>
        <c:auto val="1"/>
        <c:lblAlgn val="ctr"/>
        <c:lblOffset val="100"/>
        <c:noMultiLvlLbl val="0"/>
      </c:catAx>
      <c:valAx>
        <c:axId val="249760064"/>
        <c:scaling>
          <c:orientation val="minMax"/>
          <c:max val="1"/>
          <c:min val="0"/>
        </c:scaling>
        <c:delete val="1"/>
        <c:axPos val="t"/>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0%" sourceLinked="1"/>
        <c:majorTickMark val="none"/>
        <c:minorTickMark val="none"/>
        <c:tickLblPos val="nextTo"/>
        <c:crossAx val="240090016"/>
        <c:crosses val="autoZero"/>
        <c:crossBetween val="between"/>
        <c:majorUnit val="10"/>
      </c:valAx>
      <c:spPr>
        <a:noFill/>
        <a:ln>
          <a:noFill/>
        </a:ln>
        <a:effectLst/>
      </c:spPr>
    </c:plotArea>
    <c:legend>
      <c:legendPos val="b"/>
      <c:layout>
        <c:manualLayout>
          <c:xMode val="edge"/>
          <c:yMode val="edge"/>
          <c:x val="6.6766325205043081E-2"/>
          <c:y val="0.88838203846271369"/>
          <c:w val="0.89755370342201779"/>
          <c:h val="9.759229788595331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14462321160304"/>
          <c:y val="6.3322920232797134E-2"/>
          <c:w val="0.83848639481906362"/>
          <c:h val="0.80251591869401973"/>
        </c:manualLayout>
      </c:layout>
      <c:barChart>
        <c:barDir val="bar"/>
        <c:grouping val="percentStacked"/>
        <c:varyColors val="0"/>
        <c:ser>
          <c:idx val="0"/>
          <c:order val="0"/>
          <c:tx>
            <c:strRef>
              <c:f>Sheet1!$B$1</c:f>
              <c:strCache>
                <c:ptCount val="1"/>
                <c:pt idx="0">
                  <c:v>მანქანის რადიოს საშუალებით</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Sheet1!$B$2:$B$15</c:f>
              <c:numCache>
                <c:formatCode>0%</c:formatCode>
                <c:ptCount val="14"/>
                <c:pt idx="0">
                  <c:v>0.52931034482758621</c:v>
                </c:pt>
                <c:pt idx="1">
                  <c:v>0.33225806451612905</c:v>
                </c:pt>
                <c:pt idx="2">
                  <c:v>0.33</c:v>
                </c:pt>
                <c:pt idx="3">
                  <c:v>0.15714285714285714</c:v>
                </c:pt>
                <c:pt idx="4">
                  <c:v>0.39666666666666667</c:v>
                </c:pt>
                <c:pt idx="5">
                  <c:v>0.39459459459459462</c:v>
                </c:pt>
                <c:pt idx="6">
                  <c:v>0.30499999999999999</c:v>
                </c:pt>
                <c:pt idx="7">
                  <c:v>0.36799999999999999</c:v>
                </c:pt>
                <c:pt idx="8">
                  <c:v>0.28999999999999998</c:v>
                </c:pt>
                <c:pt idx="9">
                  <c:v>0.25714285714285712</c:v>
                </c:pt>
                <c:pt idx="10">
                  <c:v>0.33666666666666667</c:v>
                </c:pt>
                <c:pt idx="11">
                  <c:v>0.32857142857142857</c:v>
                </c:pt>
                <c:pt idx="12">
                  <c:v>0.36</c:v>
                </c:pt>
                <c:pt idx="13">
                  <c:v>0.48285714285714287</c:v>
                </c:pt>
              </c:numCache>
            </c:numRef>
          </c:val>
          <c:extLst>
            <c:ext xmlns:c16="http://schemas.microsoft.com/office/drawing/2014/chart" uri="{C3380CC4-5D6E-409C-BE32-E72D297353CC}">
              <c16:uniqueId val="{00000000-4FE2-45F9-AFAD-2500A6221473}"/>
            </c:ext>
          </c:extLst>
        </c:ser>
        <c:ser>
          <c:idx val="1"/>
          <c:order val="1"/>
          <c:tx>
            <c:strRef>
              <c:f>Sheet1!$C$1</c:f>
              <c:strCache>
                <c:ptCount val="1"/>
                <c:pt idx="0">
                  <c:v>მობილური ტელეფონის საშუალებით</c:v>
                </c:pt>
              </c:strCache>
            </c:strRef>
          </c:tx>
          <c:spPr>
            <a:solidFill>
              <a:schemeClr val="accent2">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Sheet1!$C$2:$C$15</c:f>
              <c:numCache>
                <c:formatCode>0%</c:formatCode>
                <c:ptCount val="14"/>
                <c:pt idx="0">
                  <c:v>4.5689655172413794E-2</c:v>
                </c:pt>
                <c:pt idx="1">
                  <c:v>8.387096774193549E-2</c:v>
                </c:pt>
                <c:pt idx="2">
                  <c:v>0.06</c:v>
                </c:pt>
                <c:pt idx="3">
                  <c:v>1.4285714285714285E-2</c:v>
                </c:pt>
                <c:pt idx="4">
                  <c:v>7.3333333333333334E-2</c:v>
                </c:pt>
                <c:pt idx="5">
                  <c:v>4.5945945945945948E-2</c:v>
                </c:pt>
                <c:pt idx="6">
                  <c:v>6.5000000000000002E-2</c:v>
                </c:pt>
                <c:pt idx="7">
                  <c:v>7.5999999999999998E-2</c:v>
                </c:pt>
                <c:pt idx="8">
                  <c:v>0.09</c:v>
                </c:pt>
                <c:pt idx="9">
                  <c:v>7.1428571428571425E-2</c:v>
                </c:pt>
                <c:pt idx="10">
                  <c:v>9.3333333333333338E-2</c:v>
                </c:pt>
                <c:pt idx="11">
                  <c:v>5.7142857142857141E-2</c:v>
                </c:pt>
                <c:pt idx="12">
                  <c:v>0.06</c:v>
                </c:pt>
                <c:pt idx="13">
                  <c:v>5.4285714285714284E-2</c:v>
                </c:pt>
              </c:numCache>
            </c:numRef>
          </c:val>
          <c:extLst>
            <c:ext xmlns:c16="http://schemas.microsoft.com/office/drawing/2014/chart" uri="{C3380CC4-5D6E-409C-BE32-E72D297353CC}">
              <c16:uniqueId val="{00000001-4FE2-45F9-AFAD-2500A6221473}"/>
            </c:ext>
          </c:extLst>
        </c:ser>
        <c:ser>
          <c:idx val="2"/>
          <c:order val="2"/>
          <c:tx>
            <c:strRef>
              <c:f>Sheet1!$D$1</c:f>
              <c:strCache>
                <c:ptCount val="1"/>
                <c:pt idx="0">
                  <c:v>რადიო მიმღებით</c:v>
                </c:pt>
              </c:strCache>
            </c:strRef>
          </c:tx>
          <c:spPr>
            <a:solidFill>
              <a:schemeClr val="accent3">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Sheet1!$D$2:$D$15</c:f>
              <c:numCache>
                <c:formatCode>0%</c:formatCode>
                <c:ptCount val="14"/>
                <c:pt idx="0">
                  <c:v>4.7413793103448273E-2</c:v>
                </c:pt>
                <c:pt idx="1">
                  <c:v>5.8064516129032261E-2</c:v>
                </c:pt>
                <c:pt idx="2">
                  <c:v>6.5000000000000002E-2</c:v>
                </c:pt>
                <c:pt idx="3">
                  <c:v>2.8571428571428571E-2</c:v>
                </c:pt>
                <c:pt idx="4">
                  <c:v>7.3333333333333334E-2</c:v>
                </c:pt>
                <c:pt idx="5">
                  <c:v>4.5945945945945948E-2</c:v>
                </c:pt>
                <c:pt idx="6">
                  <c:v>0.02</c:v>
                </c:pt>
                <c:pt idx="7">
                  <c:v>9.6000000000000002E-2</c:v>
                </c:pt>
                <c:pt idx="8">
                  <c:v>0.02</c:v>
                </c:pt>
                <c:pt idx="9">
                  <c:v>1.4285714285714285E-2</c:v>
                </c:pt>
                <c:pt idx="10">
                  <c:v>4.3333333333333335E-2</c:v>
                </c:pt>
                <c:pt idx="11">
                  <c:v>1.4285714285714285E-2</c:v>
                </c:pt>
                <c:pt idx="12">
                  <c:v>5.5E-2</c:v>
                </c:pt>
                <c:pt idx="13">
                  <c:v>3.4285714285714287E-2</c:v>
                </c:pt>
              </c:numCache>
            </c:numRef>
          </c:val>
          <c:extLst>
            <c:ext xmlns:c16="http://schemas.microsoft.com/office/drawing/2014/chart" uri="{C3380CC4-5D6E-409C-BE32-E72D297353CC}">
              <c16:uniqueId val="{00000002-4FE2-45F9-AFAD-2500A6221473}"/>
            </c:ext>
          </c:extLst>
        </c:ser>
        <c:ser>
          <c:idx val="3"/>
          <c:order val="3"/>
          <c:tx>
            <c:strRef>
              <c:f>Sheet1!$E$1</c:f>
              <c:strCache>
                <c:ptCount val="1"/>
                <c:pt idx="0">
                  <c:v>ინტერნეტის საშუალებით</c:v>
                </c:pt>
              </c:strCache>
            </c:strRef>
          </c:tx>
          <c:spPr>
            <a:solidFill>
              <a:schemeClr val="accent4">
                <a:alpha val="70000"/>
              </a:schemeClr>
            </a:solidFill>
            <a:ln>
              <a:noFill/>
            </a:ln>
            <a:effectLst/>
          </c:spPr>
          <c:invertIfNegative val="0"/>
          <c:dLbls>
            <c:dLbl>
              <c:idx val="9"/>
              <c:delete val="1"/>
              <c:extLst>
                <c:ext xmlns:c15="http://schemas.microsoft.com/office/drawing/2012/chart" uri="{CE6537A1-D6FC-4f65-9D91-7224C49458BB}"/>
                <c:ext xmlns:c16="http://schemas.microsoft.com/office/drawing/2014/chart" uri="{C3380CC4-5D6E-409C-BE32-E72D297353CC}">
                  <c16:uniqueId val="{00000008-C8CD-4929-A75A-147809D26812}"/>
                </c:ext>
              </c:extLst>
            </c:dLbl>
            <c:dLbl>
              <c:idx val="10"/>
              <c:delete val="1"/>
              <c:extLst>
                <c:ext xmlns:c15="http://schemas.microsoft.com/office/drawing/2012/chart" uri="{CE6537A1-D6FC-4f65-9D91-7224C49458BB}"/>
                <c:ext xmlns:c16="http://schemas.microsoft.com/office/drawing/2014/chart" uri="{C3380CC4-5D6E-409C-BE32-E72D297353CC}">
                  <c16:uniqueId val="{0000000A-C8CD-4929-A75A-147809D2681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Sheet1!$E$2:$E$15</c:f>
              <c:numCache>
                <c:formatCode>0%</c:formatCode>
                <c:ptCount val="14"/>
                <c:pt idx="0">
                  <c:v>7.7586206896551723E-3</c:v>
                </c:pt>
                <c:pt idx="1">
                  <c:v>2.5806451612903226E-2</c:v>
                </c:pt>
                <c:pt idx="2">
                  <c:v>1.4999999999999999E-2</c:v>
                </c:pt>
                <c:pt idx="3">
                  <c:v>0</c:v>
                </c:pt>
                <c:pt idx="4">
                  <c:v>1.3333333333333334E-2</c:v>
                </c:pt>
                <c:pt idx="5">
                  <c:v>1.6216216216216217E-2</c:v>
                </c:pt>
                <c:pt idx="6">
                  <c:v>0.01</c:v>
                </c:pt>
                <c:pt idx="7">
                  <c:v>1.6E-2</c:v>
                </c:pt>
                <c:pt idx="8">
                  <c:v>0.02</c:v>
                </c:pt>
                <c:pt idx="9">
                  <c:v>0</c:v>
                </c:pt>
                <c:pt idx="10">
                  <c:v>3.3333333333333335E-3</c:v>
                </c:pt>
                <c:pt idx="11">
                  <c:v>1.4285714285714285E-2</c:v>
                </c:pt>
                <c:pt idx="12">
                  <c:v>1.4999999999999999E-2</c:v>
                </c:pt>
                <c:pt idx="13">
                  <c:v>0.02</c:v>
                </c:pt>
              </c:numCache>
            </c:numRef>
          </c:val>
          <c:extLst>
            <c:ext xmlns:c16="http://schemas.microsoft.com/office/drawing/2014/chart" uri="{C3380CC4-5D6E-409C-BE32-E72D297353CC}">
              <c16:uniqueId val="{00000003-4FE2-45F9-AFAD-2500A6221473}"/>
            </c:ext>
          </c:extLst>
        </c:ser>
        <c:ser>
          <c:idx val="4"/>
          <c:order val="4"/>
          <c:tx>
            <c:strRef>
              <c:f>Sheet1!$F$1</c:f>
              <c:strCache>
                <c:ptCount val="1"/>
                <c:pt idx="0">
                  <c:v>სატელიტური ტვ მიმღების საშუალებით</c:v>
                </c:pt>
              </c:strCache>
            </c:strRef>
          </c:tx>
          <c:spPr>
            <a:solidFill>
              <a:schemeClr val="accent5">
                <a:alpha val="7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C8CD-4929-A75A-147809D26812}"/>
                </c:ext>
              </c:extLst>
            </c:dLbl>
            <c:dLbl>
              <c:idx val="1"/>
              <c:delete val="1"/>
              <c:extLst>
                <c:ext xmlns:c15="http://schemas.microsoft.com/office/drawing/2012/chart" uri="{CE6537A1-D6FC-4f65-9D91-7224C49458BB}"/>
                <c:ext xmlns:c16="http://schemas.microsoft.com/office/drawing/2014/chart" uri="{C3380CC4-5D6E-409C-BE32-E72D297353CC}">
                  <c16:uniqueId val="{00000001-C8CD-4929-A75A-147809D26812}"/>
                </c:ext>
              </c:extLst>
            </c:dLbl>
            <c:dLbl>
              <c:idx val="2"/>
              <c:delete val="1"/>
              <c:extLst>
                <c:ext xmlns:c15="http://schemas.microsoft.com/office/drawing/2012/chart" uri="{CE6537A1-D6FC-4f65-9D91-7224C49458BB}"/>
                <c:ext xmlns:c16="http://schemas.microsoft.com/office/drawing/2014/chart" uri="{C3380CC4-5D6E-409C-BE32-E72D297353CC}">
                  <c16:uniqueId val="{00000002-C8CD-4929-A75A-147809D26812}"/>
                </c:ext>
              </c:extLst>
            </c:dLbl>
            <c:dLbl>
              <c:idx val="3"/>
              <c:delete val="1"/>
              <c:extLst>
                <c:ext xmlns:c15="http://schemas.microsoft.com/office/drawing/2012/chart" uri="{CE6537A1-D6FC-4f65-9D91-7224C49458BB}"/>
                <c:ext xmlns:c16="http://schemas.microsoft.com/office/drawing/2014/chart" uri="{C3380CC4-5D6E-409C-BE32-E72D297353CC}">
                  <c16:uniqueId val="{00000003-C8CD-4929-A75A-147809D26812}"/>
                </c:ext>
              </c:extLst>
            </c:dLbl>
            <c:dLbl>
              <c:idx val="4"/>
              <c:layout>
                <c:manualLayout>
                  <c:x val="4.4409243416854184E-3"/>
                  <c:y val="-2.33761060855550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8CD-4929-A75A-147809D26812}"/>
                </c:ext>
              </c:extLst>
            </c:dLbl>
            <c:dLbl>
              <c:idx val="6"/>
              <c:delete val="1"/>
              <c:extLst>
                <c:ext xmlns:c15="http://schemas.microsoft.com/office/drawing/2012/chart" uri="{CE6537A1-D6FC-4f65-9D91-7224C49458BB}"/>
                <c:ext xmlns:c16="http://schemas.microsoft.com/office/drawing/2014/chart" uri="{C3380CC4-5D6E-409C-BE32-E72D297353CC}">
                  <c16:uniqueId val="{00000005-C8CD-4929-A75A-147809D26812}"/>
                </c:ext>
              </c:extLst>
            </c:dLbl>
            <c:dLbl>
              <c:idx val="8"/>
              <c:delete val="1"/>
              <c:extLst>
                <c:ext xmlns:c15="http://schemas.microsoft.com/office/drawing/2012/chart" uri="{CE6537A1-D6FC-4f65-9D91-7224C49458BB}"/>
                <c:ext xmlns:c16="http://schemas.microsoft.com/office/drawing/2014/chart" uri="{C3380CC4-5D6E-409C-BE32-E72D297353CC}">
                  <c16:uniqueId val="{00000006-C8CD-4929-A75A-147809D26812}"/>
                </c:ext>
              </c:extLst>
            </c:dLbl>
            <c:dLbl>
              <c:idx val="9"/>
              <c:delete val="1"/>
              <c:extLst>
                <c:ext xmlns:c15="http://schemas.microsoft.com/office/drawing/2012/chart" uri="{CE6537A1-D6FC-4f65-9D91-7224C49458BB}"/>
                <c:ext xmlns:c16="http://schemas.microsoft.com/office/drawing/2014/chart" uri="{C3380CC4-5D6E-409C-BE32-E72D297353CC}">
                  <c16:uniqueId val="{00000007-C8CD-4929-A75A-147809D26812}"/>
                </c:ext>
              </c:extLst>
            </c:dLbl>
            <c:dLbl>
              <c:idx val="11"/>
              <c:delete val="1"/>
              <c:extLst>
                <c:ext xmlns:c15="http://schemas.microsoft.com/office/drawing/2012/chart" uri="{CE6537A1-D6FC-4f65-9D91-7224C49458BB}"/>
                <c:ext xmlns:c16="http://schemas.microsoft.com/office/drawing/2014/chart" uri="{C3380CC4-5D6E-409C-BE32-E72D297353CC}">
                  <c16:uniqueId val="{0000000B-C8CD-4929-A75A-147809D2681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Sheet1!$F$2:$F$15</c:f>
              <c:numCache>
                <c:formatCode>0%</c:formatCode>
                <c:ptCount val="14"/>
                <c:pt idx="0">
                  <c:v>8.6206896551724137E-4</c:v>
                </c:pt>
                <c:pt idx="1">
                  <c:v>3.2258064516129032E-3</c:v>
                </c:pt>
                <c:pt idx="2">
                  <c:v>0</c:v>
                </c:pt>
                <c:pt idx="3">
                  <c:v>0</c:v>
                </c:pt>
                <c:pt idx="4">
                  <c:v>0.01</c:v>
                </c:pt>
                <c:pt idx="5">
                  <c:v>8.1081081081081086E-3</c:v>
                </c:pt>
                <c:pt idx="6">
                  <c:v>0</c:v>
                </c:pt>
                <c:pt idx="7">
                  <c:v>6.0000000000000001E-3</c:v>
                </c:pt>
                <c:pt idx="8">
                  <c:v>0</c:v>
                </c:pt>
                <c:pt idx="9">
                  <c:v>0</c:v>
                </c:pt>
                <c:pt idx="10">
                  <c:v>6.6666666666666671E-3</c:v>
                </c:pt>
                <c:pt idx="11">
                  <c:v>0</c:v>
                </c:pt>
                <c:pt idx="12">
                  <c:v>0.01</c:v>
                </c:pt>
                <c:pt idx="13">
                  <c:v>1.4285714285714285E-2</c:v>
                </c:pt>
              </c:numCache>
            </c:numRef>
          </c:val>
          <c:extLst>
            <c:ext xmlns:c16="http://schemas.microsoft.com/office/drawing/2014/chart" uri="{C3380CC4-5D6E-409C-BE32-E72D297353CC}">
              <c16:uniqueId val="{00000000-B923-4CBC-8EA2-6B8DDA51DE57}"/>
            </c:ext>
          </c:extLst>
        </c:ser>
        <c:dLbls>
          <c:showLegendKey val="0"/>
          <c:showVal val="1"/>
          <c:showCatName val="0"/>
          <c:showSerName val="0"/>
          <c:showPercent val="0"/>
          <c:showBubbleSize val="0"/>
        </c:dLbls>
        <c:gapWidth val="50"/>
        <c:overlap val="100"/>
        <c:axId val="249762864"/>
        <c:axId val="249761744"/>
      </c:barChart>
      <c:catAx>
        <c:axId val="249762864"/>
        <c:scaling>
          <c:orientation val="maxMin"/>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9761744"/>
        <c:crosses val="autoZero"/>
        <c:auto val="1"/>
        <c:lblAlgn val="ctr"/>
        <c:lblOffset val="100"/>
        <c:noMultiLvlLbl val="0"/>
      </c:catAx>
      <c:valAx>
        <c:axId val="249761744"/>
        <c:scaling>
          <c:orientation val="minMax"/>
          <c:max val="1"/>
          <c:min val="0"/>
        </c:scaling>
        <c:delete val="1"/>
        <c:axPos val="t"/>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0%" sourceLinked="1"/>
        <c:majorTickMark val="none"/>
        <c:minorTickMark val="none"/>
        <c:tickLblPos val="nextTo"/>
        <c:crossAx val="249762864"/>
        <c:crosses val="autoZero"/>
        <c:crossBetween val="between"/>
        <c:majorUnit val="10"/>
      </c:valAx>
      <c:spPr>
        <a:noFill/>
        <a:ln>
          <a:noFill/>
        </a:ln>
        <a:effectLst/>
      </c:spPr>
    </c:plotArea>
    <c:legend>
      <c:legendPos val="b"/>
      <c:layout>
        <c:manualLayout>
          <c:xMode val="edge"/>
          <c:yMode val="edge"/>
          <c:x val="6.5479039944424333E-2"/>
          <c:y val="0.87402193083691249"/>
          <c:w val="0.88236457657651368"/>
          <c:h val="0.111952405511754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14462321160304"/>
          <c:y val="6.3322920232797134E-2"/>
          <c:w val="0.83848639481906362"/>
          <c:h val="0.80251591869401973"/>
        </c:manualLayout>
      </c:layout>
      <c:barChart>
        <c:barDir val="bar"/>
        <c:grouping val="percentStacked"/>
        <c:varyColors val="0"/>
        <c:ser>
          <c:idx val="0"/>
          <c:order val="0"/>
          <c:tx>
            <c:strRef>
              <c:f>Sheet1!$B$1</c:f>
              <c:strCache>
                <c:ptCount val="1"/>
                <c:pt idx="0">
                  <c:v>ყოველდღიურად</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pt idx="14">
                  <c:v>საქართველო</c:v>
                </c:pt>
              </c:strCache>
            </c:strRef>
          </c:cat>
          <c:val>
            <c:numRef>
              <c:f>Sheet1!$B$2:$B$16</c:f>
              <c:numCache>
                <c:formatCode>0%</c:formatCode>
                <c:ptCount val="15"/>
                <c:pt idx="0">
                  <c:v>0.27155172413793105</c:v>
                </c:pt>
                <c:pt idx="1">
                  <c:v>0.14516129032258066</c:v>
                </c:pt>
                <c:pt idx="2">
                  <c:v>0.125</c:v>
                </c:pt>
                <c:pt idx="3">
                  <c:v>5.7142857142857141E-2</c:v>
                </c:pt>
                <c:pt idx="4">
                  <c:v>0.18666666666666668</c:v>
                </c:pt>
                <c:pt idx="5">
                  <c:v>0.13783783783783785</c:v>
                </c:pt>
                <c:pt idx="6">
                  <c:v>0.105</c:v>
                </c:pt>
                <c:pt idx="7">
                  <c:v>0.182</c:v>
                </c:pt>
                <c:pt idx="8">
                  <c:v>0.1</c:v>
                </c:pt>
                <c:pt idx="9">
                  <c:v>8.5714285714285715E-2</c:v>
                </c:pt>
                <c:pt idx="10">
                  <c:v>0.11333333333333333</c:v>
                </c:pt>
                <c:pt idx="11">
                  <c:v>0.11428571428571428</c:v>
                </c:pt>
                <c:pt idx="12">
                  <c:v>0.155</c:v>
                </c:pt>
                <c:pt idx="13">
                  <c:v>0.16285714285714287</c:v>
                </c:pt>
                <c:pt idx="14">
                  <c:v>0.17952380952380953</c:v>
                </c:pt>
              </c:numCache>
            </c:numRef>
          </c:val>
          <c:extLst>
            <c:ext xmlns:c16="http://schemas.microsoft.com/office/drawing/2014/chart" uri="{C3380CC4-5D6E-409C-BE32-E72D297353CC}">
              <c16:uniqueId val="{00000000-4FE2-45F9-AFAD-2500A6221473}"/>
            </c:ext>
          </c:extLst>
        </c:ser>
        <c:ser>
          <c:idx val="1"/>
          <c:order val="1"/>
          <c:tx>
            <c:strRef>
              <c:f>Sheet1!$C$1</c:f>
              <c:strCache>
                <c:ptCount val="1"/>
                <c:pt idx="0">
                  <c:v>კვირაში რამდენჯერმე </c:v>
                </c:pt>
              </c:strCache>
            </c:strRef>
          </c:tx>
          <c:spPr>
            <a:solidFill>
              <a:schemeClr val="accent2">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pt idx="14">
                  <c:v>საქართველო</c:v>
                </c:pt>
              </c:strCache>
            </c:strRef>
          </c:cat>
          <c:val>
            <c:numRef>
              <c:f>Sheet1!$C$2:$C$16</c:f>
              <c:numCache>
                <c:formatCode>0%</c:formatCode>
                <c:ptCount val="15"/>
                <c:pt idx="0">
                  <c:v>0.16637931034482759</c:v>
                </c:pt>
                <c:pt idx="1">
                  <c:v>0.18387096774193548</c:v>
                </c:pt>
                <c:pt idx="2">
                  <c:v>0.16500000000000001</c:v>
                </c:pt>
                <c:pt idx="3">
                  <c:v>4.2857142857142858E-2</c:v>
                </c:pt>
                <c:pt idx="4">
                  <c:v>0.17333333333333334</c:v>
                </c:pt>
                <c:pt idx="5">
                  <c:v>0.14054054054054055</c:v>
                </c:pt>
                <c:pt idx="6">
                  <c:v>0.105</c:v>
                </c:pt>
                <c:pt idx="7">
                  <c:v>0.17399999999999999</c:v>
                </c:pt>
                <c:pt idx="8">
                  <c:v>0.13</c:v>
                </c:pt>
                <c:pt idx="9">
                  <c:v>8.5714285714285715E-2</c:v>
                </c:pt>
                <c:pt idx="10">
                  <c:v>0.15</c:v>
                </c:pt>
                <c:pt idx="11">
                  <c:v>8.5714285714285715E-2</c:v>
                </c:pt>
                <c:pt idx="12">
                  <c:v>0.13500000000000001</c:v>
                </c:pt>
                <c:pt idx="13">
                  <c:v>0.16</c:v>
                </c:pt>
                <c:pt idx="14">
                  <c:v>0.155</c:v>
                </c:pt>
              </c:numCache>
            </c:numRef>
          </c:val>
          <c:extLst>
            <c:ext xmlns:c16="http://schemas.microsoft.com/office/drawing/2014/chart" uri="{C3380CC4-5D6E-409C-BE32-E72D297353CC}">
              <c16:uniqueId val="{00000001-4FE2-45F9-AFAD-2500A6221473}"/>
            </c:ext>
          </c:extLst>
        </c:ser>
        <c:ser>
          <c:idx val="2"/>
          <c:order val="2"/>
          <c:tx>
            <c:strRef>
              <c:f>Sheet1!$D$1</c:f>
              <c:strCache>
                <c:ptCount val="1"/>
                <c:pt idx="0">
                  <c:v>კვირაში ერთხელ</c:v>
                </c:pt>
              </c:strCache>
            </c:strRef>
          </c:tx>
          <c:spPr>
            <a:solidFill>
              <a:schemeClr val="accent3">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pt idx="14">
                  <c:v>საქართველო</c:v>
                </c:pt>
              </c:strCache>
            </c:strRef>
          </c:cat>
          <c:val>
            <c:numRef>
              <c:f>Sheet1!$D$2:$D$16</c:f>
              <c:numCache>
                <c:formatCode>0%</c:formatCode>
                <c:ptCount val="15"/>
                <c:pt idx="0">
                  <c:v>4.913793103448276E-2</c:v>
                </c:pt>
                <c:pt idx="1">
                  <c:v>2.903225806451613E-2</c:v>
                </c:pt>
                <c:pt idx="2">
                  <c:v>7.0000000000000007E-2</c:v>
                </c:pt>
                <c:pt idx="3">
                  <c:v>2.8571428571428571E-2</c:v>
                </c:pt>
                <c:pt idx="4">
                  <c:v>0.05</c:v>
                </c:pt>
                <c:pt idx="5">
                  <c:v>5.4054054054054057E-2</c:v>
                </c:pt>
                <c:pt idx="6">
                  <c:v>5.5E-2</c:v>
                </c:pt>
                <c:pt idx="7">
                  <c:v>4.3999999999999997E-2</c:v>
                </c:pt>
                <c:pt idx="8">
                  <c:v>0.11</c:v>
                </c:pt>
                <c:pt idx="9">
                  <c:v>4.2857142857142858E-2</c:v>
                </c:pt>
                <c:pt idx="10">
                  <c:v>7.0000000000000007E-2</c:v>
                </c:pt>
                <c:pt idx="11">
                  <c:v>8.5714285714285715E-2</c:v>
                </c:pt>
                <c:pt idx="12">
                  <c:v>0.03</c:v>
                </c:pt>
                <c:pt idx="13">
                  <c:v>8.8571428571428565E-2</c:v>
                </c:pt>
                <c:pt idx="14">
                  <c:v>5.4285714285714284E-2</c:v>
                </c:pt>
              </c:numCache>
            </c:numRef>
          </c:val>
          <c:extLst>
            <c:ext xmlns:c16="http://schemas.microsoft.com/office/drawing/2014/chart" uri="{C3380CC4-5D6E-409C-BE32-E72D297353CC}">
              <c16:uniqueId val="{00000002-4FE2-45F9-AFAD-2500A6221473}"/>
            </c:ext>
          </c:extLst>
        </c:ser>
        <c:dLbls>
          <c:showLegendKey val="0"/>
          <c:showVal val="1"/>
          <c:showCatName val="0"/>
          <c:showSerName val="0"/>
          <c:showPercent val="0"/>
          <c:showBubbleSize val="0"/>
        </c:dLbls>
        <c:gapWidth val="50"/>
        <c:overlap val="100"/>
        <c:axId val="249640112"/>
        <c:axId val="249640672"/>
      </c:barChart>
      <c:catAx>
        <c:axId val="249640112"/>
        <c:scaling>
          <c:orientation val="maxMin"/>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9640672"/>
        <c:crosses val="autoZero"/>
        <c:auto val="1"/>
        <c:lblAlgn val="ctr"/>
        <c:lblOffset val="100"/>
        <c:noMultiLvlLbl val="0"/>
      </c:catAx>
      <c:valAx>
        <c:axId val="249640672"/>
        <c:scaling>
          <c:orientation val="minMax"/>
          <c:max val="1"/>
          <c:min val="0"/>
        </c:scaling>
        <c:delete val="1"/>
        <c:axPos val="t"/>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0%" sourceLinked="1"/>
        <c:majorTickMark val="none"/>
        <c:minorTickMark val="none"/>
        <c:tickLblPos val="nextTo"/>
        <c:crossAx val="249640112"/>
        <c:crosses val="autoZero"/>
        <c:crossBetween val="between"/>
        <c:majorUnit val="10"/>
      </c:valAx>
      <c:spPr>
        <a:noFill/>
        <a:ln>
          <a:noFill/>
        </a:ln>
        <a:effectLst/>
      </c:spPr>
    </c:plotArea>
    <c:legend>
      <c:legendPos val="b"/>
      <c:layout>
        <c:manualLayout>
          <c:xMode val="edge"/>
          <c:yMode val="edge"/>
          <c:x val="6.5479039944424333E-2"/>
          <c:y val="0.87402193083691249"/>
          <c:w val="0.62911416380949714"/>
          <c:h val="4.66013999857268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14462321160304"/>
          <c:y val="6.3322920232797134E-2"/>
          <c:w val="0.83848639481906362"/>
          <c:h val="0.80251591869401973"/>
        </c:manualLayout>
      </c:layout>
      <c:barChart>
        <c:barDir val="bar"/>
        <c:grouping val="percentStacked"/>
        <c:varyColors val="0"/>
        <c:ser>
          <c:idx val="0"/>
          <c:order val="0"/>
          <c:tx>
            <c:strRef>
              <c:f>Sheet1!$B$1</c:f>
              <c:strCache>
                <c:ptCount val="1"/>
                <c:pt idx="0">
                  <c:v>5 წუთამდე</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Sheet1!$B$2:$B$15</c:f>
              <c:numCache>
                <c:formatCode>0%</c:formatCode>
                <c:ptCount val="14"/>
                <c:pt idx="0">
                  <c:v>7.7586206896551723E-3</c:v>
                </c:pt>
                <c:pt idx="1">
                  <c:v>0</c:v>
                </c:pt>
                <c:pt idx="2">
                  <c:v>5.0000000000000001E-3</c:v>
                </c:pt>
                <c:pt idx="3">
                  <c:v>0</c:v>
                </c:pt>
                <c:pt idx="4">
                  <c:v>0.01</c:v>
                </c:pt>
                <c:pt idx="5">
                  <c:v>0</c:v>
                </c:pt>
                <c:pt idx="6">
                  <c:v>0</c:v>
                </c:pt>
                <c:pt idx="7">
                  <c:v>8.0000000000000002E-3</c:v>
                </c:pt>
                <c:pt idx="8">
                  <c:v>0</c:v>
                </c:pt>
                <c:pt idx="9">
                  <c:v>1.4285714285714285E-2</c:v>
                </c:pt>
                <c:pt idx="10">
                  <c:v>0.01</c:v>
                </c:pt>
                <c:pt idx="11">
                  <c:v>1.4285714285714285E-2</c:v>
                </c:pt>
                <c:pt idx="12">
                  <c:v>0.01</c:v>
                </c:pt>
                <c:pt idx="13">
                  <c:v>0</c:v>
                </c:pt>
              </c:numCache>
            </c:numRef>
          </c:val>
          <c:extLst>
            <c:ext xmlns:c16="http://schemas.microsoft.com/office/drawing/2014/chart" uri="{C3380CC4-5D6E-409C-BE32-E72D297353CC}">
              <c16:uniqueId val="{00000000-4FE2-45F9-AFAD-2500A6221473}"/>
            </c:ext>
          </c:extLst>
        </c:ser>
        <c:ser>
          <c:idx val="1"/>
          <c:order val="1"/>
          <c:tx>
            <c:strRef>
              <c:f>Sheet1!$C$1</c:f>
              <c:strCache>
                <c:ptCount val="1"/>
                <c:pt idx="0">
                  <c:v>5-10 წუთი</c:v>
                </c:pt>
              </c:strCache>
            </c:strRef>
          </c:tx>
          <c:spPr>
            <a:solidFill>
              <a:schemeClr val="accent2">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Sheet1!$C$2:$C$15</c:f>
              <c:numCache>
                <c:formatCode>0%</c:formatCode>
                <c:ptCount val="14"/>
                <c:pt idx="0">
                  <c:v>4.5689655172413794E-2</c:v>
                </c:pt>
                <c:pt idx="1">
                  <c:v>3.870967741935484E-2</c:v>
                </c:pt>
                <c:pt idx="2">
                  <c:v>2.5000000000000001E-2</c:v>
                </c:pt>
                <c:pt idx="3">
                  <c:v>2.8571428571428571E-2</c:v>
                </c:pt>
                <c:pt idx="4">
                  <c:v>3.3333333333333333E-2</c:v>
                </c:pt>
                <c:pt idx="5">
                  <c:v>4.8648648648648651E-2</c:v>
                </c:pt>
                <c:pt idx="6">
                  <c:v>0.04</c:v>
                </c:pt>
                <c:pt idx="7">
                  <c:v>4.2000000000000003E-2</c:v>
                </c:pt>
                <c:pt idx="8">
                  <c:v>0.05</c:v>
                </c:pt>
                <c:pt idx="9">
                  <c:v>7.1428571428571425E-2</c:v>
                </c:pt>
                <c:pt idx="10">
                  <c:v>6.6666666666666666E-2</c:v>
                </c:pt>
                <c:pt idx="11">
                  <c:v>2.8571428571428571E-2</c:v>
                </c:pt>
                <c:pt idx="12">
                  <c:v>0.08</c:v>
                </c:pt>
                <c:pt idx="13">
                  <c:v>6.2857142857142861E-2</c:v>
                </c:pt>
              </c:numCache>
            </c:numRef>
          </c:val>
          <c:extLst>
            <c:ext xmlns:c16="http://schemas.microsoft.com/office/drawing/2014/chart" uri="{C3380CC4-5D6E-409C-BE32-E72D297353CC}">
              <c16:uniqueId val="{00000001-4FE2-45F9-AFAD-2500A6221473}"/>
            </c:ext>
          </c:extLst>
        </c:ser>
        <c:ser>
          <c:idx val="2"/>
          <c:order val="2"/>
          <c:tx>
            <c:strRef>
              <c:f>Sheet1!$D$1</c:f>
              <c:strCache>
                <c:ptCount val="1"/>
                <c:pt idx="0">
                  <c:v>10-15 წუთი</c:v>
                </c:pt>
              </c:strCache>
            </c:strRef>
          </c:tx>
          <c:spPr>
            <a:solidFill>
              <a:schemeClr val="accent3">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Sheet1!$D$2:$D$15</c:f>
              <c:numCache>
                <c:formatCode>0%</c:formatCode>
                <c:ptCount val="14"/>
                <c:pt idx="0">
                  <c:v>9.0517241379310345E-2</c:v>
                </c:pt>
                <c:pt idx="1">
                  <c:v>5.4838709677419356E-2</c:v>
                </c:pt>
                <c:pt idx="2">
                  <c:v>0.09</c:v>
                </c:pt>
                <c:pt idx="3">
                  <c:v>1.4285714285714285E-2</c:v>
                </c:pt>
                <c:pt idx="4">
                  <c:v>7.0000000000000007E-2</c:v>
                </c:pt>
                <c:pt idx="5">
                  <c:v>2.7027027027027029E-2</c:v>
                </c:pt>
                <c:pt idx="6">
                  <c:v>0.06</c:v>
                </c:pt>
                <c:pt idx="7">
                  <c:v>7.3999999999999996E-2</c:v>
                </c:pt>
                <c:pt idx="8">
                  <c:v>0.12</c:v>
                </c:pt>
                <c:pt idx="9">
                  <c:v>1.4285714285714285E-2</c:v>
                </c:pt>
                <c:pt idx="10">
                  <c:v>5.3333333333333337E-2</c:v>
                </c:pt>
                <c:pt idx="11">
                  <c:v>5.7142857142857141E-2</c:v>
                </c:pt>
                <c:pt idx="12">
                  <c:v>5.5E-2</c:v>
                </c:pt>
                <c:pt idx="13">
                  <c:v>0.10857142857142857</c:v>
                </c:pt>
              </c:numCache>
            </c:numRef>
          </c:val>
          <c:extLst>
            <c:ext xmlns:c16="http://schemas.microsoft.com/office/drawing/2014/chart" uri="{C3380CC4-5D6E-409C-BE32-E72D297353CC}">
              <c16:uniqueId val="{00000002-4FE2-45F9-AFAD-2500A6221473}"/>
            </c:ext>
          </c:extLst>
        </c:ser>
        <c:ser>
          <c:idx val="3"/>
          <c:order val="3"/>
          <c:tx>
            <c:strRef>
              <c:f>Sheet1!$E$1</c:f>
              <c:strCache>
                <c:ptCount val="1"/>
                <c:pt idx="0">
                  <c:v>15-20 წუთი</c:v>
                </c:pt>
              </c:strCache>
            </c:strRef>
          </c:tx>
          <c:spPr>
            <a:solidFill>
              <a:schemeClr val="accent4">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Sheet1!$E$2:$E$15</c:f>
              <c:numCache>
                <c:formatCode>0%</c:formatCode>
                <c:ptCount val="14"/>
                <c:pt idx="0">
                  <c:v>9.4827586206896547E-2</c:v>
                </c:pt>
                <c:pt idx="1">
                  <c:v>4.5161290322580643E-2</c:v>
                </c:pt>
                <c:pt idx="2">
                  <c:v>4.4999999999999998E-2</c:v>
                </c:pt>
                <c:pt idx="3">
                  <c:v>0</c:v>
                </c:pt>
                <c:pt idx="4">
                  <c:v>7.0000000000000007E-2</c:v>
                </c:pt>
                <c:pt idx="5">
                  <c:v>5.675675675675676E-2</c:v>
                </c:pt>
                <c:pt idx="6">
                  <c:v>0.04</c:v>
                </c:pt>
                <c:pt idx="7">
                  <c:v>6.2E-2</c:v>
                </c:pt>
                <c:pt idx="8">
                  <c:v>0.06</c:v>
                </c:pt>
                <c:pt idx="9">
                  <c:v>5.7142857142857141E-2</c:v>
                </c:pt>
                <c:pt idx="10">
                  <c:v>6.3333333333333339E-2</c:v>
                </c:pt>
                <c:pt idx="11">
                  <c:v>5.7142857142857141E-2</c:v>
                </c:pt>
                <c:pt idx="12">
                  <c:v>0.04</c:v>
                </c:pt>
                <c:pt idx="13">
                  <c:v>8.8571428571428565E-2</c:v>
                </c:pt>
              </c:numCache>
            </c:numRef>
          </c:val>
          <c:extLst>
            <c:ext xmlns:c16="http://schemas.microsoft.com/office/drawing/2014/chart" uri="{C3380CC4-5D6E-409C-BE32-E72D297353CC}">
              <c16:uniqueId val="{00000003-4FE2-45F9-AFAD-2500A6221473}"/>
            </c:ext>
          </c:extLst>
        </c:ser>
        <c:ser>
          <c:idx val="4"/>
          <c:order val="4"/>
          <c:tx>
            <c:strRef>
              <c:f>Sheet1!$F$1</c:f>
              <c:strCache>
                <c:ptCount val="1"/>
                <c:pt idx="0">
                  <c:v>20-30 წუთი</c:v>
                </c:pt>
              </c:strCache>
            </c:strRef>
          </c:tx>
          <c:spPr>
            <a:solidFill>
              <a:schemeClr val="accent5">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Sheet1!$F$2:$F$15</c:f>
              <c:numCache>
                <c:formatCode>0%</c:formatCode>
                <c:ptCount val="14"/>
                <c:pt idx="0">
                  <c:v>0.14310344827586208</c:v>
                </c:pt>
                <c:pt idx="1">
                  <c:v>0.13870967741935483</c:v>
                </c:pt>
                <c:pt idx="2">
                  <c:v>9.5000000000000001E-2</c:v>
                </c:pt>
                <c:pt idx="3">
                  <c:v>1.4285714285714285E-2</c:v>
                </c:pt>
                <c:pt idx="4">
                  <c:v>0.11666666666666667</c:v>
                </c:pt>
                <c:pt idx="5">
                  <c:v>9.45945945945946E-2</c:v>
                </c:pt>
                <c:pt idx="6">
                  <c:v>7.4999999999999997E-2</c:v>
                </c:pt>
                <c:pt idx="7">
                  <c:v>0.124</c:v>
                </c:pt>
                <c:pt idx="8">
                  <c:v>0.04</c:v>
                </c:pt>
                <c:pt idx="9">
                  <c:v>5.7142857142857141E-2</c:v>
                </c:pt>
                <c:pt idx="10">
                  <c:v>0.11333333333333333</c:v>
                </c:pt>
                <c:pt idx="11">
                  <c:v>7.1428571428571425E-2</c:v>
                </c:pt>
                <c:pt idx="12">
                  <c:v>0.08</c:v>
                </c:pt>
                <c:pt idx="13">
                  <c:v>0.10857142857142857</c:v>
                </c:pt>
              </c:numCache>
            </c:numRef>
          </c:val>
          <c:extLst>
            <c:ext xmlns:c16="http://schemas.microsoft.com/office/drawing/2014/chart" uri="{C3380CC4-5D6E-409C-BE32-E72D297353CC}">
              <c16:uniqueId val="{00000000-5E43-42EA-BC1F-469CA2AE53EC}"/>
            </c:ext>
          </c:extLst>
        </c:ser>
        <c:ser>
          <c:idx val="5"/>
          <c:order val="5"/>
          <c:tx>
            <c:strRef>
              <c:f>Sheet1!$G$1</c:f>
              <c:strCache>
                <c:ptCount val="1"/>
                <c:pt idx="0">
                  <c:v>30-45 წუთი</c:v>
                </c:pt>
              </c:strCache>
            </c:strRef>
          </c:tx>
          <c:spPr>
            <a:solidFill>
              <a:schemeClr val="accent6">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Sheet1!$G$2:$G$15</c:f>
              <c:numCache>
                <c:formatCode>0%</c:formatCode>
                <c:ptCount val="14"/>
                <c:pt idx="0">
                  <c:v>5.6034482758620691E-2</c:v>
                </c:pt>
                <c:pt idx="1">
                  <c:v>2.5806451612903226E-2</c:v>
                </c:pt>
                <c:pt idx="2">
                  <c:v>4.4999999999999998E-2</c:v>
                </c:pt>
                <c:pt idx="3">
                  <c:v>1.4285714285714285E-2</c:v>
                </c:pt>
                <c:pt idx="4">
                  <c:v>6.6666666666666666E-2</c:v>
                </c:pt>
                <c:pt idx="5">
                  <c:v>5.4054054054054057E-2</c:v>
                </c:pt>
                <c:pt idx="6">
                  <c:v>0.04</c:v>
                </c:pt>
                <c:pt idx="7">
                  <c:v>0.03</c:v>
                </c:pt>
                <c:pt idx="8">
                  <c:v>0.01</c:v>
                </c:pt>
                <c:pt idx="9">
                  <c:v>2.8571428571428571E-2</c:v>
                </c:pt>
                <c:pt idx="10">
                  <c:v>2.6666666666666668E-2</c:v>
                </c:pt>
                <c:pt idx="11">
                  <c:v>2.8571428571428571E-2</c:v>
                </c:pt>
                <c:pt idx="12">
                  <c:v>0.04</c:v>
                </c:pt>
                <c:pt idx="13">
                  <c:v>4.5714285714285714E-2</c:v>
                </c:pt>
              </c:numCache>
            </c:numRef>
          </c:val>
          <c:extLst>
            <c:ext xmlns:c16="http://schemas.microsoft.com/office/drawing/2014/chart" uri="{C3380CC4-5D6E-409C-BE32-E72D297353CC}">
              <c16:uniqueId val="{00000001-5E43-42EA-BC1F-469CA2AE53EC}"/>
            </c:ext>
          </c:extLst>
        </c:ser>
        <c:ser>
          <c:idx val="6"/>
          <c:order val="6"/>
          <c:tx>
            <c:strRef>
              <c:f>Sheet1!$H$1</c:f>
              <c:strCache>
                <c:ptCount val="1"/>
                <c:pt idx="0">
                  <c:v>45-60 წუთი</c:v>
                </c:pt>
              </c:strCache>
            </c:strRef>
          </c:tx>
          <c:spPr>
            <a:solidFill>
              <a:schemeClr val="accent1">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Sheet1!$H$2:$H$15</c:f>
              <c:numCache>
                <c:formatCode>0%</c:formatCode>
                <c:ptCount val="14"/>
                <c:pt idx="0">
                  <c:v>3.9655172413793106E-2</c:v>
                </c:pt>
                <c:pt idx="1">
                  <c:v>3.870967741935484E-2</c:v>
                </c:pt>
                <c:pt idx="2">
                  <c:v>4.4999999999999998E-2</c:v>
                </c:pt>
                <c:pt idx="3">
                  <c:v>0</c:v>
                </c:pt>
                <c:pt idx="4">
                  <c:v>3.3333333333333333E-2</c:v>
                </c:pt>
                <c:pt idx="5">
                  <c:v>2.1621621621621623E-2</c:v>
                </c:pt>
                <c:pt idx="6">
                  <c:v>1.4999999999999999E-2</c:v>
                </c:pt>
                <c:pt idx="7">
                  <c:v>3.4000000000000002E-2</c:v>
                </c:pt>
                <c:pt idx="8">
                  <c:v>0.01</c:v>
                </c:pt>
                <c:pt idx="9">
                  <c:v>0</c:v>
                </c:pt>
                <c:pt idx="10">
                  <c:v>3.3333333333333333E-2</c:v>
                </c:pt>
                <c:pt idx="11">
                  <c:v>4.2857142857142858E-2</c:v>
                </c:pt>
                <c:pt idx="12">
                  <c:v>0.05</c:v>
                </c:pt>
                <c:pt idx="13">
                  <c:v>0.02</c:v>
                </c:pt>
              </c:numCache>
            </c:numRef>
          </c:val>
          <c:extLst>
            <c:ext xmlns:c16="http://schemas.microsoft.com/office/drawing/2014/chart" uri="{C3380CC4-5D6E-409C-BE32-E72D297353CC}">
              <c16:uniqueId val="{00000002-5E43-42EA-BC1F-469CA2AE53EC}"/>
            </c:ext>
          </c:extLst>
        </c:ser>
        <c:ser>
          <c:idx val="7"/>
          <c:order val="7"/>
          <c:tx>
            <c:strRef>
              <c:f>Sheet1!$I$1</c:f>
              <c:strCache>
                <c:ptCount val="1"/>
                <c:pt idx="0">
                  <c:v>1-1,5 საათი</c:v>
                </c:pt>
              </c:strCache>
            </c:strRef>
          </c:tx>
          <c:spPr>
            <a:solidFill>
              <a:schemeClr val="accent2">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Sheet1!$I$2:$I$15</c:f>
              <c:numCache>
                <c:formatCode>0%</c:formatCode>
                <c:ptCount val="14"/>
                <c:pt idx="0">
                  <c:v>6.8965517241379309E-2</c:v>
                </c:pt>
                <c:pt idx="1">
                  <c:v>5.4838709677419356E-2</c:v>
                </c:pt>
                <c:pt idx="2">
                  <c:v>0.04</c:v>
                </c:pt>
                <c:pt idx="3">
                  <c:v>4.2857142857142858E-2</c:v>
                </c:pt>
                <c:pt idx="4">
                  <c:v>0.05</c:v>
                </c:pt>
                <c:pt idx="5">
                  <c:v>7.567567567567568E-2</c:v>
                </c:pt>
                <c:pt idx="6">
                  <c:v>4.4999999999999998E-2</c:v>
                </c:pt>
                <c:pt idx="7">
                  <c:v>6.2E-2</c:v>
                </c:pt>
                <c:pt idx="8">
                  <c:v>0.03</c:v>
                </c:pt>
                <c:pt idx="9">
                  <c:v>4.2857142857142858E-2</c:v>
                </c:pt>
                <c:pt idx="10">
                  <c:v>6.6666666666666666E-2</c:v>
                </c:pt>
                <c:pt idx="11">
                  <c:v>4.2857142857142858E-2</c:v>
                </c:pt>
                <c:pt idx="12">
                  <c:v>0.05</c:v>
                </c:pt>
                <c:pt idx="13">
                  <c:v>0.08</c:v>
                </c:pt>
              </c:numCache>
            </c:numRef>
          </c:val>
          <c:extLst>
            <c:ext xmlns:c16="http://schemas.microsoft.com/office/drawing/2014/chart" uri="{C3380CC4-5D6E-409C-BE32-E72D297353CC}">
              <c16:uniqueId val="{00000003-5E43-42EA-BC1F-469CA2AE53EC}"/>
            </c:ext>
          </c:extLst>
        </c:ser>
        <c:ser>
          <c:idx val="8"/>
          <c:order val="8"/>
          <c:tx>
            <c:strRef>
              <c:f>Sheet1!$J$1</c:f>
              <c:strCache>
                <c:ptCount val="1"/>
                <c:pt idx="0">
                  <c:v>1,5-2 საათი</c:v>
                </c:pt>
              </c:strCache>
            </c:strRef>
          </c:tx>
          <c:spPr>
            <a:solidFill>
              <a:schemeClr val="accent3">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Sheet1!$J$2:$J$15</c:f>
              <c:numCache>
                <c:formatCode>0%</c:formatCode>
                <c:ptCount val="14"/>
                <c:pt idx="0">
                  <c:v>1.3793103448275862E-2</c:v>
                </c:pt>
                <c:pt idx="1">
                  <c:v>2.5806451612903226E-2</c:v>
                </c:pt>
                <c:pt idx="2">
                  <c:v>2.5000000000000001E-2</c:v>
                </c:pt>
                <c:pt idx="3">
                  <c:v>1.4285714285714285E-2</c:v>
                </c:pt>
                <c:pt idx="4">
                  <c:v>1.3333333333333334E-2</c:v>
                </c:pt>
                <c:pt idx="5">
                  <c:v>2.7027027027027029E-2</c:v>
                </c:pt>
                <c:pt idx="6">
                  <c:v>0.04</c:v>
                </c:pt>
                <c:pt idx="7">
                  <c:v>0.03</c:v>
                </c:pt>
                <c:pt idx="8">
                  <c:v>0.02</c:v>
                </c:pt>
                <c:pt idx="9">
                  <c:v>0</c:v>
                </c:pt>
                <c:pt idx="10">
                  <c:v>0.01</c:v>
                </c:pt>
                <c:pt idx="11">
                  <c:v>2.8571428571428571E-2</c:v>
                </c:pt>
                <c:pt idx="12">
                  <c:v>0.01</c:v>
                </c:pt>
                <c:pt idx="13">
                  <c:v>2.2857142857142857E-2</c:v>
                </c:pt>
              </c:numCache>
            </c:numRef>
          </c:val>
          <c:extLst>
            <c:ext xmlns:c16="http://schemas.microsoft.com/office/drawing/2014/chart" uri="{C3380CC4-5D6E-409C-BE32-E72D297353CC}">
              <c16:uniqueId val="{00000004-5E43-42EA-BC1F-469CA2AE53EC}"/>
            </c:ext>
          </c:extLst>
        </c:ser>
        <c:ser>
          <c:idx val="9"/>
          <c:order val="9"/>
          <c:tx>
            <c:strRef>
              <c:f>Sheet1!$K$1</c:f>
              <c:strCache>
                <c:ptCount val="1"/>
                <c:pt idx="0">
                  <c:v>2-3 საათი</c:v>
                </c:pt>
              </c:strCache>
            </c:strRef>
          </c:tx>
          <c:spPr>
            <a:solidFill>
              <a:schemeClr val="accent4">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Sheet1!$K$2:$K$15</c:f>
              <c:numCache>
                <c:formatCode>0%</c:formatCode>
                <c:ptCount val="14"/>
                <c:pt idx="0">
                  <c:v>1.896551724137931E-2</c:v>
                </c:pt>
                <c:pt idx="1">
                  <c:v>2.903225806451613E-2</c:v>
                </c:pt>
                <c:pt idx="2">
                  <c:v>0.01</c:v>
                </c:pt>
                <c:pt idx="3">
                  <c:v>1.4285714285714285E-2</c:v>
                </c:pt>
                <c:pt idx="4">
                  <c:v>0.02</c:v>
                </c:pt>
                <c:pt idx="5">
                  <c:v>2.1621621621621623E-2</c:v>
                </c:pt>
                <c:pt idx="6">
                  <c:v>0.02</c:v>
                </c:pt>
                <c:pt idx="7">
                  <c:v>0.02</c:v>
                </c:pt>
                <c:pt idx="8">
                  <c:v>0.01</c:v>
                </c:pt>
                <c:pt idx="9">
                  <c:v>2.8571428571428571E-2</c:v>
                </c:pt>
                <c:pt idx="10">
                  <c:v>6.6666666666666671E-3</c:v>
                </c:pt>
                <c:pt idx="11">
                  <c:v>0</c:v>
                </c:pt>
                <c:pt idx="12">
                  <c:v>5.0000000000000001E-3</c:v>
                </c:pt>
                <c:pt idx="13">
                  <c:v>1.4285714285714285E-2</c:v>
                </c:pt>
              </c:numCache>
            </c:numRef>
          </c:val>
          <c:extLst>
            <c:ext xmlns:c16="http://schemas.microsoft.com/office/drawing/2014/chart" uri="{C3380CC4-5D6E-409C-BE32-E72D297353CC}">
              <c16:uniqueId val="{00000005-5E43-42EA-BC1F-469CA2AE53EC}"/>
            </c:ext>
          </c:extLst>
        </c:ser>
        <c:ser>
          <c:idx val="10"/>
          <c:order val="10"/>
          <c:tx>
            <c:strRef>
              <c:f>Sheet1!$L$1</c:f>
              <c:strCache>
                <c:ptCount val="1"/>
                <c:pt idx="0">
                  <c:v>3-4 საათი</c:v>
                </c:pt>
              </c:strCache>
            </c:strRef>
          </c:tx>
          <c:spPr>
            <a:solidFill>
              <a:schemeClr val="accent5">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Sheet1!$L$2:$L$15</c:f>
              <c:numCache>
                <c:formatCode>0%</c:formatCode>
                <c:ptCount val="14"/>
                <c:pt idx="0">
                  <c:v>5.1724137931034482E-3</c:v>
                </c:pt>
                <c:pt idx="1">
                  <c:v>9.6774193548387101E-3</c:v>
                </c:pt>
                <c:pt idx="2">
                  <c:v>0</c:v>
                </c:pt>
                <c:pt idx="3">
                  <c:v>1.4285714285714285E-2</c:v>
                </c:pt>
                <c:pt idx="4">
                  <c:v>0.02</c:v>
                </c:pt>
                <c:pt idx="5">
                  <c:v>8.1081081081081086E-3</c:v>
                </c:pt>
                <c:pt idx="6">
                  <c:v>0</c:v>
                </c:pt>
                <c:pt idx="7">
                  <c:v>0.01</c:v>
                </c:pt>
                <c:pt idx="8">
                  <c:v>0</c:v>
                </c:pt>
                <c:pt idx="9">
                  <c:v>0</c:v>
                </c:pt>
                <c:pt idx="10">
                  <c:v>0.01</c:v>
                </c:pt>
                <c:pt idx="11">
                  <c:v>0</c:v>
                </c:pt>
                <c:pt idx="12">
                  <c:v>5.0000000000000001E-3</c:v>
                </c:pt>
                <c:pt idx="13">
                  <c:v>8.5714285714285719E-3</c:v>
                </c:pt>
              </c:numCache>
            </c:numRef>
          </c:val>
          <c:extLst>
            <c:ext xmlns:c16="http://schemas.microsoft.com/office/drawing/2014/chart" uri="{C3380CC4-5D6E-409C-BE32-E72D297353CC}">
              <c16:uniqueId val="{00000006-5E43-42EA-BC1F-469CA2AE53EC}"/>
            </c:ext>
          </c:extLst>
        </c:ser>
        <c:ser>
          <c:idx val="11"/>
          <c:order val="11"/>
          <c:tx>
            <c:strRef>
              <c:f>Sheet1!$M$1</c:f>
              <c:strCache>
                <c:ptCount val="1"/>
                <c:pt idx="0">
                  <c:v>4 საათზე მეტი</c:v>
                </c:pt>
              </c:strCache>
            </c:strRef>
          </c:tx>
          <c:spPr>
            <a:solidFill>
              <a:schemeClr val="accent6">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Sheet1!$M$2:$M$15</c:f>
              <c:numCache>
                <c:formatCode>0%</c:formatCode>
                <c:ptCount val="14"/>
                <c:pt idx="0">
                  <c:v>2.2413793103448276E-2</c:v>
                </c:pt>
                <c:pt idx="1">
                  <c:v>2.903225806451613E-2</c:v>
                </c:pt>
                <c:pt idx="2">
                  <c:v>2.5000000000000001E-2</c:v>
                </c:pt>
                <c:pt idx="3">
                  <c:v>1.4285714285714285E-2</c:v>
                </c:pt>
                <c:pt idx="4">
                  <c:v>3.3333333333333333E-2</c:v>
                </c:pt>
                <c:pt idx="5">
                  <c:v>2.9729729729729731E-2</c:v>
                </c:pt>
                <c:pt idx="6">
                  <c:v>1.4999999999999999E-2</c:v>
                </c:pt>
                <c:pt idx="7">
                  <c:v>3.7999999999999999E-2</c:v>
                </c:pt>
                <c:pt idx="8">
                  <c:v>0.03</c:v>
                </c:pt>
                <c:pt idx="9">
                  <c:v>0</c:v>
                </c:pt>
                <c:pt idx="10">
                  <c:v>0.01</c:v>
                </c:pt>
                <c:pt idx="11">
                  <c:v>1.4285714285714285E-2</c:v>
                </c:pt>
                <c:pt idx="12">
                  <c:v>3.5000000000000003E-2</c:v>
                </c:pt>
                <c:pt idx="13">
                  <c:v>1.4285714285714285E-2</c:v>
                </c:pt>
              </c:numCache>
            </c:numRef>
          </c:val>
          <c:extLst>
            <c:ext xmlns:c16="http://schemas.microsoft.com/office/drawing/2014/chart" uri="{C3380CC4-5D6E-409C-BE32-E72D297353CC}">
              <c16:uniqueId val="{00000007-5E43-42EA-BC1F-469CA2AE53EC}"/>
            </c:ext>
          </c:extLst>
        </c:ser>
        <c:dLbls>
          <c:showLegendKey val="0"/>
          <c:showVal val="1"/>
          <c:showCatName val="0"/>
          <c:showSerName val="0"/>
          <c:showPercent val="0"/>
          <c:showBubbleSize val="0"/>
        </c:dLbls>
        <c:gapWidth val="50"/>
        <c:overlap val="100"/>
        <c:axId val="249762304"/>
        <c:axId val="249761184"/>
      </c:barChart>
      <c:catAx>
        <c:axId val="249762304"/>
        <c:scaling>
          <c:orientation val="maxMin"/>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9761184"/>
        <c:crosses val="autoZero"/>
        <c:auto val="1"/>
        <c:lblAlgn val="ctr"/>
        <c:lblOffset val="100"/>
        <c:noMultiLvlLbl val="0"/>
      </c:catAx>
      <c:valAx>
        <c:axId val="249761184"/>
        <c:scaling>
          <c:orientation val="minMax"/>
          <c:max val="1"/>
          <c:min val="0"/>
        </c:scaling>
        <c:delete val="1"/>
        <c:axPos val="t"/>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0%" sourceLinked="1"/>
        <c:majorTickMark val="none"/>
        <c:minorTickMark val="none"/>
        <c:tickLblPos val="nextTo"/>
        <c:crossAx val="249762304"/>
        <c:crosses val="autoZero"/>
        <c:crossBetween val="between"/>
        <c:majorUnit val="10"/>
      </c:valAx>
      <c:spPr>
        <a:noFill/>
        <a:ln>
          <a:noFill/>
        </a:ln>
        <a:effectLst/>
      </c:spPr>
    </c:plotArea>
    <c:legend>
      <c:legendPos val="b"/>
      <c:layout>
        <c:manualLayout>
          <c:xMode val="edge"/>
          <c:yMode val="edge"/>
          <c:x val="6.5479039944424333E-2"/>
          <c:y val="0.87402193083691249"/>
          <c:w val="0.82365019503350811"/>
          <c:h val="8.978693234286917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14462321160304"/>
          <c:y val="2.485123372633535E-2"/>
          <c:w val="0.83848639481906362"/>
          <c:h val="0.76190698176164784"/>
        </c:manualLayout>
      </c:layout>
      <c:barChart>
        <c:barDir val="bar"/>
        <c:grouping val="percentStacked"/>
        <c:varyColors val="0"/>
        <c:ser>
          <c:idx val="0"/>
          <c:order val="0"/>
          <c:tx>
            <c:strRef>
              <c:f>Sheet1!$B$1</c:f>
              <c:strCache>
                <c:ptCount val="1"/>
                <c:pt idx="0">
                  <c:v>ვუსმენ მუსიკას</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Sheet1!$B$2:$B$15</c:f>
              <c:numCache>
                <c:formatCode>0.0%</c:formatCode>
                <c:ptCount val="14"/>
                <c:pt idx="0">
                  <c:v>0.45086206896551723</c:v>
                </c:pt>
                <c:pt idx="1">
                  <c:v>0.38064516129032255</c:v>
                </c:pt>
                <c:pt idx="2">
                  <c:v>0.35</c:v>
                </c:pt>
                <c:pt idx="3">
                  <c:v>0.17142857142857143</c:v>
                </c:pt>
                <c:pt idx="4">
                  <c:v>0.39</c:v>
                </c:pt>
                <c:pt idx="5">
                  <c:v>0.34864864864864864</c:v>
                </c:pt>
                <c:pt idx="6">
                  <c:v>0.31</c:v>
                </c:pt>
                <c:pt idx="7">
                  <c:v>0.39600000000000002</c:v>
                </c:pt>
                <c:pt idx="8">
                  <c:v>0.28999999999999998</c:v>
                </c:pt>
                <c:pt idx="9">
                  <c:v>0.27142857142857141</c:v>
                </c:pt>
                <c:pt idx="10">
                  <c:v>0.32</c:v>
                </c:pt>
                <c:pt idx="11">
                  <c:v>0.31428571428571428</c:v>
                </c:pt>
                <c:pt idx="12">
                  <c:v>0.34</c:v>
                </c:pt>
                <c:pt idx="13">
                  <c:v>0.40857142857142859</c:v>
                </c:pt>
              </c:numCache>
            </c:numRef>
          </c:val>
          <c:extLst>
            <c:ext xmlns:c16="http://schemas.microsoft.com/office/drawing/2014/chart" uri="{C3380CC4-5D6E-409C-BE32-E72D297353CC}">
              <c16:uniqueId val="{00000000-4FE2-45F9-AFAD-2500A6221473}"/>
            </c:ext>
          </c:extLst>
        </c:ser>
        <c:ser>
          <c:idx val="1"/>
          <c:order val="1"/>
          <c:tx>
            <c:strRef>
              <c:f>Sheet1!$C$1</c:f>
              <c:strCache>
                <c:ptCount val="1"/>
                <c:pt idx="0">
                  <c:v>ვეცნობი ახალ ამბებს</c:v>
                </c:pt>
              </c:strCache>
            </c:strRef>
          </c:tx>
          <c:spPr>
            <a:solidFill>
              <a:schemeClr val="accent2">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Sheet1!$C$2:$C$15</c:f>
              <c:numCache>
                <c:formatCode>0.0%</c:formatCode>
                <c:ptCount val="14"/>
                <c:pt idx="0">
                  <c:v>0.27155172413793105</c:v>
                </c:pt>
                <c:pt idx="1">
                  <c:v>0.29354838709677417</c:v>
                </c:pt>
                <c:pt idx="2">
                  <c:v>0.215</c:v>
                </c:pt>
                <c:pt idx="3">
                  <c:v>0.11428571428571428</c:v>
                </c:pt>
                <c:pt idx="4">
                  <c:v>0.31</c:v>
                </c:pt>
                <c:pt idx="5">
                  <c:v>0.25675675675675674</c:v>
                </c:pt>
                <c:pt idx="6">
                  <c:v>0.20499999999999999</c:v>
                </c:pt>
                <c:pt idx="7">
                  <c:v>0.32600000000000001</c:v>
                </c:pt>
                <c:pt idx="8">
                  <c:v>0.2</c:v>
                </c:pt>
                <c:pt idx="9">
                  <c:v>0.2</c:v>
                </c:pt>
                <c:pt idx="10">
                  <c:v>0.27</c:v>
                </c:pt>
                <c:pt idx="11">
                  <c:v>0.24285714285714285</c:v>
                </c:pt>
                <c:pt idx="12">
                  <c:v>0.245</c:v>
                </c:pt>
                <c:pt idx="13">
                  <c:v>0.32285714285714284</c:v>
                </c:pt>
              </c:numCache>
            </c:numRef>
          </c:val>
          <c:extLst>
            <c:ext xmlns:c16="http://schemas.microsoft.com/office/drawing/2014/chart" uri="{C3380CC4-5D6E-409C-BE32-E72D297353CC}">
              <c16:uniqueId val="{00000001-4FE2-45F9-AFAD-2500A6221473}"/>
            </c:ext>
          </c:extLst>
        </c:ser>
        <c:ser>
          <c:idx val="2"/>
          <c:order val="2"/>
          <c:tx>
            <c:strRef>
              <c:f>Sheet1!$D$1</c:f>
              <c:strCache>
                <c:ptCount val="1"/>
                <c:pt idx="0">
                  <c:v>მგზავრობისას დრო გამყავს</c:v>
                </c:pt>
              </c:strCache>
            </c:strRef>
          </c:tx>
          <c:spPr>
            <a:solidFill>
              <a:schemeClr val="accent3">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Sheet1!$D$2:$D$15</c:f>
              <c:numCache>
                <c:formatCode>0.0%</c:formatCode>
                <c:ptCount val="14"/>
                <c:pt idx="0">
                  <c:v>0.125</c:v>
                </c:pt>
                <c:pt idx="1">
                  <c:v>6.1290322580645158E-2</c:v>
                </c:pt>
                <c:pt idx="2">
                  <c:v>5.5E-2</c:v>
                </c:pt>
                <c:pt idx="3">
                  <c:v>2.8571428571428571E-2</c:v>
                </c:pt>
                <c:pt idx="4">
                  <c:v>0.09</c:v>
                </c:pt>
                <c:pt idx="5">
                  <c:v>0.10810810810810811</c:v>
                </c:pt>
                <c:pt idx="6">
                  <c:v>8.5000000000000006E-2</c:v>
                </c:pt>
                <c:pt idx="7">
                  <c:v>9.4E-2</c:v>
                </c:pt>
                <c:pt idx="8">
                  <c:v>7.0000000000000007E-2</c:v>
                </c:pt>
                <c:pt idx="9">
                  <c:v>8.5714285714285715E-2</c:v>
                </c:pt>
                <c:pt idx="10">
                  <c:v>8.3333333333333329E-2</c:v>
                </c:pt>
                <c:pt idx="11">
                  <c:v>5.7142857142857141E-2</c:v>
                </c:pt>
                <c:pt idx="12">
                  <c:v>0.09</c:v>
                </c:pt>
                <c:pt idx="13">
                  <c:v>0.10571428571428572</c:v>
                </c:pt>
              </c:numCache>
            </c:numRef>
          </c:val>
          <c:extLst>
            <c:ext xmlns:c16="http://schemas.microsoft.com/office/drawing/2014/chart" uri="{C3380CC4-5D6E-409C-BE32-E72D297353CC}">
              <c16:uniqueId val="{00000002-4FE2-45F9-AFAD-2500A6221473}"/>
            </c:ext>
          </c:extLst>
        </c:ser>
        <c:ser>
          <c:idx val="3"/>
          <c:order val="3"/>
          <c:tx>
            <c:strRef>
              <c:f>Sheet1!$E$1</c:f>
              <c:strCache>
                <c:ptCount val="1"/>
                <c:pt idx="0">
                  <c:v>ვეცნობი თემატურ სიახლეებს (მაგალითად, სპორტულს, აგრო სფეროს, ბიზნეს სიახლეებს)</c:v>
                </c:pt>
              </c:strCache>
            </c:strRef>
          </c:tx>
          <c:spPr>
            <a:solidFill>
              <a:schemeClr val="accent4">
                <a:alpha val="70000"/>
              </a:schemeClr>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0-0A24-48E2-A50A-22CB12BE9D2B}"/>
                </c:ext>
              </c:extLst>
            </c:dLbl>
            <c:dLbl>
              <c:idx val="9"/>
              <c:delete val="1"/>
              <c:extLst>
                <c:ext xmlns:c15="http://schemas.microsoft.com/office/drawing/2012/chart" uri="{CE6537A1-D6FC-4f65-9D91-7224C49458BB}"/>
                <c:ext xmlns:c16="http://schemas.microsoft.com/office/drawing/2014/chart" uri="{C3380CC4-5D6E-409C-BE32-E72D297353CC}">
                  <c16:uniqueId val="{00000002-0A24-48E2-A50A-22CB12BE9D2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Sheet1!$E$2:$E$15</c:f>
              <c:numCache>
                <c:formatCode>0.0%</c:formatCode>
                <c:ptCount val="14"/>
                <c:pt idx="0">
                  <c:v>3.8793103448275863E-2</c:v>
                </c:pt>
                <c:pt idx="1">
                  <c:v>1.6129032258064516E-2</c:v>
                </c:pt>
                <c:pt idx="2">
                  <c:v>3.5000000000000003E-2</c:v>
                </c:pt>
                <c:pt idx="3">
                  <c:v>0</c:v>
                </c:pt>
                <c:pt idx="4">
                  <c:v>5.3333333333333337E-2</c:v>
                </c:pt>
                <c:pt idx="5">
                  <c:v>4.5945945945945948E-2</c:v>
                </c:pt>
                <c:pt idx="6">
                  <c:v>3.5000000000000003E-2</c:v>
                </c:pt>
                <c:pt idx="7">
                  <c:v>4.3999999999999997E-2</c:v>
                </c:pt>
                <c:pt idx="8">
                  <c:v>0.04</c:v>
                </c:pt>
                <c:pt idx="9">
                  <c:v>0</c:v>
                </c:pt>
                <c:pt idx="10">
                  <c:v>3.3333333333333333E-2</c:v>
                </c:pt>
                <c:pt idx="11">
                  <c:v>1.4285714285714285E-2</c:v>
                </c:pt>
                <c:pt idx="12">
                  <c:v>3.5000000000000003E-2</c:v>
                </c:pt>
                <c:pt idx="13">
                  <c:v>5.4285714285714284E-2</c:v>
                </c:pt>
              </c:numCache>
            </c:numRef>
          </c:val>
          <c:extLst>
            <c:ext xmlns:c16="http://schemas.microsoft.com/office/drawing/2014/chart" uri="{C3380CC4-5D6E-409C-BE32-E72D297353CC}">
              <c16:uniqueId val="{00000003-4FE2-45F9-AFAD-2500A6221473}"/>
            </c:ext>
          </c:extLst>
        </c:ser>
        <c:ser>
          <c:idx val="4"/>
          <c:order val="4"/>
          <c:tx>
            <c:strRef>
              <c:f>Sheet1!$F$1</c:f>
              <c:strCache>
                <c:ptCount val="1"/>
                <c:pt idx="0">
                  <c:v>სახლის საქმეების კეთებისას ფონს ვიქმნი</c:v>
                </c:pt>
              </c:strCache>
            </c:strRef>
          </c:tx>
          <c:spPr>
            <a:solidFill>
              <a:schemeClr val="accent5">
                <a:alpha val="70000"/>
              </a:schemeClr>
            </a:solidFill>
            <a:ln>
              <a:noFill/>
            </a:ln>
            <a:effectLst/>
          </c:spPr>
          <c:invertIfNegative val="0"/>
          <c:dLbls>
            <c:dLbl>
              <c:idx val="9"/>
              <c:delete val="1"/>
              <c:extLst>
                <c:ext xmlns:c15="http://schemas.microsoft.com/office/drawing/2012/chart" uri="{CE6537A1-D6FC-4f65-9D91-7224C49458BB}"/>
                <c:ext xmlns:c16="http://schemas.microsoft.com/office/drawing/2014/chart" uri="{C3380CC4-5D6E-409C-BE32-E72D297353CC}">
                  <c16:uniqueId val="{00000001-0A24-48E2-A50A-22CB12BE9D2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Sheet1!$F$2:$F$15</c:f>
              <c:numCache>
                <c:formatCode>0.0%</c:formatCode>
                <c:ptCount val="14"/>
                <c:pt idx="0">
                  <c:v>1.2068965517241379E-2</c:v>
                </c:pt>
                <c:pt idx="1">
                  <c:v>1.2903225806451613E-2</c:v>
                </c:pt>
                <c:pt idx="2">
                  <c:v>3.5000000000000003E-2</c:v>
                </c:pt>
                <c:pt idx="3">
                  <c:v>1.4285714285714285E-2</c:v>
                </c:pt>
                <c:pt idx="4">
                  <c:v>0.02</c:v>
                </c:pt>
                <c:pt idx="5">
                  <c:v>1.0810810810810811E-2</c:v>
                </c:pt>
                <c:pt idx="6">
                  <c:v>2.5000000000000001E-2</c:v>
                </c:pt>
                <c:pt idx="7">
                  <c:v>2.5999999999999999E-2</c:v>
                </c:pt>
                <c:pt idx="8">
                  <c:v>0.02</c:v>
                </c:pt>
                <c:pt idx="9">
                  <c:v>0</c:v>
                </c:pt>
                <c:pt idx="10">
                  <c:v>0.01</c:v>
                </c:pt>
                <c:pt idx="11">
                  <c:v>1.4285714285714285E-2</c:v>
                </c:pt>
                <c:pt idx="12">
                  <c:v>0.02</c:v>
                </c:pt>
                <c:pt idx="13">
                  <c:v>8.5714285714285719E-3</c:v>
                </c:pt>
              </c:numCache>
            </c:numRef>
          </c:val>
          <c:extLst>
            <c:ext xmlns:c16="http://schemas.microsoft.com/office/drawing/2014/chart" uri="{C3380CC4-5D6E-409C-BE32-E72D297353CC}">
              <c16:uniqueId val="{00000000-FBA4-4D18-B37C-6A1A6B27FB1A}"/>
            </c:ext>
          </c:extLst>
        </c:ser>
        <c:ser>
          <c:idx val="5"/>
          <c:order val="5"/>
          <c:tx>
            <c:strRef>
              <c:f>Sheet1!$G$1</c:f>
              <c:strCache>
                <c:ptCount val="1"/>
                <c:pt idx="0">
                  <c:v>ჩემი ნებით არ ვუსმენ, მგზავრობისას აქვს ჩართული მძღოლს/მგზავრს</c:v>
                </c:pt>
              </c:strCache>
            </c:strRef>
          </c:tx>
          <c:spPr>
            <a:solidFill>
              <a:schemeClr val="accent6">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Sheet1!$G$2:$G$15</c:f>
              <c:numCache>
                <c:formatCode>0.0%</c:formatCode>
                <c:ptCount val="14"/>
                <c:pt idx="0">
                  <c:v>3.793103448275862E-2</c:v>
                </c:pt>
                <c:pt idx="1">
                  <c:v>1.2903225806451613E-2</c:v>
                </c:pt>
                <c:pt idx="2">
                  <c:v>1.4999999999999999E-2</c:v>
                </c:pt>
                <c:pt idx="3">
                  <c:v>1.4285714285714285E-2</c:v>
                </c:pt>
                <c:pt idx="4">
                  <c:v>4.3333333333333335E-2</c:v>
                </c:pt>
                <c:pt idx="5">
                  <c:v>2.9729729729729731E-2</c:v>
                </c:pt>
                <c:pt idx="6">
                  <c:v>0.02</c:v>
                </c:pt>
                <c:pt idx="7">
                  <c:v>2.4E-2</c:v>
                </c:pt>
                <c:pt idx="8">
                  <c:v>0.01</c:v>
                </c:pt>
                <c:pt idx="9">
                  <c:v>2.8571428571428571E-2</c:v>
                </c:pt>
                <c:pt idx="10">
                  <c:v>2.3333333333333334E-2</c:v>
                </c:pt>
                <c:pt idx="11">
                  <c:v>1.4285714285714285E-2</c:v>
                </c:pt>
                <c:pt idx="12">
                  <c:v>3.5000000000000003E-2</c:v>
                </c:pt>
                <c:pt idx="13">
                  <c:v>4.5714285714285714E-2</c:v>
                </c:pt>
              </c:numCache>
            </c:numRef>
          </c:val>
          <c:extLst>
            <c:ext xmlns:c16="http://schemas.microsoft.com/office/drawing/2014/chart" uri="{C3380CC4-5D6E-409C-BE32-E72D297353CC}">
              <c16:uniqueId val="{00000001-FBA4-4D18-B37C-6A1A6B27FB1A}"/>
            </c:ext>
          </c:extLst>
        </c:ser>
        <c:dLbls>
          <c:showLegendKey val="0"/>
          <c:showVal val="1"/>
          <c:showCatName val="0"/>
          <c:showSerName val="0"/>
          <c:showPercent val="0"/>
          <c:showBubbleSize val="0"/>
        </c:dLbls>
        <c:gapWidth val="50"/>
        <c:overlap val="100"/>
        <c:axId val="249770704"/>
        <c:axId val="249772944"/>
      </c:barChart>
      <c:catAx>
        <c:axId val="249770704"/>
        <c:scaling>
          <c:orientation val="maxMin"/>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9772944"/>
        <c:crosses val="autoZero"/>
        <c:auto val="1"/>
        <c:lblAlgn val="ctr"/>
        <c:lblOffset val="100"/>
        <c:noMultiLvlLbl val="0"/>
      </c:catAx>
      <c:valAx>
        <c:axId val="249772944"/>
        <c:scaling>
          <c:orientation val="minMax"/>
          <c:max val="1"/>
          <c:min val="0"/>
        </c:scaling>
        <c:delete val="1"/>
        <c:axPos val="t"/>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0%" sourceLinked="1"/>
        <c:majorTickMark val="none"/>
        <c:minorTickMark val="none"/>
        <c:tickLblPos val="nextTo"/>
        <c:crossAx val="249770704"/>
        <c:crosses val="autoZero"/>
        <c:crossBetween val="between"/>
        <c:majorUnit val="10"/>
      </c:valAx>
      <c:spPr>
        <a:noFill/>
        <a:ln>
          <a:noFill/>
        </a:ln>
        <a:effectLst/>
      </c:spPr>
    </c:plotArea>
    <c:legend>
      <c:legendPos val="b"/>
      <c:layout>
        <c:manualLayout>
          <c:xMode val="edge"/>
          <c:yMode val="edge"/>
          <c:x val="6.5479039944424333E-2"/>
          <c:y val="0.79921589205321608"/>
          <c:w val="0.91542929809500662"/>
          <c:h val="0.2007841079467839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14462321160304"/>
          <c:y val="2.485123372633535E-2"/>
          <c:w val="0.83848639481906362"/>
          <c:h val="0.76190698176164784"/>
        </c:manualLayout>
      </c:layout>
      <c:barChart>
        <c:barDir val="bar"/>
        <c:grouping val="percentStacked"/>
        <c:varyColors val="0"/>
        <c:ser>
          <c:idx val="0"/>
          <c:order val="0"/>
          <c:tx>
            <c:strRef>
              <c:f>Sheet1!$B$1</c:f>
              <c:strCache>
                <c:ptCount val="1"/>
                <c:pt idx="0">
                  <c:v>რადიოსთან შედარებით უპირატესობას ვანიჭებ სხვა მედიასაშუალებებს </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Sheet1!$B$2:$B$15</c:f>
              <c:numCache>
                <c:formatCode>0.0%</c:formatCode>
                <c:ptCount val="14"/>
                <c:pt idx="0">
                  <c:v>0.21551724137931033</c:v>
                </c:pt>
                <c:pt idx="1">
                  <c:v>0.26129032258064516</c:v>
                </c:pt>
                <c:pt idx="2">
                  <c:v>0.28000000000000003</c:v>
                </c:pt>
                <c:pt idx="3">
                  <c:v>0.44285714285714284</c:v>
                </c:pt>
                <c:pt idx="4">
                  <c:v>0.21666666666666667</c:v>
                </c:pt>
                <c:pt idx="5">
                  <c:v>0.22162162162162163</c:v>
                </c:pt>
                <c:pt idx="6">
                  <c:v>0.34</c:v>
                </c:pt>
                <c:pt idx="7">
                  <c:v>0.22800000000000001</c:v>
                </c:pt>
                <c:pt idx="8">
                  <c:v>0.32</c:v>
                </c:pt>
                <c:pt idx="9">
                  <c:v>0.31428571428571428</c:v>
                </c:pt>
                <c:pt idx="10">
                  <c:v>0.25</c:v>
                </c:pt>
                <c:pt idx="11">
                  <c:v>0.21428571428571427</c:v>
                </c:pt>
                <c:pt idx="12">
                  <c:v>0.25</c:v>
                </c:pt>
                <c:pt idx="13">
                  <c:v>0.15714285714285714</c:v>
                </c:pt>
              </c:numCache>
            </c:numRef>
          </c:val>
          <c:extLst>
            <c:ext xmlns:c16="http://schemas.microsoft.com/office/drawing/2014/chart" uri="{C3380CC4-5D6E-409C-BE32-E72D297353CC}">
              <c16:uniqueId val="{00000000-4FE2-45F9-AFAD-2500A6221473}"/>
            </c:ext>
          </c:extLst>
        </c:ser>
        <c:ser>
          <c:idx val="1"/>
          <c:order val="1"/>
          <c:tx>
            <c:strRef>
              <c:f>Sheet1!$C$1</c:f>
              <c:strCache>
                <c:ptCount val="1"/>
                <c:pt idx="0">
                  <c:v>იქ, სადაც მე ვცხოვრობ, რადიოების ძალიან მცირე არჩევანია </c:v>
                </c:pt>
              </c:strCache>
            </c:strRef>
          </c:tx>
          <c:spPr>
            <a:solidFill>
              <a:schemeClr val="accent2">
                <a:alpha val="7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3-4209-4CAC-8519-AC1AB40A0F5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Sheet1!$C$2:$C$15</c:f>
              <c:numCache>
                <c:formatCode>0.0%</c:formatCode>
                <c:ptCount val="14"/>
                <c:pt idx="0">
                  <c:v>3.4482758620689655E-3</c:v>
                </c:pt>
                <c:pt idx="1">
                  <c:v>1.935483870967742E-2</c:v>
                </c:pt>
                <c:pt idx="2">
                  <c:v>0</c:v>
                </c:pt>
                <c:pt idx="3">
                  <c:v>0</c:v>
                </c:pt>
                <c:pt idx="4">
                  <c:v>1.3333333333333334E-2</c:v>
                </c:pt>
                <c:pt idx="5">
                  <c:v>1.0810810810810811E-2</c:v>
                </c:pt>
                <c:pt idx="6">
                  <c:v>0.02</c:v>
                </c:pt>
                <c:pt idx="7">
                  <c:v>2E-3</c:v>
                </c:pt>
                <c:pt idx="8">
                  <c:v>0.01</c:v>
                </c:pt>
                <c:pt idx="9">
                  <c:v>1.4285714285714285E-2</c:v>
                </c:pt>
                <c:pt idx="10">
                  <c:v>1.6666666666666666E-2</c:v>
                </c:pt>
                <c:pt idx="11">
                  <c:v>0.1</c:v>
                </c:pt>
                <c:pt idx="12">
                  <c:v>1.4999999999999999E-2</c:v>
                </c:pt>
                <c:pt idx="13">
                  <c:v>0</c:v>
                </c:pt>
              </c:numCache>
            </c:numRef>
          </c:val>
          <c:extLst>
            <c:ext xmlns:c16="http://schemas.microsoft.com/office/drawing/2014/chart" uri="{C3380CC4-5D6E-409C-BE32-E72D297353CC}">
              <c16:uniqueId val="{00000001-4FE2-45F9-AFAD-2500A6221473}"/>
            </c:ext>
          </c:extLst>
        </c:ser>
        <c:ser>
          <c:idx val="2"/>
          <c:order val="2"/>
          <c:tx>
            <c:strRef>
              <c:f>Sheet1!$D$1</c:f>
              <c:strCache>
                <c:ptCount val="1"/>
                <c:pt idx="0">
                  <c:v>არ იჭერს </c:v>
                </c:pt>
              </c:strCache>
            </c:strRef>
          </c:tx>
          <c:spPr>
            <a:solidFill>
              <a:schemeClr val="accent3">
                <a:alpha val="70000"/>
              </a:schemeClr>
            </a:solidFill>
            <a:ln>
              <a:noFill/>
            </a:ln>
            <a:effectLst/>
          </c:spPr>
          <c:invertIfNegative val="0"/>
          <c:dLbls>
            <c:dLbl>
              <c:idx val="0"/>
              <c:layout>
                <c:manualLayout>
                  <c:x val="-7.4015397067544939E-3"/>
                  <c:y val="-2.13731347101558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209-4CAC-8519-AC1AB40A0F5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Sheet1!$D$2:$D$15</c:f>
              <c:numCache>
                <c:formatCode>0.0%</c:formatCode>
                <c:ptCount val="14"/>
                <c:pt idx="0">
                  <c:v>5.1724137931034482E-3</c:v>
                </c:pt>
                <c:pt idx="1">
                  <c:v>5.4838709677419356E-2</c:v>
                </c:pt>
                <c:pt idx="2">
                  <c:v>0.04</c:v>
                </c:pt>
                <c:pt idx="3">
                  <c:v>0.14285714285714285</c:v>
                </c:pt>
                <c:pt idx="4">
                  <c:v>3.3333333333333333E-2</c:v>
                </c:pt>
                <c:pt idx="5">
                  <c:v>4.8648648648648651E-2</c:v>
                </c:pt>
                <c:pt idx="6">
                  <c:v>7.4999999999999997E-2</c:v>
                </c:pt>
                <c:pt idx="7">
                  <c:v>3.2000000000000001E-2</c:v>
                </c:pt>
                <c:pt idx="8">
                  <c:v>0.13</c:v>
                </c:pt>
                <c:pt idx="9">
                  <c:v>0.15714285714285714</c:v>
                </c:pt>
                <c:pt idx="10">
                  <c:v>7.6666666666666661E-2</c:v>
                </c:pt>
                <c:pt idx="11">
                  <c:v>0.22857142857142856</c:v>
                </c:pt>
                <c:pt idx="12">
                  <c:v>8.5000000000000006E-2</c:v>
                </c:pt>
                <c:pt idx="13">
                  <c:v>6.2857142857142861E-2</c:v>
                </c:pt>
              </c:numCache>
            </c:numRef>
          </c:val>
          <c:extLst>
            <c:ext xmlns:c16="http://schemas.microsoft.com/office/drawing/2014/chart" uri="{C3380CC4-5D6E-409C-BE32-E72D297353CC}">
              <c16:uniqueId val="{00000002-4FE2-45F9-AFAD-2500A6221473}"/>
            </c:ext>
          </c:extLst>
        </c:ser>
        <c:ser>
          <c:idx val="3"/>
          <c:order val="3"/>
          <c:tx>
            <c:strRef>
              <c:f>Sheet1!$E$1</c:f>
              <c:strCache>
                <c:ptCount val="1"/>
                <c:pt idx="0">
                  <c:v>არ მომწონს რადიოს გადაცემების ფორმატი </c:v>
                </c:pt>
              </c:strCache>
            </c:strRef>
          </c:tx>
          <c:spPr>
            <a:solidFill>
              <a:schemeClr val="accent4">
                <a:alpha val="70000"/>
              </a:schemeClr>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2-4209-4CAC-8519-AC1AB40A0F55}"/>
                </c:ext>
              </c:extLst>
            </c:dLbl>
            <c:dLbl>
              <c:idx val="8"/>
              <c:delete val="1"/>
              <c:extLst>
                <c:ext xmlns:c15="http://schemas.microsoft.com/office/drawing/2012/chart" uri="{CE6537A1-D6FC-4f65-9D91-7224C49458BB}"/>
                <c:ext xmlns:c16="http://schemas.microsoft.com/office/drawing/2014/chart" uri="{C3380CC4-5D6E-409C-BE32-E72D297353CC}">
                  <c16:uniqueId val="{00000001-4209-4CAC-8519-AC1AB40A0F5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Sheet1!$E$2:$E$15</c:f>
              <c:numCache>
                <c:formatCode>0.0%</c:formatCode>
                <c:ptCount val="14"/>
                <c:pt idx="0">
                  <c:v>1.2068965517241379E-2</c:v>
                </c:pt>
                <c:pt idx="1">
                  <c:v>1.935483870967742E-2</c:v>
                </c:pt>
                <c:pt idx="2">
                  <c:v>0.02</c:v>
                </c:pt>
                <c:pt idx="3">
                  <c:v>0</c:v>
                </c:pt>
                <c:pt idx="4">
                  <c:v>0.01</c:v>
                </c:pt>
                <c:pt idx="5">
                  <c:v>1.0810810810810811E-2</c:v>
                </c:pt>
                <c:pt idx="6">
                  <c:v>0.02</c:v>
                </c:pt>
                <c:pt idx="7">
                  <c:v>6.0000000000000001E-3</c:v>
                </c:pt>
                <c:pt idx="8">
                  <c:v>0</c:v>
                </c:pt>
                <c:pt idx="9">
                  <c:v>2.8571428571428571E-2</c:v>
                </c:pt>
                <c:pt idx="10">
                  <c:v>0.02</c:v>
                </c:pt>
                <c:pt idx="11">
                  <c:v>2.8571428571428571E-2</c:v>
                </c:pt>
                <c:pt idx="12">
                  <c:v>2.5000000000000001E-2</c:v>
                </c:pt>
                <c:pt idx="13">
                  <c:v>8.5714285714285719E-3</c:v>
                </c:pt>
              </c:numCache>
            </c:numRef>
          </c:val>
          <c:extLst>
            <c:ext xmlns:c16="http://schemas.microsoft.com/office/drawing/2014/chart" uri="{C3380CC4-5D6E-409C-BE32-E72D297353CC}">
              <c16:uniqueId val="{00000003-4FE2-45F9-AFAD-2500A6221473}"/>
            </c:ext>
          </c:extLst>
        </c:ser>
        <c:ser>
          <c:idx val="4"/>
          <c:order val="4"/>
          <c:tx>
            <c:strRef>
              <c:f>Sheet1!$F$1</c:f>
              <c:strCache>
                <c:ptCount val="1"/>
                <c:pt idx="0">
                  <c:v>რადიო არხების გადაცემების თემები უინტერესოა</c:v>
                </c:pt>
              </c:strCache>
            </c:strRef>
          </c:tx>
          <c:spPr>
            <a:solidFill>
              <a:schemeClr val="accent5">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Sheet1!$F$2:$F$15</c:f>
              <c:numCache>
                <c:formatCode>0.0%</c:formatCode>
                <c:ptCount val="14"/>
                <c:pt idx="0">
                  <c:v>2.9310344827586206E-2</c:v>
                </c:pt>
                <c:pt idx="1">
                  <c:v>3.870967741935484E-2</c:v>
                </c:pt>
                <c:pt idx="2">
                  <c:v>0.05</c:v>
                </c:pt>
                <c:pt idx="3">
                  <c:v>2.8571428571428571E-2</c:v>
                </c:pt>
                <c:pt idx="4">
                  <c:v>2.6666666666666668E-2</c:v>
                </c:pt>
                <c:pt idx="5">
                  <c:v>4.0540540540540543E-2</c:v>
                </c:pt>
                <c:pt idx="6">
                  <c:v>5.5E-2</c:v>
                </c:pt>
                <c:pt idx="7">
                  <c:v>2.1999999999999999E-2</c:v>
                </c:pt>
                <c:pt idx="8">
                  <c:v>0.02</c:v>
                </c:pt>
                <c:pt idx="9">
                  <c:v>1.4285714285714285E-2</c:v>
                </c:pt>
                <c:pt idx="10">
                  <c:v>0.04</c:v>
                </c:pt>
                <c:pt idx="11">
                  <c:v>0</c:v>
                </c:pt>
                <c:pt idx="12">
                  <c:v>0.05</c:v>
                </c:pt>
                <c:pt idx="13">
                  <c:v>3.7142857142857144E-2</c:v>
                </c:pt>
              </c:numCache>
            </c:numRef>
          </c:val>
          <c:extLst>
            <c:ext xmlns:c16="http://schemas.microsoft.com/office/drawing/2014/chart" uri="{C3380CC4-5D6E-409C-BE32-E72D297353CC}">
              <c16:uniqueId val="{00000000-F59A-4CA4-B497-C907791E948F}"/>
            </c:ext>
          </c:extLst>
        </c:ser>
        <c:dLbls>
          <c:showLegendKey val="0"/>
          <c:showVal val="1"/>
          <c:showCatName val="0"/>
          <c:showSerName val="0"/>
          <c:showPercent val="0"/>
          <c:showBubbleSize val="0"/>
        </c:dLbls>
        <c:gapWidth val="50"/>
        <c:overlap val="100"/>
        <c:axId val="248657728"/>
        <c:axId val="248658288"/>
      </c:barChart>
      <c:catAx>
        <c:axId val="248657728"/>
        <c:scaling>
          <c:orientation val="maxMin"/>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8658288"/>
        <c:crosses val="autoZero"/>
        <c:auto val="1"/>
        <c:lblAlgn val="ctr"/>
        <c:lblOffset val="100"/>
        <c:noMultiLvlLbl val="0"/>
      </c:catAx>
      <c:valAx>
        <c:axId val="248658288"/>
        <c:scaling>
          <c:orientation val="minMax"/>
          <c:max val="1"/>
          <c:min val="0"/>
        </c:scaling>
        <c:delete val="1"/>
        <c:axPos val="t"/>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0%" sourceLinked="1"/>
        <c:majorTickMark val="none"/>
        <c:minorTickMark val="none"/>
        <c:tickLblPos val="nextTo"/>
        <c:crossAx val="248657728"/>
        <c:crosses val="autoZero"/>
        <c:crossBetween val="between"/>
        <c:majorUnit val="10"/>
      </c:valAx>
      <c:spPr>
        <a:noFill/>
        <a:ln>
          <a:noFill/>
        </a:ln>
        <a:effectLst/>
      </c:spPr>
    </c:plotArea>
    <c:legend>
      <c:legendPos val="b"/>
      <c:layout>
        <c:manualLayout>
          <c:xMode val="edge"/>
          <c:yMode val="edge"/>
          <c:x val="6.5479032312208363E-2"/>
          <c:y val="0.79707857858220044"/>
          <c:w val="0.91542929809500662"/>
          <c:h val="0.2007841079467839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14462321160304"/>
          <c:y val="2.485123372633535E-2"/>
          <c:w val="0.83848639481906362"/>
          <c:h val="0.76190698176164784"/>
        </c:manualLayout>
      </c:layout>
      <c:barChart>
        <c:barDir val="bar"/>
        <c:grouping val="percentStacked"/>
        <c:varyColors val="0"/>
        <c:ser>
          <c:idx val="0"/>
          <c:order val="0"/>
          <c:tx>
            <c:strRef>
              <c:f>Sheet1!$B$1</c:f>
              <c:strCache>
                <c:ptCount val="1"/>
                <c:pt idx="0">
                  <c:v>მუსიკა</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Sheet1!$B$2:$B$15</c:f>
              <c:numCache>
                <c:formatCode>0.0%</c:formatCode>
                <c:ptCount val="14"/>
                <c:pt idx="0">
                  <c:v>0.52241379310344827</c:v>
                </c:pt>
                <c:pt idx="1">
                  <c:v>0.40322580645161288</c:v>
                </c:pt>
                <c:pt idx="2">
                  <c:v>0.375</c:v>
                </c:pt>
                <c:pt idx="3">
                  <c:v>0.15714285714285714</c:v>
                </c:pt>
                <c:pt idx="4">
                  <c:v>0.44333333333333336</c:v>
                </c:pt>
                <c:pt idx="5">
                  <c:v>0.38918918918918921</c:v>
                </c:pt>
                <c:pt idx="6">
                  <c:v>0.30499999999999999</c:v>
                </c:pt>
                <c:pt idx="7">
                  <c:v>0.40200000000000002</c:v>
                </c:pt>
                <c:pt idx="8">
                  <c:v>0.31</c:v>
                </c:pt>
                <c:pt idx="9">
                  <c:v>0.2857142857142857</c:v>
                </c:pt>
                <c:pt idx="10">
                  <c:v>0.35333333333333333</c:v>
                </c:pt>
                <c:pt idx="11">
                  <c:v>0.32857142857142857</c:v>
                </c:pt>
                <c:pt idx="12">
                  <c:v>0.37</c:v>
                </c:pt>
                <c:pt idx="13">
                  <c:v>0.42857142857142855</c:v>
                </c:pt>
              </c:numCache>
            </c:numRef>
          </c:val>
          <c:extLst>
            <c:ext xmlns:c16="http://schemas.microsoft.com/office/drawing/2014/chart" uri="{C3380CC4-5D6E-409C-BE32-E72D297353CC}">
              <c16:uniqueId val="{00000000-4FE2-45F9-AFAD-2500A6221473}"/>
            </c:ext>
          </c:extLst>
        </c:ser>
        <c:ser>
          <c:idx val="1"/>
          <c:order val="1"/>
          <c:tx>
            <c:strRef>
              <c:f>Sheet1!$C$1</c:f>
              <c:strCache>
                <c:ptCount val="1"/>
                <c:pt idx="0">
                  <c:v>მედიცინა</c:v>
                </c:pt>
              </c:strCache>
            </c:strRef>
          </c:tx>
          <c:spPr>
            <a:solidFill>
              <a:schemeClr val="accent2">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Sheet1!$C$2:$C$15</c:f>
              <c:numCache>
                <c:formatCode>0.0%</c:formatCode>
                <c:ptCount val="14"/>
                <c:pt idx="0">
                  <c:v>8.4482758620689657E-2</c:v>
                </c:pt>
                <c:pt idx="1">
                  <c:v>9.6774193548387094E-2</c:v>
                </c:pt>
                <c:pt idx="2">
                  <c:v>3.5000000000000003E-2</c:v>
                </c:pt>
                <c:pt idx="3">
                  <c:v>4.2857142857142858E-2</c:v>
                </c:pt>
                <c:pt idx="4">
                  <c:v>8.666666666666667E-2</c:v>
                </c:pt>
                <c:pt idx="5">
                  <c:v>8.9189189189189194E-2</c:v>
                </c:pt>
                <c:pt idx="6">
                  <c:v>4.4999999999999998E-2</c:v>
                </c:pt>
                <c:pt idx="7">
                  <c:v>0.09</c:v>
                </c:pt>
                <c:pt idx="8">
                  <c:v>0.1</c:v>
                </c:pt>
                <c:pt idx="9">
                  <c:v>7.1428571428571425E-2</c:v>
                </c:pt>
                <c:pt idx="10">
                  <c:v>0.05</c:v>
                </c:pt>
                <c:pt idx="11">
                  <c:v>4.2857142857142858E-2</c:v>
                </c:pt>
                <c:pt idx="12">
                  <c:v>9.5000000000000001E-2</c:v>
                </c:pt>
                <c:pt idx="13">
                  <c:v>0.11714285714285715</c:v>
                </c:pt>
              </c:numCache>
            </c:numRef>
          </c:val>
          <c:extLst>
            <c:ext xmlns:c16="http://schemas.microsoft.com/office/drawing/2014/chart" uri="{C3380CC4-5D6E-409C-BE32-E72D297353CC}">
              <c16:uniqueId val="{00000001-4FE2-45F9-AFAD-2500A6221473}"/>
            </c:ext>
          </c:extLst>
        </c:ser>
        <c:ser>
          <c:idx val="2"/>
          <c:order val="2"/>
          <c:tx>
            <c:strRef>
              <c:f>Sheet1!$D$1</c:f>
              <c:strCache>
                <c:ptCount val="1"/>
                <c:pt idx="0">
                  <c:v>ხელოვნება</c:v>
                </c:pt>
              </c:strCache>
            </c:strRef>
          </c:tx>
          <c:spPr>
            <a:solidFill>
              <a:schemeClr val="accent3">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Sheet1!$D$2:$D$15</c:f>
              <c:numCache>
                <c:formatCode>0.0%</c:formatCode>
                <c:ptCount val="14"/>
                <c:pt idx="0">
                  <c:v>6.3793103448275865E-2</c:v>
                </c:pt>
                <c:pt idx="1">
                  <c:v>3.2258064516129031E-2</c:v>
                </c:pt>
                <c:pt idx="2">
                  <c:v>2.5000000000000001E-2</c:v>
                </c:pt>
                <c:pt idx="3">
                  <c:v>1.4285714285714285E-2</c:v>
                </c:pt>
                <c:pt idx="4">
                  <c:v>3.6666666666666667E-2</c:v>
                </c:pt>
                <c:pt idx="5">
                  <c:v>2.7027027027027029E-2</c:v>
                </c:pt>
                <c:pt idx="6">
                  <c:v>0.02</c:v>
                </c:pt>
                <c:pt idx="7">
                  <c:v>2.8000000000000001E-2</c:v>
                </c:pt>
                <c:pt idx="8">
                  <c:v>0.04</c:v>
                </c:pt>
                <c:pt idx="9">
                  <c:v>4.2857142857142858E-2</c:v>
                </c:pt>
                <c:pt idx="10">
                  <c:v>0.03</c:v>
                </c:pt>
                <c:pt idx="11">
                  <c:v>4.2857142857142858E-2</c:v>
                </c:pt>
                <c:pt idx="12">
                  <c:v>2.5000000000000001E-2</c:v>
                </c:pt>
                <c:pt idx="13">
                  <c:v>2.8571428571428571E-2</c:v>
                </c:pt>
              </c:numCache>
            </c:numRef>
          </c:val>
          <c:extLst>
            <c:ext xmlns:c16="http://schemas.microsoft.com/office/drawing/2014/chart" uri="{C3380CC4-5D6E-409C-BE32-E72D297353CC}">
              <c16:uniqueId val="{00000002-4FE2-45F9-AFAD-2500A6221473}"/>
            </c:ext>
          </c:extLst>
        </c:ser>
        <c:ser>
          <c:idx val="3"/>
          <c:order val="3"/>
          <c:tx>
            <c:strRef>
              <c:f>Sheet1!$E$1</c:f>
              <c:strCache>
                <c:ptCount val="1"/>
                <c:pt idx="0">
                  <c:v>სპორტი</c:v>
                </c:pt>
              </c:strCache>
            </c:strRef>
          </c:tx>
          <c:spPr>
            <a:solidFill>
              <a:schemeClr val="accent4">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Sheet1!$E$2:$E$15</c:f>
              <c:numCache>
                <c:formatCode>0.0%</c:formatCode>
                <c:ptCount val="14"/>
                <c:pt idx="0">
                  <c:v>7.4999999999999997E-2</c:v>
                </c:pt>
                <c:pt idx="1">
                  <c:v>6.7741935483870974E-2</c:v>
                </c:pt>
                <c:pt idx="2">
                  <c:v>3.5000000000000003E-2</c:v>
                </c:pt>
                <c:pt idx="3">
                  <c:v>4.2857142857142858E-2</c:v>
                </c:pt>
                <c:pt idx="4">
                  <c:v>7.0000000000000007E-2</c:v>
                </c:pt>
                <c:pt idx="5">
                  <c:v>6.2162162162162166E-2</c:v>
                </c:pt>
                <c:pt idx="6">
                  <c:v>4.4999999999999998E-2</c:v>
                </c:pt>
                <c:pt idx="7">
                  <c:v>9.8000000000000004E-2</c:v>
                </c:pt>
                <c:pt idx="8">
                  <c:v>7.0000000000000007E-2</c:v>
                </c:pt>
                <c:pt idx="9">
                  <c:v>0.1</c:v>
                </c:pt>
                <c:pt idx="10">
                  <c:v>9.6666666666666665E-2</c:v>
                </c:pt>
                <c:pt idx="11">
                  <c:v>4.2857142857142858E-2</c:v>
                </c:pt>
                <c:pt idx="12">
                  <c:v>6.5000000000000002E-2</c:v>
                </c:pt>
                <c:pt idx="13">
                  <c:v>9.1428571428571428E-2</c:v>
                </c:pt>
              </c:numCache>
            </c:numRef>
          </c:val>
          <c:extLst>
            <c:ext xmlns:c16="http://schemas.microsoft.com/office/drawing/2014/chart" uri="{C3380CC4-5D6E-409C-BE32-E72D297353CC}">
              <c16:uniqueId val="{00000003-4FE2-45F9-AFAD-2500A6221473}"/>
            </c:ext>
          </c:extLst>
        </c:ser>
        <c:ser>
          <c:idx val="4"/>
          <c:order val="4"/>
          <c:tx>
            <c:strRef>
              <c:f>Sheet1!$F$1</c:f>
              <c:strCache>
                <c:ptCount val="1"/>
                <c:pt idx="0">
                  <c:v>მეცნიერება</c:v>
                </c:pt>
              </c:strCache>
            </c:strRef>
          </c:tx>
          <c:spPr>
            <a:solidFill>
              <a:schemeClr val="accent5">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Sheet1!$F$2:$F$15</c:f>
              <c:numCache>
                <c:formatCode>0.0%</c:formatCode>
                <c:ptCount val="14"/>
                <c:pt idx="0">
                  <c:v>4.0517241379310343E-2</c:v>
                </c:pt>
                <c:pt idx="1">
                  <c:v>1.6129032258064516E-2</c:v>
                </c:pt>
                <c:pt idx="2">
                  <c:v>2.5000000000000001E-2</c:v>
                </c:pt>
                <c:pt idx="3">
                  <c:v>0</c:v>
                </c:pt>
                <c:pt idx="4">
                  <c:v>0.01</c:v>
                </c:pt>
                <c:pt idx="5">
                  <c:v>1.891891891891892E-2</c:v>
                </c:pt>
                <c:pt idx="6">
                  <c:v>0.01</c:v>
                </c:pt>
                <c:pt idx="7">
                  <c:v>1.4E-2</c:v>
                </c:pt>
                <c:pt idx="8">
                  <c:v>0.02</c:v>
                </c:pt>
                <c:pt idx="9">
                  <c:v>4.2857142857142858E-2</c:v>
                </c:pt>
                <c:pt idx="10">
                  <c:v>0.02</c:v>
                </c:pt>
                <c:pt idx="11">
                  <c:v>0</c:v>
                </c:pt>
                <c:pt idx="12">
                  <c:v>2.5000000000000001E-2</c:v>
                </c:pt>
                <c:pt idx="13">
                  <c:v>3.7142857142857144E-2</c:v>
                </c:pt>
              </c:numCache>
            </c:numRef>
          </c:val>
          <c:extLst>
            <c:ext xmlns:c16="http://schemas.microsoft.com/office/drawing/2014/chart" uri="{C3380CC4-5D6E-409C-BE32-E72D297353CC}">
              <c16:uniqueId val="{00000000-5B9C-4744-B66A-CC084C2003EA}"/>
            </c:ext>
          </c:extLst>
        </c:ser>
        <c:ser>
          <c:idx val="5"/>
          <c:order val="5"/>
          <c:tx>
            <c:strRef>
              <c:f>Sheet1!$G$1</c:f>
              <c:strCache>
                <c:ptCount val="1"/>
                <c:pt idx="0">
                  <c:v>სანფორმაციო/ახალი ამბები</c:v>
                </c:pt>
              </c:strCache>
            </c:strRef>
          </c:tx>
          <c:spPr>
            <a:solidFill>
              <a:schemeClr val="accent6">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Sheet1!$G$2:$G$15</c:f>
              <c:numCache>
                <c:formatCode>0.0%</c:formatCode>
                <c:ptCount val="14"/>
                <c:pt idx="0">
                  <c:v>7.7586206896551727E-2</c:v>
                </c:pt>
                <c:pt idx="1">
                  <c:v>6.4516129032258063E-2</c:v>
                </c:pt>
                <c:pt idx="2">
                  <c:v>3.5000000000000003E-2</c:v>
                </c:pt>
                <c:pt idx="3">
                  <c:v>1.4285714285714285E-2</c:v>
                </c:pt>
                <c:pt idx="4">
                  <c:v>7.3333333333333334E-2</c:v>
                </c:pt>
                <c:pt idx="5">
                  <c:v>7.2972972972972977E-2</c:v>
                </c:pt>
                <c:pt idx="6">
                  <c:v>3.5000000000000003E-2</c:v>
                </c:pt>
                <c:pt idx="7">
                  <c:v>6.6000000000000003E-2</c:v>
                </c:pt>
                <c:pt idx="8">
                  <c:v>0.03</c:v>
                </c:pt>
                <c:pt idx="9">
                  <c:v>2.8571428571428571E-2</c:v>
                </c:pt>
                <c:pt idx="10">
                  <c:v>7.6666666666666661E-2</c:v>
                </c:pt>
                <c:pt idx="11">
                  <c:v>5.7142857142857141E-2</c:v>
                </c:pt>
                <c:pt idx="12">
                  <c:v>0.05</c:v>
                </c:pt>
                <c:pt idx="13">
                  <c:v>0.11714285714285715</c:v>
                </c:pt>
              </c:numCache>
            </c:numRef>
          </c:val>
          <c:extLst>
            <c:ext xmlns:c16="http://schemas.microsoft.com/office/drawing/2014/chart" uri="{C3380CC4-5D6E-409C-BE32-E72D297353CC}">
              <c16:uniqueId val="{00000001-5B9C-4744-B66A-CC084C2003EA}"/>
            </c:ext>
          </c:extLst>
        </c:ser>
        <c:ser>
          <c:idx val="6"/>
          <c:order val="6"/>
          <c:tx>
            <c:strRef>
              <c:f>Sheet1!$H$1</c:f>
              <c:strCache>
                <c:ptCount val="1"/>
                <c:pt idx="0">
                  <c:v>ადგილობრივი/რაიონული ამბები</c:v>
                </c:pt>
              </c:strCache>
            </c:strRef>
          </c:tx>
          <c:spPr>
            <a:solidFill>
              <a:schemeClr val="accent1">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Sheet1!$H$2:$H$15</c:f>
              <c:numCache>
                <c:formatCode>0.0%</c:formatCode>
                <c:ptCount val="14"/>
                <c:pt idx="0">
                  <c:v>0.125</c:v>
                </c:pt>
                <c:pt idx="1">
                  <c:v>7.7419354838709681E-2</c:v>
                </c:pt>
                <c:pt idx="2">
                  <c:v>5.5E-2</c:v>
                </c:pt>
                <c:pt idx="3">
                  <c:v>4.2857142857142858E-2</c:v>
                </c:pt>
                <c:pt idx="4">
                  <c:v>0.1</c:v>
                </c:pt>
                <c:pt idx="5">
                  <c:v>8.9189189189189194E-2</c:v>
                </c:pt>
                <c:pt idx="6">
                  <c:v>8.5000000000000006E-2</c:v>
                </c:pt>
                <c:pt idx="7">
                  <c:v>9.8000000000000004E-2</c:v>
                </c:pt>
                <c:pt idx="8">
                  <c:v>0.11</c:v>
                </c:pt>
                <c:pt idx="9">
                  <c:v>7.1428571428571425E-2</c:v>
                </c:pt>
                <c:pt idx="10">
                  <c:v>9.6666666666666665E-2</c:v>
                </c:pt>
                <c:pt idx="11">
                  <c:v>7.1428571428571425E-2</c:v>
                </c:pt>
                <c:pt idx="12">
                  <c:v>7.0000000000000007E-2</c:v>
                </c:pt>
                <c:pt idx="13">
                  <c:v>6.2857142857142861E-2</c:v>
                </c:pt>
              </c:numCache>
            </c:numRef>
          </c:val>
          <c:extLst>
            <c:ext xmlns:c16="http://schemas.microsoft.com/office/drawing/2014/chart" uri="{C3380CC4-5D6E-409C-BE32-E72D297353CC}">
              <c16:uniqueId val="{00000002-5B9C-4744-B66A-CC084C2003EA}"/>
            </c:ext>
          </c:extLst>
        </c:ser>
        <c:dLbls>
          <c:showLegendKey val="0"/>
          <c:showVal val="1"/>
          <c:showCatName val="0"/>
          <c:showSerName val="0"/>
          <c:showPercent val="0"/>
          <c:showBubbleSize val="0"/>
        </c:dLbls>
        <c:gapWidth val="50"/>
        <c:overlap val="100"/>
        <c:axId val="248661648"/>
        <c:axId val="248664448"/>
      </c:barChart>
      <c:catAx>
        <c:axId val="248661648"/>
        <c:scaling>
          <c:orientation val="maxMin"/>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8664448"/>
        <c:crosses val="autoZero"/>
        <c:auto val="1"/>
        <c:lblAlgn val="ctr"/>
        <c:lblOffset val="100"/>
        <c:noMultiLvlLbl val="0"/>
      </c:catAx>
      <c:valAx>
        <c:axId val="248664448"/>
        <c:scaling>
          <c:orientation val="minMax"/>
          <c:max val="1"/>
          <c:min val="0"/>
        </c:scaling>
        <c:delete val="1"/>
        <c:axPos val="t"/>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0%" sourceLinked="1"/>
        <c:majorTickMark val="none"/>
        <c:minorTickMark val="none"/>
        <c:tickLblPos val="nextTo"/>
        <c:crossAx val="248661648"/>
        <c:crosses val="autoZero"/>
        <c:crossBetween val="between"/>
        <c:majorUnit val="10"/>
      </c:valAx>
      <c:spPr>
        <a:noFill/>
        <a:ln>
          <a:noFill/>
        </a:ln>
        <a:effectLst/>
      </c:spPr>
    </c:plotArea>
    <c:legend>
      <c:legendPos val="b"/>
      <c:layout>
        <c:manualLayout>
          <c:xMode val="edge"/>
          <c:yMode val="edge"/>
          <c:x val="6.5479039944424333E-2"/>
          <c:y val="0.79921589205321608"/>
          <c:w val="0.92516518837909301"/>
          <c:h val="9.849363156317217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2000"/>
            </a:pPr>
            <a:r>
              <a:rPr lang="ka-GE" sz="2000" b="1" i="0" u="none" strike="noStrike" baseline="0" dirty="0">
                <a:effectLst/>
              </a:rPr>
              <a:t>ოჯახის წევრების რაოდენობა</a:t>
            </a:r>
            <a:endParaRPr lang="en-US" sz="2000" dirty="0">
              <a:effectLst/>
            </a:endParaRPr>
          </a:p>
        </c:rich>
      </c:tx>
      <c:overlay val="0"/>
    </c:title>
    <c:autoTitleDeleted val="0"/>
    <c:plotArea>
      <c:layout>
        <c:manualLayout>
          <c:layoutTarget val="inner"/>
          <c:xMode val="edge"/>
          <c:yMode val="edge"/>
          <c:x val="4.5261646981627303E-2"/>
          <c:y val="6.3322920232797134E-2"/>
          <c:w val="0.93836930539932506"/>
          <c:h val="0.68293445382107509"/>
        </c:manualLayout>
      </c:layout>
      <c:barChart>
        <c:barDir val="col"/>
        <c:grouping val="clustered"/>
        <c:varyColors val="0"/>
        <c:ser>
          <c:idx val="0"/>
          <c:order val="0"/>
          <c:tx>
            <c:strRef>
              <c:f>Sheet1!$A$2</c:f>
              <c:strCache>
                <c:ptCount val="1"/>
                <c:pt idx="0">
                  <c:v>ოჯახის წევრების რაოდენობა</c:v>
                </c:pt>
              </c:strCache>
            </c:strRef>
          </c:tx>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Sheet1!$B$1:$G$1</c:f>
              <c:strCache>
                <c:ptCount val="6"/>
                <c:pt idx="0">
                  <c:v>1 წევრი</c:v>
                </c:pt>
                <c:pt idx="1">
                  <c:v>2 წევრი</c:v>
                </c:pt>
                <c:pt idx="2">
                  <c:v>3 წევრი</c:v>
                </c:pt>
                <c:pt idx="3">
                  <c:v>4 წევრი</c:v>
                </c:pt>
                <c:pt idx="4">
                  <c:v>5 წევრი</c:v>
                </c:pt>
                <c:pt idx="5">
                  <c:v>6 და მეტი წევრი</c:v>
                </c:pt>
              </c:strCache>
            </c:strRef>
          </c:cat>
          <c:val>
            <c:numRef>
              <c:f>Sheet1!$B$2:$G$2</c:f>
              <c:numCache>
                <c:formatCode>0%</c:formatCode>
                <c:ptCount val="6"/>
                <c:pt idx="0">
                  <c:v>7.8810000000000005E-2</c:v>
                </c:pt>
                <c:pt idx="1">
                  <c:v>0.13880999999999999</c:v>
                </c:pt>
                <c:pt idx="2">
                  <c:v>0.178095</c:v>
                </c:pt>
                <c:pt idx="3">
                  <c:v>0.23333300000000001</c:v>
                </c:pt>
                <c:pt idx="4">
                  <c:v>0.17119000000000001</c:v>
                </c:pt>
                <c:pt idx="5">
                  <c:v>0.199762</c:v>
                </c:pt>
              </c:numCache>
            </c:numRef>
          </c:val>
          <c:extLst>
            <c:ext xmlns:c16="http://schemas.microsoft.com/office/drawing/2014/chart" uri="{C3380CC4-5D6E-409C-BE32-E72D297353CC}">
              <c16:uniqueId val="{00000000-6295-4109-AAE1-08A1FBCDD909}"/>
            </c:ext>
          </c:extLst>
        </c:ser>
        <c:dLbls>
          <c:showLegendKey val="0"/>
          <c:showVal val="1"/>
          <c:showCatName val="0"/>
          <c:showSerName val="0"/>
          <c:showPercent val="0"/>
          <c:showBubbleSize val="0"/>
        </c:dLbls>
        <c:gapWidth val="30"/>
        <c:axId val="238636208"/>
        <c:axId val="238638448"/>
      </c:barChart>
      <c:catAx>
        <c:axId val="238636208"/>
        <c:scaling>
          <c:orientation val="minMax"/>
        </c:scaling>
        <c:delete val="0"/>
        <c:axPos val="b"/>
        <c:numFmt formatCode="General" sourceLinked="1"/>
        <c:majorTickMark val="out"/>
        <c:minorTickMark val="none"/>
        <c:tickLblPos val="nextTo"/>
        <c:txPr>
          <a:bodyPr/>
          <a:lstStyle/>
          <a:p>
            <a:pPr>
              <a:defRPr sz="1200"/>
            </a:pPr>
            <a:endParaRPr lang="en-US"/>
          </a:p>
        </c:txPr>
        <c:crossAx val="238638448"/>
        <c:crosses val="autoZero"/>
        <c:auto val="1"/>
        <c:lblAlgn val="ctr"/>
        <c:lblOffset val="100"/>
        <c:noMultiLvlLbl val="0"/>
      </c:catAx>
      <c:valAx>
        <c:axId val="238638448"/>
        <c:scaling>
          <c:orientation val="minMax"/>
          <c:max val="0.4"/>
          <c:min val="0"/>
        </c:scaling>
        <c:delete val="1"/>
        <c:axPos val="l"/>
        <c:numFmt formatCode="0%" sourceLinked="1"/>
        <c:majorTickMark val="out"/>
        <c:minorTickMark val="none"/>
        <c:tickLblPos val="nextTo"/>
        <c:crossAx val="238636208"/>
        <c:crosses val="autoZero"/>
        <c:crossBetween val="between"/>
        <c:majorUnit val="0.2"/>
      </c:valAx>
    </c:plotArea>
    <c:plotVisOnly val="1"/>
    <c:dispBlanksAs val="gap"/>
    <c:showDLblsOverMax val="0"/>
  </c:chart>
  <c:txPr>
    <a:bodyPr/>
    <a:lstStyle/>
    <a:p>
      <a:pPr>
        <a:defRPr sz="1800"/>
      </a:pPr>
      <a:endParaRPr lang="en-US"/>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14462321160304"/>
          <c:y val="2.485123372633535E-2"/>
          <c:w val="0.83848639481906362"/>
          <c:h val="0.76190698176164784"/>
        </c:manualLayout>
      </c:layout>
      <c:barChart>
        <c:barDir val="bar"/>
        <c:grouping val="percentStacked"/>
        <c:varyColors val="0"/>
        <c:ser>
          <c:idx val="0"/>
          <c:order val="0"/>
          <c:tx>
            <c:strRef>
              <c:f>Sheet1!$B$1</c:f>
              <c:strCache>
                <c:ptCount val="1"/>
                <c:pt idx="0">
                  <c:v>საინფორმაციო გადაცემა/ახალი ამბები   </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pt idx="14">
                  <c:v>საქართველო</c:v>
                </c:pt>
              </c:strCache>
            </c:strRef>
          </c:cat>
          <c:val>
            <c:numRef>
              <c:f>Sheet1!$B$2:$B$16</c:f>
              <c:numCache>
                <c:formatCode>0.0%</c:formatCode>
                <c:ptCount val="15"/>
                <c:pt idx="0">
                  <c:v>0.13750000000000001</c:v>
                </c:pt>
                <c:pt idx="1">
                  <c:v>0.16666666666666666</c:v>
                </c:pt>
                <c:pt idx="2">
                  <c:v>0</c:v>
                </c:pt>
                <c:pt idx="3">
                  <c:v>0</c:v>
                </c:pt>
                <c:pt idx="4">
                  <c:v>0.21739130434782608</c:v>
                </c:pt>
                <c:pt idx="5">
                  <c:v>0.18181818181818182</c:v>
                </c:pt>
                <c:pt idx="6">
                  <c:v>9.0909090909090912E-2</c:v>
                </c:pt>
                <c:pt idx="7">
                  <c:v>0.19230769230769232</c:v>
                </c:pt>
                <c:pt idx="8">
                  <c:v>0.14285714285714285</c:v>
                </c:pt>
                <c:pt idx="9">
                  <c:v>0</c:v>
                </c:pt>
                <c:pt idx="10">
                  <c:v>6.25E-2</c:v>
                </c:pt>
                <c:pt idx="11">
                  <c:v>1.9E-2</c:v>
                </c:pt>
                <c:pt idx="12">
                  <c:v>0.3125</c:v>
                </c:pt>
                <c:pt idx="13">
                  <c:v>0.33333333333333331</c:v>
                </c:pt>
                <c:pt idx="14" formatCode="0%">
                  <c:v>0.16793893129770993</c:v>
                </c:pt>
              </c:numCache>
            </c:numRef>
          </c:val>
          <c:extLst>
            <c:ext xmlns:c16="http://schemas.microsoft.com/office/drawing/2014/chart" uri="{C3380CC4-5D6E-409C-BE32-E72D297353CC}">
              <c16:uniqueId val="{00000000-4FE2-45F9-AFAD-2500A6221473}"/>
            </c:ext>
          </c:extLst>
        </c:ser>
        <c:ser>
          <c:idx val="1"/>
          <c:order val="1"/>
          <c:tx>
            <c:strRef>
              <c:f>Sheet1!$C$1</c:f>
              <c:strCache>
                <c:ptCount val="1"/>
                <c:pt idx="0">
                  <c:v>გადაცემა მსმენელის ღია ეთერში ჩართვით</c:v>
                </c:pt>
              </c:strCache>
            </c:strRef>
          </c:tx>
          <c:spPr>
            <a:solidFill>
              <a:schemeClr val="accent2">
                <a:alpha val="70000"/>
              </a:schemeClr>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2-102D-41AC-9149-D0AC4B97F4D4}"/>
                </c:ext>
              </c:extLst>
            </c:dLbl>
            <c:dLbl>
              <c:idx val="3"/>
              <c:delete val="1"/>
              <c:extLst>
                <c:ext xmlns:c15="http://schemas.microsoft.com/office/drawing/2012/chart" uri="{CE6537A1-D6FC-4f65-9D91-7224C49458BB}"/>
                <c:ext xmlns:c16="http://schemas.microsoft.com/office/drawing/2014/chart" uri="{C3380CC4-5D6E-409C-BE32-E72D297353CC}">
                  <c16:uniqueId val="{00000001-102D-41AC-9149-D0AC4B97F4D4}"/>
                </c:ext>
              </c:extLst>
            </c:dLbl>
            <c:dLbl>
              <c:idx val="9"/>
              <c:delete val="1"/>
              <c:extLst>
                <c:ext xmlns:c15="http://schemas.microsoft.com/office/drawing/2012/chart" uri="{CE6537A1-D6FC-4f65-9D91-7224C49458BB}"/>
                <c:ext xmlns:c16="http://schemas.microsoft.com/office/drawing/2014/chart" uri="{C3380CC4-5D6E-409C-BE32-E72D297353CC}">
                  <c16:uniqueId val="{00000000-102D-41AC-9149-D0AC4B97F4D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pt idx="14">
                  <c:v>საქართველო</c:v>
                </c:pt>
              </c:strCache>
            </c:strRef>
          </c:cat>
          <c:val>
            <c:numRef>
              <c:f>Sheet1!$C$2:$C$16</c:f>
              <c:numCache>
                <c:formatCode>0.0%</c:formatCode>
                <c:ptCount val="15"/>
                <c:pt idx="0">
                  <c:v>7.4999999999999997E-2</c:v>
                </c:pt>
                <c:pt idx="1">
                  <c:v>0.16666666666666666</c:v>
                </c:pt>
                <c:pt idx="2">
                  <c:v>0</c:v>
                </c:pt>
                <c:pt idx="3">
                  <c:v>0</c:v>
                </c:pt>
                <c:pt idx="4">
                  <c:v>0.21739130434782608</c:v>
                </c:pt>
                <c:pt idx="5">
                  <c:v>0.13636363636363635</c:v>
                </c:pt>
                <c:pt idx="6">
                  <c:v>0</c:v>
                </c:pt>
                <c:pt idx="7">
                  <c:v>7.6923076923076927E-2</c:v>
                </c:pt>
                <c:pt idx="8">
                  <c:v>0.14285714285714285</c:v>
                </c:pt>
                <c:pt idx="9">
                  <c:v>0</c:v>
                </c:pt>
                <c:pt idx="10">
                  <c:v>0.125</c:v>
                </c:pt>
                <c:pt idx="11">
                  <c:v>3.0000000000000001E-3</c:v>
                </c:pt>
                <c:pt idx="12">
                  <c:v>6.25E-2</c:v>
                </c:pt>
                <c:pt idx="13">
                  <c:v>8.3333333333333329E-2</c:v>
                </c:pt>
                <c:pt idx="14" formatCode="0%">
                  <c:v>9.5419847328244281E-2</c:v>
                </c:pt>
              </c:numCache>
            </c:numRef>
          </c:val>
          <c:extLst>
            <c:ext xmlns:c16="http://schemas.microsoft.com/office/drawing/2014/chart" uri="{C3380CC4-5D6E-409C-BE32-E72D297353CC}">
              <c16:uniqueId val="{00000001-4FE2-45F9-AFAD-2500A6221473}"/>
            </c:ext>
          </c:extLst>
        </c:ser>
        <c:ser>
          <c:idx val="2"/>
          <c:order val="2"/>
          <c:tx>
            <c:strRef>
              <c:f>Sheet1!$D$1</c:f>
              <c:strCache>
                <c:ptCount val="1"/>
                <c:pt idx="0">
                  <c:v>გადაცემა სტუმართან ერთად</c:v>
                </c:pt>
              </c:strCache>
            </c:strRef>
          </c:tx>
          <c:spPr>
            <a:solidFill>
              <a:schemeClr val="accent3">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pt idx="14">
                  <c:v>საქართველო</c:v>
                </c:pt>
              </c:strCache>
            </c:strRef>
          </c:cat>
          <c:val>
            <c:numRef>
              <c:f>Sheet1!$D$2:$D$16</c:f>
              <c:numCache>
                <c:formatCode>0.0%</c:formatCode>
                <c:ptCount val="15"/>
                <c:pt idx="0">
                  <c:v>0.26250000000000001</c:v>
                </c:pt>
                <c:pt idx="1">
                  <c:v>0.27777777777777779</c:v>
                </c:pt>
                <c:pt idx="2">
                  <c:v>0.5</c:v>
                </c:pt>
                <c:pt idx="3">
                  <c:v>0.5</c:v>
                </c:pt>
                <c:pt idx="4">
                  <c:v>0.30434782608695654</c:v>
                </c:pt>
                <c:pt idx="5">
                  <c:v>0.22727272727272727</c:v>
                </c:pt>
                <c:pt idx="6">
                  <c:v>0.54545454545454541</c:v>
                </c:pt>
                <c:pt idx="7">
                  <c:v>0.26923076923076922</c:v>
                </c:pt>
                <c:pt idx="8">
                  <c:v>0.2857142857142857</c:v>
                </c:pt>
                <c:pt idx="9">
                  <c:v>0.75</c:v>
                </c:pt>
                <c:pt idx="10">
                  <c:v>0.375</c:v>
                </c:pt>
                <c:pt idx="11">
                  <c:v>3.0000000000000001E-3</c:v>
                </c:pt>
                <c:pt idx="12">
                  <c:v>6.25E-2</c:v>
                </c:pt>
                <c:pt idx="13">
                  <c:v>0.20833333333333334</c:v>
                </c:pt>
                <c:pt idx="14" formatCode="0%">
                  <c:v>0.2862595419847328</c:v>
                </c:pt>
              </c:numCache>
            </c:numRef>
          </c:val>
          <c:extLst>
            <c:ext xmlns:c16="http://schemas.microsoft.com/office/drawing/2014/chart" uri="{C3380CC4-5D6E-409C-BE32-E72D297353CC}">
              <c16:uniqueId val="{00000002-4FE2-45F9-AFAD-2500A6221473}"/>
            </c:ext>
          </c:extLst>
        </c:ser>
        <c:ser>
          <c:idx val="3"/>
          <c:order val="3"/>
          <c:tx>
            <c:strRef>
              <c:f>Sheet1!$E$1</c:f>
              <c:strCache>
                <c:ptCount val="1"/>
                <c:pt idx="0">
                  <c:v>გადაცემა სტუმრის გარეშე</c:v>
                </c:pt>
              </c:strCache>
            </c:strRef>
          </c:tx>
          <c:spPr>
            <a:solidFill>
              <a:schemeClr val="accent4">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pt idx="14">
                  <c:v>საქართველო</c:v>
                </c:pt>
              </c:strCache>
            </c:strRef>
          </c:cat>
          <c:val>
            <c:numRef>
              <c:f>Sheet1!$E$2:$E$16</c:f>
              <c:numCache>
                <c:formatCode>0.0%</c:formatCode>
                <c:ptCount val="15"/>
                <c:pt idx="0">
                  <c:v>0.1875</c:v>
                </c:pt>
                <c:pt idx="1">
                  <c:v>0.27777777777777779</c:v>
                </c:pt>
                <c:pt idx="2">
                  <c:v>0.3</c:v>
                </c:pt>
                <c:pt idx="3">
                  <c:v>0.25</c:v>
                </c:pt>
                <c:pt idx="4">
                  <c:v>0.13043478260869565</c:v>
                </c:pt>
                <c:pt idx="5">
                  <c:v>0.18181818181818182</c:v>
                </c:pt>
                <c:pt idx="6">
                  <c:v>9.0909090909090912E-2</c:v>
                </c:pt>
                <c:pt idx="7">
                  <c:v>0.30769230769230771</c:v>
                </c:pt>
                <c:pt idx="8">
                  <c:v>0.2857142857142857</c:v>
                </c:pt>
                <c:pt idx="9">
                  <c:v>0</c:v>
                </c:pt>
                <c:pt idx="10">
                  <c:v>6.25E-2</c:v>
                </c:pt>
                <c:pt idx="11">
                  <c:v>4.0000000000000001E-3</c:v>
                </c:pt>
                <c:pt idx="12">
                  <c:v>0.25</c:v>
                </c:pt>
                <c:pt idx="13">
                  <c:v>0.16666666666666666</c:v>
                </c:pt>
                <c:pt idx="14" formatCode="0%">
                  <c:v>0.19465648854961831</c:v>
                </c:pt>
              </c:numCache>
            </c:numRef>
          </c:val>
          <c:extLst>
            <c:ext xmlns:c16="http://schemas.microsoft.com/office/drawing/2014/chart" uri="{C3380CC4-5D6E-409C-BE32-E72D297353CC}">
              <c16:uniqueId val="{00000003-4FE2-45F9-AFAD-2500A6221473}"/>
            </c:ext>
          </c:extLst>
        </c:ser>
        <c:dLbls>
          <c:showLegendKey val="0"/>
          <c:showVal val="1"/>
          <c:showCatName val="0"/>
          <c:showSerName val="0"/>
          <c:showPercent val="0"/>
          <c:showBubbleSize val="0"/>
        </c:dLbls>
        <c:gapWidth val="50"/>
        <c:overlap val="100"/>
        <c:axId val="249646272"/>
        <c:axId val="249772384"/>
      </c:barChart>
      <c:catAx>
        <c:axId val="249646272"/>
        <c:scaling>
          <c:orientation val="maxMin"/>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9772384"/>
        <c:crosses val="autoZero"/>
        <c:auto val="1"/>
        <c:lblAlgn val="ctr"/>
        <c:lblOffset val="100"/>
        <c:noMultiLvlLbl val="0"/>
      </c:catAx>
      <c:valAx>
        <c:axId val="249772384"/>
        <c:scaling>
          <c:orientation val="minMax"/>
          <c:max val="1"/>
          <c:min val="0"/>
        </c:scaling>
        <c:delete val="1"/>
        <c:axPos val="t"/>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0%" sourceLinked="1"/>
        <c:majorTickMark val="none"/>
        <c:minorTickMark val="none"/>
        <c:tickLblPos val="nextTo"/>
        <c:crossAx val="249646272"/>
        <c:crosses val="autoZero"/>
        <c:crossBetween val="between"/>
        <c:majorUnit val="10"/>
      </c:valAx>
      <c:spPr>
        <a:noFill/>
        <a:ln>
          <a:noFill/>
        </a:ln>
        <a:effectLst/>
      </c:spPr>
    </c:plotArea>
    <c:legend>
      <c:legendPos val="b"/>
      <c:layout>
        <c:manualLayout>
          <c:xMode val="edge"/>
          <c:yMode val="edge"/>
          <c:x val="6.5479039944424333E-2"/>
          <c:y val="0.79921589205321608"/>
          <c:w val="0.92516518837909301"/>
          <c:h val="9.8493631563172174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14462321160304"/>
          <c:y val="2.485123372633535E-2"/>
          <c:w val="0.83848639481906362"/>
          <c:h val="0.76190698176164784"/>
        </c:manualLayout>
      </c:layout>
      <c:barChart>
        <c:barDir val="bar"/>
        <c:grouping val="percentStacked"/>
        <c:varyColors val="0"/>
        <c:ser>
          <c:idx val="0"/>
          <c:order val="0"/>
          <c:tx>
            <c:strRef>
              <c:f>Sheet1!$B$1</c:f>
              <c:strCache>
                <c:ptCount val="1"/>
                <c:pt idx="0">
                  <c:v>მედიცინა</c:v>
                </c:pt>
              </c:strCache>
            </c:strRef>
          </c:tx>
          <c:spPr>
            <a:solidFill>
              <a:schemeClr val="accent1">
                <a:alpha val="70000"/>
              </a:schemeClr>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0-D25A-4709-A059-1F668A12EAB9}"/>
                </c:ext>
              </c:extLst>
            </c:dLbl>
            <c:dLbl>
              <c:idx val="4"/>
              <c:delete val="1"/>
              <c:extLst>
                <c:ext xmlns:c15="http://schemas.microsoft.com/office/drawing/2012/chart" uri="{CE6537A1-D6FC-4f65-9D91-7224C49458BB}"/>
                <c:ext xmlns:c16="http://schemas.microsoft.com/office/drawing/2014/chart" uri="{C3380CC4-5D6E-409C-BE32-E72D297353CC}">
                  <c16:uniqueId val="{00000001-D25A-4709-A059-1F668A12EAB9}"/>
                </c:ext>
              </c:extLst>
            </c:dLbl>
            <c:dLbl>
              <c:idx val="8"/>
              <c:delete val="1"/>
              <c:extLst>
                <c:ext xmlns:c15="http://schemas.microsoft.com/office/drawing/2012/chart" uri="{CE6537A1-D6FC-4f65-9D91-7224C49458BB}"/>
                <c:ext xmlns:c16="http://schemas.microsoft.com/office/drawing/2014/chart" uri="{C3380CC4-5D6E-409C-BE32-E72D297353CC}">
                  <c16:uniqueId val="{00000002-D25A-4709-A059-1F668A12EAB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Sheet1!$B$2:$B$15</c:f>
              <c:numCache>
                <c:formatCode>0.0%</c:formatCode>
                <c:ptCount val="14"/>
                <c:pt idx="0">
                  <c:v>0.11363636363636363</c:v>
                </c:pt>
                <c:pt idx="1">
                  <c:v>0.16666666666666666</c:v>
                </c:pt>
                <c:pt idx="2">
                  <c:v>0.1</c:v>
                </c:pt>
                <c:pt idx="5">
                  <c:v>0.16</c:v>
                </c:pt>
                <c:pt idx="6">
                  <c:v>0.13333333333333333</c:v>
                </c:pt>
                <c:pt idx="7">
                  <c:v>0.125</c:v>
                </c:pt>
                <c:pt idx="9">
                  <c:v>0.33333333333333331</c:v>
                </c:pt>
                <c:pt idx="10">
                  <c:v>0.23809523809523808</c:v>
                </c:pt>
                <c:pt idx="11">
                  <c:v>0.2</c:v>
                </c:pt>
                <c:pt idx="12">
                  <c:v>0.27777777777777779</c:v>
                </c:pt>
                <c:pt idx="13">
                  <c:v>0.2</c:v>
                </c:pt>
              </c:numCache>
            </c:numRef>
          </c:val>
          <c:extLst>
            <c:ext xmlns:c16="http://schemas.microsoft.com/office/drawing/2014/chart" uri="{C3380CC4-5D6E-409C-BE32-E72D297353CC}">
              <c16:uniqueId val="{00000000-4FE2-45F9-AFAD-2500A6221473}"/>
            </c:ext>
          </c:extLst>
        </c:ser>
        <c:ser>
          <c:idx val="1"/>
          <c:order val="1"/>
          <c:tx>
            <c:strRef>
              <c:f>Sheet1!$C$1</c:f>
              <c:strCache>
                <c:ptCount val="1"/>
                <c:pt idx="0">
                  <c:v>ხელოვნება</c:v>
                </c:pt>
              </c:strCache>
            </c:strRef>
          </c:tx>
          <c:spPr>
            <a:solidFill>
              <a:schemeClr val="accent2">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Sheet1!$C$2:$C$15</c:f>
              <c:numCache>
                <c:formatCode>General</c:formatCode>
                <c:ptCount val="14"/>
                <c:pt idx="0" formatCode="0.0%">
                  <c:v>0.23484848484848486</c:v>
                </c:pt>
                <c:pt idx="2" formatCode="0.0%">
                  <c:v>0.25</c:v>
                </c:pt>
                <c:pt idx="3" formatCode="0.0%">
                  <c:v>0.5</c:v>
                </c:pt>
                <c:pt idx="4" formatCode="0.0%">
                  <c:v>0.1111111111111111</c:v>
                </c:pt>
                <c:pt idx="5" formatCode="0.0%">
                  <c:v>0.04</c:v>
                </c:pt>
                <c:pt idx="6" formatCode="0.0%">
                  <c:v>0.2</c:v>
                </c:pt>
                <c:pt idx="7" formatCode="0.0%">
                  <c:v>0.25</c:v>
                </c:pt>
                <c:pt idx="8" formatCode="0.0%">
                  <c:v>0.5</c:v>
                </c:pt>
                <c:pt idx="10" formatCode="0.0%">
                  <c:v>4.7619047619047616E-2</c:v>
                </c:pt>
                <c:pt idx="11" formatCode="0.0%">
                  <c:v>0.2</c:v>
                </c:pt>
                <c:pt idx="12" formatCode="0.0%">
                  <c:v>0.22222222222222221</c:v>
                </c:pt>
                <c:pt idx="13" formatCode="0.0%">
                  <c:v>0.33333333333333298</c:v>
                </c:pt>
              </c:numCache>
            </c:numRef>
          </c:val>
          <c:extLst>
            <c:ext xmlns:c16="http://schemas.microsoft.com/office/drawing/2014/chart" uri="{C3380CC4-5D6E-409C-BE32-E72D297353CC}">
              <c16:uniqueId val="{00000001-4FE2-45F9-AFAD-2500A6221473}"/>
            </c:ext>
          </c:extLst>
        </c:ser>
        <c:ser>
          <c:idx val="2"/>
          <c:order val="2"/>
          <c:tx>
            <c:strRef>
              <c:f>Sheet1!$D$1</c:f>
              <c:strCache>
                <c:ptCount val="1"/>
                <c:pt idx="0">
                  <c:v>სპორტი</c:v>
                </c:pt>
              </c:strCache>
            </c:strRef>
          </c:tx>
          <c:spPr>
            <a:solidFill>
              <a:schemeClr val="accent3">
                <a:alpha val="70000"/>
              </a:schemeClr>
            </a:solidFill>
            <a:ln>
              <a:noFill/>
            </a:ln>
            <a:effectLst/>
          </c:spPr>
          <c:invertIfNegative val="0"/>
          <c:dLbls>
            <c:dLbl>
              <c:idx val="5"/>
              <c:delete val="1"/>
              <c:extLst>
                <c:ext xmlns:c15="http://schemas.microsoft.com/office/drawing/2012/chart" uri="{CE6537A1-D6FC-4f65-9D91-7224C49458BB}"/>
                <c:ext xmlns:c16="http://schemas.microsoft.com/office/drawing/2014/chart" uri="{C3380CC4-5D6E-409C-BE32-E72D297353CC}">
                  <c16:uniqueId val="{00000004-D25A-4709-A059-1F668A12EAB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Sheet1!$D$2:$D$15</c:f>
              <c:numCache>
                <c:formatCode>General</c:formatCode>
                <c:ptCount val="14"/>
                <c:pt idx="0" formatCode="0.0%">
                  <c:v>4.5454545454545456E-2</c:v>
                </c:pt>
                <c:pt idx="4" formatCode="0.0%">
                  <c:v>0.14814814814814814</c:v>
                </c:pt>
                <c:pt idx="5" formatCode="0.0%">
                  <c:v>0</c:v>
                </c:pt>
                <c:pt idx="6" formatCode="0.0%">
                  <c:v>6.6666666666666666E-2</c:v>
                </c:pt>
                <c:pt idx="7" formatCode="0.0%">
                  <c:v>4.1666666666666664E-2</c:v>
                </c:pt>
                <c:pt idx="9" formatCode="0.0%">
                  <c:v>0.16666666666666666</c:v>
                </c:pt>
                <c:pt idx="10" formatCode="0.0%">
                  <c:v>9.5238095238095233E-2</c:v>
                </c:pt>
                <c:pt idx="11" formatCode="0.0%">
                  <c:v>0.2</c:v>
                </c:pt>
                <c:pt idx="12" formatCode="0.0%">
                  <c:v>0.1111111111111111</c:v>
                </c:pt>
                <c:pt idx="13" formatCode="0.0%">
                  <c:v>0.2</c:v>
                </c:pt>
              </c:numCache>
            </c:numRef>
          </c:val>
          <c:extLst>
            <c:ext xmlns:c16="http://schemas.microsoft.com/office/drawing/2014/chart" uri="{C3380CC4-5D6E-409C-BE32-E72D297353CC}">
              <c16:uniqueId val="{00000002-4FE2-45F9-AFAD-2500A6221473}"/>
            </c:ext>
          </c:extLst>
        </c:ser>
        <c:ser>
          <c:idx val="3"/>
          <c:order val="3"/>
          <c:tx>
            <c:strRef>
              <c:f>Sheet1!$E$1</c:f>
              <c:strCache>
                <c:ptCount val="1"/>
                <c:pt idx="0">
                  <c:v>მეცნიერება</c:v>
                </c:pt>
              </c:strCache>
            </c:strRef>
          </c:tx>
          <c:spPr>
            <a:solidFill>
              <a:schemeClr val="accent4">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Sheet1!$E$2:$E$15</c:f>
              <c:numCache>
                <c:formatCode>0.0%</c:formatCode>
                <c:ptCount val="14"/>
                <c:pt idx="0">
                  <c:v>0.17424242424242425</c:v>
                </c:pt>
                <c:pt idx="1">
                  <c:v>8.3333333333333329E-2</c:v>
                </c:pt>
                <c:pt idx="2">
                  <c:v>0.2</c:v>
                </c:pt>
                <c:pt idx="4">
                  <c:v>0.1111111111111111</c:v>
                </c:pt>
                <c:pt idx="5">
                  <c:v>0.08</c:v>
                </c:pt>
                <c:pt idx="6">
                  <c:v>6.6666666666666666E-2</c:v>
                </c:pt>
                <c:pt idx="7">
                  <c:v>0.16666666666666666</c:v>
                </c:pt>
                <c:pt idx="10">
                  <c:v>4.7619047619047616E-2</c:v>
                </c:pt>
                <c:pt idx="12">
                  <c:v>0.16666666666666666</c:v>
                </c:pt>
                <c:pt idx="13">
                  <c:v>0.26666666666666666</c:v>
                </c:pt>
              </c:numCache>
            </c:numRef>
          </c:val>
          <c:extLst>
            <c:ext xmlns:c16="http://schemas.microsoft.com/office/drawing/2014/chart" uri="{C3380CC4-5D6E-409C-BE32-E72D297353CC}">
              <c16:uniqueId val="{00000003-4FE2-45F9-AFAD-2500A6221473}"/>
            </c:ext>
          </c:extLst>
        </c:ser>
        <c:ser>
          <c:idx val="4"/>
          <c:order val="4"/>
          <c:tx>
            <c:strRef>
              <c:f>Sheet1!$F$1</c:f>
              <c:strCache>
                <c:ptCount val="1"/>
                <c:pt idx="0">
                  <c:v>თანამედროვე ტექნოლოგიები</c:v>
                </c:pt>
              </c:strCache>
            </c:strRef>
          </c:tx>
          <c:spPr>
            <a:solidFill>
              <a:schemeClr val="accent5">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Sheet1!$F$2:$F$15</c:f>
              <c:numCache>
                <c:formatCode>0.0%</c:formatCode>
                <c:ptCount val="14"/>
                <c:pt idx="0">
                  <c:v>0.18181818181818182</c:v>
                </c:pt>
                <c:pt idx="1">
                  <c:v>8.3333333333333329E-2</c:v>
                </c:pt>
                <c:pt idx="2">
                  <c:v>0.2</c:v>
                </c:pt>
                <c:pt idx="4">
                  <c:v>0.1111111111111111</c:v>
                </c:pt>
                <c:pt idx="5">
                  <c:v>0.04</c:v>
                </c:pt>
                <c:pt idx="7">
                  <c:v>8.3333333333333329E-2</c:v>
                </c:pt>
                <c:pt idx="10">
                  <c:v>0.23809523809523808</c:v>
                </c:pt>
                <c:pt idx="12">
                  <c:v>0.22222222222222221</c:v>
                </c:pt>
                <c:pt idx="13">
                  <c:v>0.2</c:v>
                </c:pt>
              </c:numCache>
            </c:numRef>
          </c:val>
          <c:extLst>
            <c:ext xmlns:c16="http://schemas.microsoft.com/office/drawing/2014/chart" uri="{C3380CC4-5D6E-409C-BE32-E72D297353CC}">
              <c16:uniqueId val="{00000000-D094-4BCC-8B1D-2F8995655B2E}"/>
            </c:ext>
          </c:extLst>
        </c:ser>
        <c:ser>
          <c:idx val="5"/>
          <c:order val="5"/>
          <c:tx>
            <c:strRef>
              <c:f>Sheet1!$G$1</c:f>
              <c:strCache>
                <c:ptCount val="1"/>
                <c:pt idx="0">
                  <c:v>ბიზნესი და ეკონომიკა</c:v>
                </c:pt>
              </c:strCache>
            </c:strRef>
          </c:tx>
          <c:spPr>
            <a:solidFill>
              <a:schemeClr val="accent6">
                <a:alpha val="70000"/>
              </a:schemeClr>
            </a:solidFill>
            <a:ln>
              <a:noFill/>
            </a:ln>
            <a:effectLst/>
          </c:spPr>
          <c:invertIfNegative val="0"/>
          <c:dLbls>
            <c:dLbl>
              <c:idx val="6"/>
              <c:delete val="1"/>
              <c:extLst>
                <c:ext xmlns:c15="http://schemas.microsoft.com/office/drawing/2012/chart" uri="{CE6537A1-D6FC-4f65-9D91-7224C49458BB}"/>
                <c:ext xmlns:c16="http://schemas.microsoft.com/office/drawing/2014/chart" uri="{C3380CC4-5D6E-409C-BE32-E72D297353CC}">
                  <c16:uniqueId val="{00000003-D25A-4709-A059-1F668A12EAB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Sheet1!$G$2:$G$15</c:f>
              <c:numCache>
                <c:formatCode>General</c:formatCode>
                <c:ptCount val="14"/>
                <c:pt idx="0" formatCode="0.0%">
                  <c:v>0.12878787878787878</c:v>
                </c:pt>
                <c:pt idx="4" formatCode="0.0%">
                  <c:v>3.7037037037037035E-2</c:v>
                </c:pt>
                <c:pt idx="5" formatCode="0.0%">
                  <c:v>0.08</c:v>
                </c:pt>
                <c:pt idx="6" formatCode="0.0%">
                  <c:v>0</c:v>
                </c:pt>
                <c:pt idx="7" formatCode="0.0%">
                  <c:v>4.1666666666666664E-2</c:v>
                </c:pt>
                <c:pt idx="9" formatCode="0.0%">
                  <c:v>0.16666666666666666</c:v>
                </c:pt>
                <c:pt idx="10" formatCode="0.0%">
                  <c:v>9.5238095238095233E-2</c:v>
                </c:pt>
                <c:pt idx="12" formatCode="0.0%">
                  <c:v>0.16666666666666666</c:v>
                </c:pt>
              </c:numCache>
            </c:numRef>
          </c:val>
          <c:extLst>
            <c:ext xmlns:c16="http://schemas.microsoft.com/office/drawing/2014/chart" uri="{C3380CC4-5D6E-409C-BE32-E72D297353CC}">
              <c16:uniqueId val="{00000001-D094-4BCC-8B1D-2F8995655B2E}"/>
            </c:ext>
          </c:extLst>
        </c:ser>
        <c:ser>
          <c:idx val="6"/>
          <c:order val="6"/>
          <c:tx>
            <c:strRef>
              <c:f>Sheet1!$H$1</c:f>
              <c:strCache>
                <c:ptCount val="1"/>
                <c:pt idx="0">
                  <c:v>საბავშვო</c:v>
                </c:pt>
              </c:strCache>
            </c:strRef>
          </c:tx>
          <c:spPr>
            <a:solidFill>
              <a:schemeClr val="accent1">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Sheet1!$H$2:$H$15</c:f>
              <c:numCache>
                <c:formatCode>General</c:formatCode>
                <c:ptCount val="14"/>
                <c:pt idx="0" formatCode="0.0%">
                  <c:v>9.0909090909090912E-2</c:v>
                </c:pt>
                <c:pt idx="2" formatCode="0.0%">
                  <c:v>0.1</c:v>
                </c:pt>
                <c:pt idx="4" formatCode="0.0%">
                  <c:v>7.407407407407407E-2</c:v>
                </c:pt>
                <c:pt idx="5" formatCode="0.0%">
                  <c:v>0.08</c:v>
                </c:pt>
                <c:pt idx="6" formatCode="0.0%">
                  <c:v>6.6666666666666666E-2</c:v>
                </c:pt>
                <c:pt idx="7" formatCode="0.0%">
                  <c:v>0.125</c:v>
                </c:pt>
                <c:pt idx="9" formatCode="0.0%">
                  <c:v>0.16666666666666666</c:v>
                </c:pt>
                <c:pt idx="10" formatCode="0.0%">
                  <c:v>0.14285714285714285</c:v>
                </c:pt>
                <c:pt idx="12" formatCode="0.0%">
                  <c:v>5.5555555555555552E-2</c:v>
                </c:pt>
              </c:numCache>
            </c:numRef>
          </c:val>
          <c:extLst>
            <c:ext xmlns:c16="http://schemas.microsoft.com/office/drawing/2014/chart" uri="{C3380CC4-5D6E-409C-BE32-E72D297353CC}">
              <c16:uniqueId val="{00000002-D094-4BCC-8B1D-2F8995655B2E}"/>
            </c:ext>
          </c:extLst>
        </c:ser>
        <c:ser>
          <c:idx val="7"/>
          <c:order val="7"/>
          <c:tx>
            <c:strRef>
              <c:f>Sheet1!$I$1</c:f>
              <c:strCache>
                <c:ptCount val="1"/>
                <c:pt idx="0">
                  <c:v>იუმორისტულ-გასართობი</c:v>
                </c:pt>
              </c:strCache>
            </c:strRef>
          </c:tx>
          <c:spPr>
            <a:solidFill>
              <a:schemeClr val="accent2">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Sheet1!$I$2:$I$15</c:f>
              <c:numCache>
                <c:formatCode>0.0%</c:formatCode>
                <c:ptCount val="14"/>
                <c:pt idx="0">
                  <c:v>9.0909090909090912E-2</c:v>
                </c:pt>
                <c:pt idx="1">
                  <c:v>8.3333333333333329E-2</c:v>
                </c:pt>
                <c:pt idx="2">
                  <c:v>0.05</c:v>
                </c:pt>
                <c:pt idx="3">
                  <c:v>0.25</c:v>
                </c:pt>
                <c:pt idx="4">
                  <c:v>7.407407407407407E-2</c:v>
                </c:pt>
                <c:pt idx="5">
                  <c:v>0.16</c:v>
                </c:pt>
                <c:pt idx="6">
                  <c:v>0.13333333333333333</c:v>
                </c:pt>
                <c:pt idx="10">
                  <c:v>9.5238095238095233E-2</c:v>
                </c:pt>
                <c:pt idx="11">
                  <c:v>0.2</c:v>
                </c:pt>
                <c:pt idx="12">
                  <c:v>0.1111111111111111</c:v>
                </c:pt>
                <c:pt idx="13">
                  <c:v>6.6666666666666666E-2</c:v>
                </c:pt>
              </c:numCache>
            </c:numRef>
          </c:val>
          <c:extLst>
            <c:ext xmlns:c16="http://schemas.microsoft.com/office/drawing/2014/chart" uri="{C3380CC4-5D6E-409C-BE32-E72D297353CC}">
              <c16:uniqueId val="{00000003-D094-4BCC-8B1D-2F8995655B2E}"/>
            </c:ext>
          </c:extLst>
        </c:ser>
        <c:ser>
          <c:idx val="8"/>
          <c:order val="8"/>
          <c:tx>
            <c:strRef>
              <c:f>Sheet1!$J$1</c:f>
              <c:strCache>
                <c:ptCount val="1"/>
                <c:pt idx="0">
                  <c:v>აგრო სფერო</c:v>
                </c:pt>
              </c:strCache>
            </c:strRef>
          </c:tx>
          <c:spPr>
            <a:solidFill>
              <a:schemeClr val="accent3">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Sheet1!$J$2:$J$15</c:f>
              <c:numCache>
                <c:formatCode>0.0%</c:formatCode>
                <c:ptCount val="14"/>
                <c:pt idx="0">
                  <c:v>4.5454545454545456E-2</c:v>
                </c:pt>
                <c:pt idx="1">
                  <c:v>8.3333333333333329E-2</c:v>
                </c:pt>
                <c:pt idx="4">
                  <c:v>7.407407407407407E-2</c:v>
                </c:pt>
                <c:pt idx="5">
                  <c:v>0.04</c:v>
                </c:pt>
                <c:pt idx="6">
                  <c:v>0.13333333333333333</c:v>
                </c:pt>
                <c:pt idx="7">
                  <c:v>4.1666666666666664E-2</c:v>
                </c:pt>
                <c:pt idx="10">
                  <c:v>4.7619047619047616E-2</c:v>
                </c:pt>
                <c:pt idx="12">
                  <c:v>0.16666666666666666</c:v>
                </c:pt>
              </c:numCache>
            </c:numRef>
          </c:val>
          <c:extLst>
            <c:ext xmlns:c16="http://schemas.microsoft.com/office/drawing/2014/chart" uri="{C3380CC4-5D6E-409C-BE32-E72D297353CC}">
              <c16:uniqueId val="{00000004-D094-4BCC-8B1D-2F8995655B2E}"/>
            </c:ext>
          </c:extLst>
        </c:ser>
        <c:dLbls>
          <c:showLegendKey val="0"/>
          <c:showVal val="1"/>
          <c:showCatName val="0"/>
          <c:showSerName val="0"/>
          <c:showPercent val="0"/>
          <c:showBubbleSize val="0"/>
        </c:dLbls>
        <c:gapWidth val="50"/>
        <c:overlap val="100"/>
        <c:axId val="242765952"/>
        <c:axId val="244608832"/>
      </c:barChart>
      <c:catAx>
        <c:axId val="242765952"/>
        <c:scaling>
          <c:orientation val="maxMin"/>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4608832"/>
        <c:crosses val="autoZero"/>
        <c:auto val="1"/>
        <c:lblAlgn val="ctr"/>
        <c:lblOffset val="100"/>
        <c:noMultiLvlLbl val="0"/>
      </c:catAx>
      <c:valAx>
        <c:axId val="244608832"/>
        <c:scaling>
          <c:orientation val="minMax"/>
          <c:max val="1"/>
          <c:min val="0"/>
        </c:scaling>
        <c:delete val="1"/>
        <c:axPos val="t"/>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0%" sourceLinked="1"/>
        <c:majorTickMark val="none"/>
        <c:minorTickMark val="none"/>
        <c:tickLblPos val="nextTo"/>
        <c:crossAx val="242765952"/>
        <c:crosses val="autoZero"/>
        <c:crossBetween val="between"/>
        <c:majorUnit val="10"/>
      </c:valAx>
      <c:spPr>
        <a:noFill/>
        <a:ln>
          <a:noFill/>
        </a:ln>
        <a:effectLst/>
      </c:spPr>
    </c:plotArea>
    <c:legend>
      <c:legendPos val="b"/>
      <c:layout>
        <c:manualLayout>
          <c:xMode val="edge"/>
          <c:yMode val="edge"/>
          <c:x val="0.16613997232406949"/>
          <c:y val="0.79921589205321608"/>
          <c:w val="0.79882370301712391"/>
          <c:h val="0.1127405929176836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14462321160304"/>
          <c:y val="2.485123372633535E-2"/>
          <c:w val="0.83848639481906362"/>
          <c:h val="0.76190698176164784"/>
        </c:manualLayout>
      </c:layout>
      <c:barChart>
        <c:barDir val="bar"/>
        <c:grouping val="percentStacked"/>
        <c:varyColors val="0"/>
        <c:ser>
          <c:idx val="0"/>
          <c:order val="0"/>
          <c:tx>
            <c:strRef>
              <c:f>Sheet1!$B$1</c:f>
              <c:strCache>
                <c:ptCount val="1"/>
                <c:pt idx="0">
                  <c:v>სოციალური </c:v>
                </c:pt>
              </c:strCache>
            </c:strRef>
          </c:tx>
          <c:spPr>
            <a:solidFill>
              <a:schemeClr val="accent1">
                <a:alpha val="70000"/>
              </a:schemeClr>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0-7989-4496-AB63-55031CD00059}"/>
                </c:ext>
              </c:extLst>
            </c:dLbl>
            <c:dLbl>
              <c:idx val="3"/>
              <c:delete val="1"/>
              <c:extLst>
                <c:ext xmlns:c15="http://schemas.microsoft.com/office/drawing/2012/chart" uri="{CE6537A1-D6FC-4f65-9D91-7224C49458BB}"/>
                <c:ext xmlns:c16="http://schemas.microsoft.com/office/drawing/2014/chart" uri="{C3380CC4-5D6E-409C-BE32-E72D297353CC}">
                  <c16:uniqueId val="{00000001-7989-4496-AB63-55031CD00059}"/>
                </c:ext>
              </c:extLst>
            </c:dLbl>
            <c:dLbl>
              <c:idx val="6"/>
              <c:delete val="1"/>
              <c:extLst>
                <c:ext xmlns:c15="http://schemas.microsoft.com/office/drawing/2012/chart" uri="{CE6537A1-D6FC-4f65-9D91-7224C49458BB}"/>
                <c:ext xmlns:c16="http://schemas.microsoft.com/office/drawing/2014/chart" uri="{C3380CC4-5D6E-409C-BE32-E72D297353CC}">
                  <c16:uniqueId val="{00000002-7989-4496-AB63-55031CD00059}"/>
                </c:ext>
              </c:extLst>
            </c:dLbl>
            <c:dLbl>
              <c:idx val="8"/>
              <c:delete val="1"/>
              <c:extLst>
                <c:ext xmlns:c15="http://schemas.microsoft.com/office/drawing/2012/chart" uri="{CE6537A1-D6FC-4f65-9D91-7224C49458BB}"/>
                <c:ext xmlns:c16="http://schemas.microsoft.com/office/drawing/2014/chart" uri="{C3380CC4-5D6E-409C-BE32-E72D297353CC}">
                  <c16:uniqueId val="{00000003-7989-4496-AB63-55031CD00059}"/>
                </c:ext>
              </c:extLst>
            </c:dLbl>
            <c:dLbl>
              <c:idx val="9"/>
              <c:delete val="1"/>
              <c:extLst>
                <c:ext xmlns:c15="http://schemas.microsoft.com/office/drawing/2012/chart" uri="{CE6537A1-D6FC-4f65-9D91-7224C49458BB}"/>
                <c:ext xmlns:c16="http://schemas.microsoft.com/office/drawing/2014/chart" uri="{C3380CC4-5D6E-409C-BE32-E72D297353CC}">
                  <c16:uniqueId val="{00000004-7989-4496-AB63-55031CD00059}"/>
                </c:ext>
              </c:extLst>
            </c:dLbl>
            <c:dLbl>
              <c:idx val="10"/>
              <c:delete val="1"/>
              <c:extLst>
                <c:ext xmlns:c15="http://schemas.microsoft.com/office/drawing/2012/chart" uri="{CE6537A1-D6FC-4f65-9D91-7224C49458BB}"/>
                <c:ext xmlns:c16="http://schemas.microsoft.com/office/drawing/2014/chart" uri="{C3380CC4-5D6E-409C-BE32-E72D297353CC}">
                  <c16:uniqueId val="{00000005-7989-4496-AB63-55031CD00059}"/>
                </c:ext>
              </c:extLst>
            </c:dLbl>
            <c:dLbl>
              <c:idx val="11"/>
              <c:delete val="1"/>
              <c:extLst>
                <c:ext xmlns:c15="http://schemas.microsoft.com/office/drawing/2012/chart" uri="{CE6537A1-D6FC-4f65-9D91-7224C49458BB}"/>
                <c:ext xmlns:c16="http://schemas.microsoft.com/office/drawing/2014/chart" uri="{C3380CC4-5D6E-409C-BE32-E72D297353CC}">
                  <c16:uniqueId val="{00000006-7989-4496-AB63-55031CD00059}"/>
                </c:ext>
              </c:extLst>
            </c:dLbl>
            <c:dLbl>
              <c:idx val="13"/>
              <c:delete val="1"/>
              <c:extLst>
                <c:ext xmlns:c15="http://schemas.microsoft.com/office/drawing/2012/chart" uri="{CE6537A1-D6FC-4f65-9D91-7224C49458BB}"/>
                <c:ext xmlns:c16="http://schemas.microsoft.com/office/drawing/2014/chart" uri="{C3380CC4-5D6E-409C-BE32-E72D297353CC}">
                  <c16:uniqueId val="{00000007-7989-4496-AB63-55031CD0005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Sheet1!$B$2:$B$15</c:f>
              <c:numCache>
                <c:formatCode>0.0%</c:formatCode>
                <c:ptCount val="14"/>
                <c:pt idx="0">
                  <c:v>2.2727272727272728E-2</c:v>
                </c:pt>
                <c:pt idx="1">
                  <c:v>0.25</c:v>
                </c:pt>
                <c:pt idx="4">
                  <c:v>3.7037037037037035E-2</c:v>
                </c:pt>
                <c:pt idx="5">
                  <c:v>0.08</c:v>
                </c:pt>
                <c:pt idx="7">
                  <c:v>4.1666666666666664E-2</c:v>
                </c:pt>
                <c:pt idx="12">
                  <c:v>0.1111111111111111</c:v>
                </c:pt>
              </c:numCache>
            </c:numRef>
          </c:val>
          <c:extLst>
            <c:ext xmlns:c16="http://schemas.microsoft.com/office/drawing/2014/chart" uri="{C3380CC4-5D6E-409C-BE32-E72D297353CC}">
              <c16:uniqueId val="{00000000-4FE2-45F9-AFAD-2500A6221473}"/>
            </c:ext>
          </c:extLst>
        </c:ser>
        <c:ser>
          <c:idx val="1"/>
          <c:order val="1"/>
          <c:tx>
            <c:strRef>
              <c:f>Sheet1!$C$1</c:f>
              <c:strCache>
                <c:ptCount val="1"/>
                <c:pt idx="0">
                  <c:v>კულინარიული</c:v>
                </c:pt>
              </c:strCache>
            </c:strRef>
          </c:tx>
          <c:spPr>
            <a:solidFill>
              <a:schemeClr val="accent2">
                <a:alpha val="70000"/>
              </a:schemeClr>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8-7989-4496-AB63-55031CD00059}"/>
                </c:ext>
              </c:extLst>
            </c:dLbl>
            <c:dLbl>
              <c:idx val="8"/>
              <c:delete val="1"/>
              <c:extLst>
                <c:ext xmlns:c15="http://schemas.microsoft.com/office/drawing/2012/chart" uri="{CE6537A1-D6FC-4f65-9D91-7224C49458BB}"/>
                <c:ext xmlns:c16="http://schemas.microsoft.com/office/drawing/2014/chart" uri="{C3380CC4-5D6E-409C-BE32-E72D297353CC}">
                  <c16:uniqueId val="{00000009-7989-4496-AB63-55031CD00059}"/>
                </c:ext>
              </c:extLst>
            </c:dLbl>
            <c:dLbl>
              <c:idx val="11"/>
              <c:delete val="1"/>
              <c:extLst>
                <c:ext xmlns:c15="http://schemas.microsoft.com/office/drawing/2012/chart" uri="{CE6537A1-D6FC-4f65-9D91-7224C49458BB}"/>
                <c:ext xmlns:c16="http://schemas.microsoft.com/office/drawing/2014/chart" uri="{C3380CC4-5D6E-409C-BE32-E72D297353CC}">
                  <c16:uniqueId val="{0000000A-7989-4496-AB63-55031CD0005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Sheet1!$C$2:$C$15</c:f>
              <c:numCache>
                <c:formatCode>General</c:formatCode>
                <c:ptCount val="14"/>
                <c:pt idx="0" formatCode="0.0%">
                  <c:v>4.5454545454545456E-2</c:v>
                </c:pt>
                <c:pt idx="2" formatCode="0.0%">
                  <c:v>0.05</c:v>
                </c:pt>
                <c:pt idx="4" formatCode="0.0%">
                  <c:v>3.7037037037037035E-2</c:v>
                </c:pt>
                <c:pt idx="5" formatCode="0.0%">
                  <c:v>0.08</c:v>
                </c:pt>
                <c:pt idx="6" formatCode="0.0%">
                  <c:v>0.13333333333333333</c:v>
                </c:pt>
                <c:pt idx="7" formatCode="0.0%">
                  <c:v>8.3333333333333329E-2</c:v>
                </c:pt>
                <c:pt idx="9" formatCode="0.0%">
                  <c:v>0.16666666666666666</c:v>
                </c:pt>
                <c:pt idx="10" formatCode="0.0%">
                  <c:v>9.5238095238095233E-2</c:v>
                </c:pt>
                <c:pt idx="12" formatCode="0.0%">
                  <c:v>5.5555555555555552E-2</c:v>
                </c:pt>
                <c:pt idx="13" formatCode="0.0%">
                  <c:v>0.13333333333333333</c:v>
                </c:pt>
              </c:numCache>
            </c:numRef>
          </c:val>
          <c:extLst>
            <c:ext xmlns:c16="http://schemas.microsoft.com/office/drawing/2014/chart" uri="{C3380CC4-5D6E-409C-BE32-E72D297353CC}">
              <c16:uniqueId val="{00000001-4FE2-45F9-AFAD-2500A6221473}"/>
            </c:ext>
          </c:extLst>
        </c:ser>
        <c:ser>
          <c:idx val="2"/>
          <c:order val="2"/>
          <c:tx>
            <c:strRef>
              <c:f>Sheet1!$D$1</c:f>
              <c:strCache>
                <c:ptCount val="1"/>
                <c:pt idx="0">
                  <c:v>ადგილობრივი/რაიონული ამბები</c:v>
                </c:pt>
              </c:strCache>
            </c:strRef>
          </c:tx>
          <c:spPr>
            <a:solidFill>
              <a:schemeClr val="accent3">
                <a:alpha val="70000"/>
              </a:schemeClr>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B-7989-4496-AB63-55031CD00059}"/>
                </c:ext>
              </c:extLst>
            </c:dLbl>
            <c:dLbl>
              <c:idx val="8"/>
              <c:delete val="1"/>
              <c:extLst>
                <c:ext xmlns:c15="http://schemas.microsoft.com/office/drawing/2012/chart" uri="{CE6537A1-D6FC-4f65-9D91-7224C49458BB}"/>
                <c:ext xmlns:c16="http://schemas.microsoft.com/office/drawing/2014/chart" uri="{C3380CC4-5D6E-409C-BE32-E72D297353CC}">
                  <c16:uniqueId val="{0000000C-7989-4496-AB63-55031CD00059}"/>
                </c:ext>
              </c:extLst>
            </c:dLbl>
            <c:dLbl>
              <c:idx val="11"/>
              <c:delete val="1"/>
              <c:extLst>
                <c:ext xmlns:c15="http://schemas.microsoft.com/office/drawing/2012/chart" uri="{CE6537A1-D6FC-4f65-9D91-7224C49458BB}"/>
                <c:ext xmlns:c16="http://schemas.microsoft.com/office/drawing/2014/chart" uri="{C3380CC4-5D6E-409C-BE32-E72D297353CC}">
                  <c16:uniqueId val="{0000000D-7989-4496-AB63-55031CD0005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Sheet1!$D$2:$D$15</c:f>
              <c:numCache>
                <c:formatCode>0.0%</c:formatCode>
                <c:ptCount val="14"/>
                <c:pt idx="0">
                  <c:v>3.0303030303030304E-2</c:v>
                </c:pt>
                <c:pt idx="1">
                  <c:v>8.3333333333333329E-2</c:v>
                </c:pt>
                <c:pt idx="4">
                  <c:v>3.7037037037037035E-2</c:v>
                </c:pt>
                <c:pt idx="5">
                  <c:v>0.08</c:v>
                </c:pt>
                <c:pt idx="7">
                  <c:v>4.1666666666666664E-2</c:v>
                </c:pt>
                <c:pt idx="10">
                  <c:v>4.7619047619047616E-2</c:v>
                </c:pt>
              </c:numCache>
            </c:numRef>
          </c:val>
          <c:extLst>
            <c:ext xmlns:c16="http://schemas.microsoft.com/office/drawing/2014/chart" uri="{C3380CC4-5D6E-409C-BE32-E72D297353CC}">
              <c16:uniqueId val="{00000002-4FE2-45F9-AFAD-2500A6221473}"/>
            </c:ext>
          </c:extLst>
        </c:ser>
        <c:ser>
          <c:idx val="3"/>
          <c:order val="3"/>
          <c:tx>
            <c:strRef>
              <c:f>Sheet1!$E$1</c:f>
              <c:strCache>
                <c:ptCount val="1"/>
                <c:pt idx="0">
                  <c:v>მუსიკა</c:v>
                </c:pt>
              </c:strCache>
            </c:strRef>
          </c:tx>
          <c:spPr>
            <a:solidFill>
              <a:schemeClr val="accent4">
                <a:alpha val="70000"/>
              </a:schemeClr>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E-7989-4496-AB63-55031CD00059}"/>
                </c:ext>
              </c:extLst>
            </c:dLbl>
            <c:dLbl>
              <c:idx val="8"/>
              <c:delete val="1"/>
              <c:extLst>
                <c:ext xmlns:c15="http://schemas.microsoft.com/office/drawing/2012/chart" uri="{CE6537A1-D6FC-4f65-9D91-7224C49458BB}"/>
                <c:ext xmlns:c16="http://schemas.microsoft.com/office/drawing/2014/chart" uri="{C3380CC4-5D6E-409C-BE32-E72D297353CC}">
                  <c16:uniqueId val="{0000000F-7989-4496-AB63-55031CD0005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Sheet1!$E$2:$E$15</c:f>
              <c:numCache>
                <c:formatCode>General</c:formatCode>
                <c:ptCount val="14"/>
                <c:pt idx="0" formatCode="0.0%">
                  <c:v>3.0303030303030304E-2</c:v>
                </c:pt>
                <c:pt idx="2" formatCode="0.0%">
                  <c:v>0.05</c:v>
                </c:pt>
                <c:pt idx="4" formatCode="0.0%">
                  <c:v>7.407407407407407E-2</c:v>
                </c:pt>
                <c:pt idx="5" formatCode="0.0%">
                  <c:v>0.08</c:v>
                </c:pt>
                <c:pt idx="6" formatCode="0.0%">
                  <c:v>6.6666666666666666E-2</c:v>
                </c:pt>
                <c:pt idx="10" formatCode="0.0%">
                  <c:v>4.7619047619047616E-2</c:v>
                </c:pt>
                <c:pt idx="11" formatCode="0.0%">
                  <c:v>0.2</c:v>
                </c:pt>
                <c:pt idx="13" formatCode="0.0%">
                  <c:v>6.6666666666666666E-2</c:v>
                </c:pt>
              </c:numCache>
            </c:numRef>
          </c:val>
          <c:extLst>
            <c:ext xmlns:c16="http://schemas.microsoft.com/office/drawing/2014/chart" uri="{C3380CC4-5D6E-409C-BE32-E72D297353CC}">
              <c16:uniqueId val="{00000003-4FE2-45F9-AFAD-2500A6221473}"/>
            </c:ext>
          </c:extLst>
        </c:ser>
        <c:ser>
          <c:idx val="4"/>
          <c:order val="4"/>
          <c:tx>
            <c:strRef>
              <c:f>Sheet1!$F$1</c:f>
              <c:strCache>
                <c:ptCount val="1"/>
                <c:pt idx="0">
                  <c:v>შემეცნებითი</c:v>
                </c:pt>
              </c:strCache>
            </c:strRef>
          </c:tx>
          <c:spPr>
            <a:solidFill>
              <a:schemeClr val="accent5">
                <a:alpha val="70000"/>
              </a:schemeClr>
            </a:solidFill>
            <a:ln>
              <a:noFill/>
            </a:ln>
            <a:effectLst/>
          </c:spPr>
          <c:invertIfNegative val="0"/>
          <c:dLbls>
            <c:dLbl>
              <c:idx val="3"/>
              <c:layout>
                <c:manualLayout>
                  <c:x val="3.5527390592421569E-2"/>
                  <c:y val="2.137313471015628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7989-4496-AB63-55031CD00059}"/>
                </c:ext>
              </c:extLst>
            </c:dLbl>
            <c:dLbl>
              <c:idx val="8"/>
              <c:delete val="1"/>
              <c:extLst>
                <c:ext xmlns:c15="http://schemas.microsoft.com/office/drawing/2012/chart" uri="{CE6537A1-D6FC-4f65-9D91-7224C49458BB}"/>
                <c:ext xmlns:c16="http://schemas.microsoft.com/office/drawing/2014/chart" uri="{C3380CC4-5D6E-409C-BE32-E72D297353CC}">
                  <c16:uniqueId val="{00000011-7989-4496-AB63-55031CD0005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Sheet1!$F$2:$F$15</c:f>
              <c:numCache>
                <c:formatCode>0.0%</c:formatCode>
                <c:ptCount val="14"/>
                <c:pt idx="0">
                  <c:v>7.575757575757576E-2</c:v>
                </c:pt>
                <c:pt idx="1">
                  <c:v>0.16666666666666666</c:v>
                </c:pt>
                <c:pt idx="2">
                  <c:v>0.1</c:v>
                </c:pt>
                <c:pt idx="5">
                  <c:v>0.08</c:v>
                </c:pt>
                <c:pt idx="6">
                  <c:v>0.13333333333333333</c:v>
                </c:pt>
                <c:pt idx="7">
                  <c:v>0.125</c:v>
                </c:pt>
                <c:pt idx="9">
                  <c:v>0.16666666666666666</c:v>
                </c:pt>
                <c:pt idx="10">
                  <c:v>9.5238095238095233E-2</c:v>
                </c:pt>
                <c:pt idx="12">
                  <c:v>5.5555555555555552E-2</c:v>
                </c:pt>
              </c:numCache>
            </c:numRef>
          </c:val>
          <c:extLst>
            <c:ext xmlns:c16="http://schemas.microsoft.com/office/drawing/2014/chart" uri="{C3380CC4-5D6E-409C-BE32-E72D297353CC}">
              <c16:uniqueId val="{00000000-EC6E-4CB5-918B-283AEA0698C5}"/>
            </c:ext>
          </c:extLst>
        </c:ser>
        <c:ser>
          <c:idx val="5"/>
          <c:order val="5"/>
          <c:tx>
            <c:strRef>
              <c:f>Sheet1!$G$1</c:f>
              <c:strCache>
                <c:ptCount val="1"/>
                <c:pt idx="0">
                  <c:v>საინფორმაციო</c:v>
                </c:pt>
              </c:strCache>
            </c:strRef>
          </c:tx>
          <c:spPr>
            <a:solidFill>
              <a:schemeClr val="accent6">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Sheet1!$G$2:$G$15</c:f>
              <c:numCache>
                <c:formatCode>General</c:formatCode>
                <c:ptCount val="14"/>
                <c:pt idx="0" formatCode="0.0%">
                  <c:v>3.787878787878788E-2</c:v>
                </c:pt>
                <c:pt idx="4" formatCode="0.0%">
                  <c:v>3.7037037037037035E-2</c:v>
                </c:pt>
                <c:pt idx="5" formatCode="0.0%">
                  <c:v>0</c:v>
                </c:pt>
                <c:pt idx="7" formatCode="0.0%">
                  <c:v>4.1666666666666664E-2</c:v>
                </c:pt>
                <c:pt idx="12" formatCode="0.0%">
                  <c:v>0.1111111111111111</c:v>
                </c:pt>
              </c:numCache>
            </c:numRef>
          </c:val>
          <c:extLst>
            <c:ext xmlns:c16="http://schemas.microsoft.com/office/drawing/2014/chart" uri="{C3380CC4-5D6E-409C-BE32-E72D297353CC}">
              <c16:uniqueId val="{00000001-EC6E-4CB5-918B-283AEA0698C5}"/>
            </c:ext>
          </c:extLst>
        </c:ser>
        <c:ser>
          <c:idx val="6"/>
          <c:order val="6"/>
          <c:tx>
            <c:strRef>
              <c:f>Sheet1!$H$1</c:f>
              <c:strCache>
                <c:ptCount val="1"/>
                <c:pt idx="0">
                  <c:v>ინტელექტუალური</c:v>
                </c:pt>
              </c:strCache>
            </c:strRef>
          </c:tx>
          <c:spPr>
            <a:solidFill>
              <a:schemeClr val="accent1">
                <a:lumMod val="6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Sheet1!$H$2:$H$15</c:f>
              <c:numCache>
                <c:formatCode>0.0%</c:formatCode>
                <c:ptCount val="14"/>
                <c:pt idx="0">
                  <c:v>2.2727272727272728E-2</c:v>
                </c:pt>
                <c:pt idx="1">
                  <c:v>8.3333333333333329E-2</c:v>
                </c:pt>
                <c:pt idx="4">
                  <c:v>7.407407407407407E-2</c:v>
                </c:pt>
                <c:pt idx="7">
                  <c:v>4.1666666666666664E-2</c:v>
                </c:pt>
              </c:numCache>
            </c:numRef>
          </c:val>
          <c:extLst>
            <c:ext xmlns:c16="http://schemas.microsoft.com/office/drawing/2014/chart" uri="{C3380CC4-5D6E-409C-BE32-E72D297353CC}">
              <c16:uniqueId val="{00000012-7989-4496-AB63-55031CD00059}"/>
            </c:ext>
          </c:extLst>
        </c:ser>
        <c:dLbls>
          <c:showLegendKey val="0"/>
          <c:showVal val="1"/>
          <c:showCatName val="0"/>
          <c:showSerName val="0"/>
          <c:showPercent val="0"/>
          <c:showBubbleSize val="0"/>
        </c:dLbls>
        <c:gapWidth val="50"/>
        <c:overlap val="100"/>
        <c:axId val="244701952"/>
        <c:axId val="244699712"/>
      </c:barChart>
      <c:catAx>
        <c:axId val="244701952"/>
        <c:scaling>
          <c:orientation val="maxMin"/>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4699712"/>
        <c:crosses val="autoZero"/>
        <c:auto val="1"/>
        <c:lblAlgn val="ctr"/>
        <c:lblOffset val="100"/>
        <c:noMultiLvlLbl val="0"/>
      </c:catAx>
      <c:valAx>
        <c:axId val="244699712"/>
        <c:scaling>
          <c:orientation val="minMax"/>
          <c:max val="1"/>
          <c:min val="0"/>
        </c:scaling>
        <c:delete val="1"/>
        <c:axPos val="t"/>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0%" sourceLinked="1"/>
        <c:majorTickMark val="none"/>
        <c:minorTickMark val="none"/>
        <c:tickLblPos val="nextTo"/>
        <c:crossAx val="244701952"/>
        <c:crosses val="autoZero"/>
        <c:crossBetween val="between"/>
        <c:majorUnit val="10"/>
      </c:valAx>
      <c:spPr>
        <a:noFill/>
        <a:ln>
          <a:noFill/>
        </a:ln>
        <a:effectLst/>
      </c:spPr>
    </c:plotArea>
    <c:legend>
      <c:legendPos val="b"/>
      <c:layout>
        <c:manualLayout>
          <c:xMode val="edge"/>
          <c:yMode val="edge"/>
          <c:x val="4.0313797309243088E-2"/>
          <c:y val="0.79921589205321608"/>
          <c:w val="0.73741330290970264"/>
          <c:h val="0.1127405929176836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14462321160304"/>
          <c:y val="2.485123372633535E-2"/>
          <c:w val="0.83848639481906362"/>
          <c:h val="0.76190698176164784"/>
        </c:manualLayout>
      </c:layout>
      <c:barChart>
        <c:barDir val="bar"/>
        <c:grouping val="percentStacked"/>
        <c:varyColors val="0"/>
        <c:ser>
          <c:idx val="0"/>
          <c:order val="0"/>
          <c:tx>
            <c:strRef>
              <c:f>Sheet1!$B$1</c:f>
              <c:strCache>
                <c:ptCount val="1"/>
                <c:pt idx="0">
                  <c:v>რადიოსადგურების დაჭერის ხარისხი</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Sheet1!$B$2:$B$15</c:f>
              <c:numCache>
                <c:formatCode>0.0%</c:formatCode>
                <c:ptCount val="14"/>
                <c:pt idx="0">
                  <c:v>0.2103448275862069</c:v>
                </c:pt>
                <c:pt idx="1">
                  <c:v>0.30645161290322581</c:v>
                </c:pt>
                <c:pt idx="2">
                  <c:v>0.27500000000000002</c:v>
                </c:pt>
                <c:pt idx="3">
                  <c:v>0.2857142857142857</c:v>
                </c:pt>
                <c:pt idx="4">
                  <c:v>0.27</c:v>
                </c:pt>
                <c:pt idx="5">
                  <c:v>0.33243243243243242</c:v>
                </c:pt>
                <c:pt idx="6">
                  <c:v>0.30499999999999999</c:v>
                </c:pt>
                <c:pt idx="7">
                  <c:v>0.30399999999999999</c:v>
                </c:pt>
                <c:pt idx="8">
                  <c:v>0.31</c:v>
                </c:pt>
                <c:pt idx="9">
                  <c:v>0.32857142857142857</c:v>
                </c:pt>
                <c:pt idx="10">
                  <c:v>0.30666666666666664</c:v>
                </c:pt>
                <c:pt idx="11">
                  <c:v>0.51428571428571423</c:v>
                </c:pt>
                <c:pt idx="12">
                  <c:v>0.36</c:v>
                </c:pt>
                <c:pt idx="13">
                  <c:v>0.3342857142857143</c:v>
                </c:pt>
              </c:numCache>
            </c:numRef>
          </c:val>
          <c:extLst>
            <c:ext xmlns:c16="http://schemas.microsoft.com/office/drawing/2014/chart" uri="{C3380CC4-5D6E-409C-BE32-E72D297353CC}">
              <c16:uniqueId val="{00000000-4FE2-45F9-AFAD-2500A6221473}"/>
            </c:ext>
          </c:extLst>
        </c:ser>
        <c:ser>
          <c:idx val="1"/>
          <c:order val="1"/>
          <c:tx>
            <c:strRef>
              <c:f>Sheet1!$C$1</c:f>
              <c:strCache>
                <c:ptCount val="1"/>
                <c:pt idx="0">
                  <c:v>რადიო არხების მცირე არჩევანი</c:v>
                </c:pt>
              </c:strCache>
            </c:strRef>
          </c:tx>
          <c:spPr>
            <a:solidFill>
              <a:schemeClr val="accent2">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Sheet1!$C$2:$C$15</c:f>
              <c:numCache>
                <c:formatCode>0.0%</c:formatCode>
                <c:ptCount val="14"/>
                <c:pt idx="0">
                  <c:v>6.8103448275862066E-2</c:v>
                </c:pt>
                <c:pt idx="1">
                  <c:v>6.4516129032258063E-2</c:v>
                </c:pt>
                <c:pt idx="2">
                  <c:v>0.05</c:v>
                </c:pt>
                <c:pt idx="3">
                  <c:v>4.2857142857142858E-2</c:v>
                </c:pt>
                <c:pt idx="4">
                  <c:v>0.10333333333333333</c:v>
                </c:pt>
                <c:pt idx="5">
                  <c:v>4.0540540540540543E-2</c:v>
                </c:pt>
                <c:pt idx="6">
                  <c:v>5.5E-2</c:v>
                </c:pt>
                <c:pt idx="7">
                  <c:v>0.05</c:v>
                </c:pt>
                <c:pt idx="8">
                  <c:v>0.12</c:v>
                </c:pt>
                <c:pt idx="9">
                  <c:v>5.7142857142857141E-2</c:v>
                </c:pt>
                <c:pt idx="10">
                  <c:v>0.06</c:v>
                </c:pt>
                <c:pt idx="11">
                  <c:v>0.21428571428571427</c:v>
                </c:pt>
                <c:pt idx="12">
                  <c:v>0.03</c:v>
                </c:pt>
                <c:pt idx="13">
                  <c:v>6.5714285714285711E-2</c:v>
                </c:pt>
              </c:numCache>
            </c:numRef>
          </c:val>
          <c:extLst>
            <c:ext xmlns:c16="http://schemas.microsoft.com/office/drawing/2014/chart" uri="{C3380CC4-5D6E-409C-BE32-E72D297353CC}">
              <c16:uniqueId val="{00000001-4FE2-45F9-AFAD-2500A6221473}"/>
            </c:ext>
          </c:extLst>
        </c:ser>
        <c:ser>
          <c:idx val="2"/>
          <c:order val="2"/>
          <c:tx>
            <c:strRef>
              <c:f>Sheet1!$D$1</c:f>
              <c:strCache>
                <c:ptCount val="1"/>
                <c:pt idx="0">
                  <c:v>რადიო არხების გადაცემის შინაარსი/თემატიკა </c:v>
                </c:pt>
              </c:strCache>
            </c:strRef>
          </c:tx>
          <c:spPr>
            <a:solidFill>
              <a:schemeClr val="accent3">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Sheet1!$D$2:$D$15</c:f>
              <c:numCache>
                <c:formatCode>0.0%</c:formatCode>
                <c:ptCount val="14"/>
                <c:pt idx="0">
                  <c:v>0.11724137931034483</c:v>
                </c:pt>
                <c:pt idx="1">
                  <c:v>3.870967741935484E-2</c:v>
                </c:pt>
                <c:pt idx="2">
                  <c:v>0.105</c:v>
                </c:pt>
                <c:pt idx="3">
                  <c:v>5.7142857142857141E-2</c:v>
                </c:pt>
                <c:pt idx="4">
                  <c:v>9.6666666666666665E-2</c:v>
                </c:pt>
                <c:pt idx="5">
                  <c:v>6.7567567567567571E-2</c:v>
                </c:pt>
                <c:pt idx="6">
                  <c:v>7.4999999999999997E-2</c:v>
                </c:pt>
                <c:pt idx="7">
                  <c:v>4.8000000000000001E-2</c:v>
                </c:pt>
                <c:pt idx="8">
                  <c:v>0.04</c:v>
                </c:pt>
                <c:pt idx="9">
                  <c:v>8.5714285714285715E-2</c:v>
                </c:pt>
                <c:pt idx="10">
                  <c:v>7.6666666666666661E-2</c:v>
                </c:pt>
                <c:pt idx="11">
                  <c:v>7.1428571428571425E-2</c:v>
                </c:pt>
                <c:pt idx="12">
                  <c:v>0.09</c:v>
                </c:pt>
                <c:pt idx="13">
                  <c:v>4.5714285714285714E-2</c:v>
                </c:pt>
              </c:numCache>
            </c:numRef>
          </c:val>
          <c:extLst>
            <c:ext xmlns:c16="http://schemas.microsoft.com/office/drawing/2014/chart" uri="{C3380CC4-5D6E-409C-BE32-E72D297353CC}">
              <c16:uniqueId val="{00000002-4FE2-45F9-AFAD-2500A6221473}"/>
            </c:ext>
          </c:extLst>
        </c:ser>
        <c:ser>
          <c:idx val="3"/>
          <c:order val="3"/>
          <c:tx>
            <c:strRef>
              <c:f>Sheet1!$E$1</c:f>
              <c:strCache>
                <c:ptCount val="1"/>
                <c:pt idx="0">
                  <c:v>რადიო არხების გადაცემების ფორმატი</c:v>
                </c:pt>
              </c:strCache>
            </c:strRef>
          </c:tx>
          <c:spPr>
            <a:solidFill>
              <a:schemeClr val="accent4">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Sheet1!$E$2:$E$15</c:f>
              <c:numCache>
                <c:formatCode>0.0%</c:formatCode>
                <c:ptCount val="14"/>
                <c:pt idx="0">
                  <c:v>6.8965517241379309E-2</c:v>
                </c:pt>
                <c:pt idx="1">
                  <c:v>5.8064516129032261E-2</c:v>
                </c:pt>
                <c:pt idx="2">
                  <c:v>0.05</c:v>
                </c:pt>
                <c:pt idx="3">
                  <c:v>5.7142857142857141E-2</c:v>
                </c:pt>
                <c:pt idx="4">
                  <c:v>7.6666666666666661E-2</c:v>
                </c:pt>
                <c:pt idx="5">
                  <c:v>5.9459459459459463E-2</c:v>
                </c:pt>
                <c:pt idx="6">
                  <c:v>5.5E-2</c:v>
                </c:pt>
                <c:pt idx="7">
                  <c:v>5.1999999999999998E-2</c:v>
                </c:pt>
                <c:pt idx="8">
                  <c:v>7.0000000000000007E-2</c:v>
                </c:pt>
                <c:pt idx="9">
                  <c:v>5.7142857142857141E-2</c:v>
                </c:pt>
                <c:pt idx="10">
                  <c:v>5.3333333333333337E-2</c:v>
                </c:pt>
                <c:pt idx="11">
                  <c:v>1.4285714285714285E-2</c:v>
                </c:pt>
                <c:pt idx="12">
                  <c:v>0.08</c:v>
                </c:pt>
                <c:pt idx="13">
                  <c:v>6.8571428571428575E-2</c:v>
                </c:pt>
              </c:numCache>
            </c:numRef>
          </c:val>
          <c:extLst>
            <c:ext xmlns:c16="http://schemas.microsoft.com/office/drawing/2014/chart" uri="{C3380CC4-5D6E-409C-BE32-E72D297353CC}">
              <c16:uniqueId val="{00000003-4FE2-45F9-AFAD-2500A6221473}"/>
            </c:ext>
          </c:extLst>
        </c:ser>
        <c:ser>
          <c:idx val="4"/>
          <c:order val="4"/>
          <c:tx>
            <c:strRef>
              <c:f>Sheet1!$F$1</c:f>
              <c:strCache>
                <c:ptCount val="1"/>
                <c:pt idx="0">
                  <c:v>ბევრი რეკლამები</c:v>
                </c:pt>
              </c:strCache>
            </c:strRef>
          </c:tx>
          <c:spPr>
            <a:solidFill>
              <a:schemeClr val="accent5">
                <a:alpha val="70000"/>
              </a:schemeClr>
            </a:solidFill>
            <a:ln>
              <a:noFill/>
            </a:ln>
            <a:effectLst/>
          </c:spPr>
          <c:invertIfNegative val="0"/>
          <c:dLbls>
            <c:dLbl>
              <c:idx val="11"/>
              <c:delete val="1"/>
              <c:extLst>
                <c:ext xmlns:c15="http://schemas.microsoft.com/office/drawing/2012/chart" uri="{CE6537A1-D6FC-4f65-9D91-7224C49458BB}"/>
                <c:ext xmlns:c16="http://schemas.microsoft.com/office/drawing/2014/chart" uri="{C3380CC4-5D6E-409C-BE32-E72D297353CC}">
                  <c16:uniqueId val="{00000000-54B9-4A63-8061-59D3407AFC5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Sheet1!$A$2:$A$15</c:f>
              <c:strCache>
                <c:ptCount val="14"/>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strCache>
            </c:strRef>
          </c:cat>
          <c:val>
            <c:numRef>
              <c:f>Sheet1!$F$2:$F$15</c:f>
              <c:numCache>
                <c:formatCode>0.0%</c:formatCode>
                <c:ptCount val="14"/>
                <c:pt idx="0">
                  <c:v>1.0344827586206896E-2</c:v>
                </c:pt>
                <c:pt idx="1">
                  <c:v>0</c:v>
                </c:pt>
                <c:pt idx="2">
                  <c:v>5.0000000000000001E-3</c:v>
                </c:pt>
                <c:pt idx="3">
                  <c:v>0</c:v>
                </c:pt>
                <c:pt idx="4">
                  <c:v>3.3333333333333335E-3</c:v>
                </c:pt>
                <c:pt idx="5">
                  <c:v>5.4054054054054057E-3</c:v>
                </c:pt>
                <c:pt idx="6">
                  <c:v>5.0000000000000001E-3</c:v>
                </c:pt>
                <c:pt idx="7">
                  <c:v>6.0000000000000001E-3</c:v>
                </c:pt>
                <c:pt idx="8">
                  <c:v>0</c:v>
                </c:pt>
                <c:pt idx="9">
                  <c:v>0</c:v>
                </c:pt>
                <c:pt idx="10">
                  <c:v>0</c:v>
                </c:pt>
                <c:pt idx="11">
                  <c:v>0</c:v>
                </c:pt>
                <c:pt idx="12">
                  <c:v>1.4999999999999999E-2</c:v>
                </c:pt>
                <c:pt idx="13">
                  <c:v>1.1428571428571429E-2</c:v>
                </c:pt>
              </c:numCache>
            </c:numRef>
          </c:val>
          <c:extLst>
            <c:ext xmlns:c16="http://schemas.microsoft.com/office/drawing/2014/chart" uri="{C3380CC4-5D6E-409C-BE32-E72D297353CC}">
              <c16:uniqueId val="{00000000-F8CD-4C15-B7A4-57EB886146EA}"/>
            </c:ext>
          </c:extLst>
        </c:ser>
        <c:dLbls>
          <c:showLegendKey val="0"/>
          <c:showVal val="1"/>
          <c:showCatName val="0"/>
          <c:showSerName val="0"/>
          <c:showPercent val="0"/>
          <c:showBubbleSize val="0"/>
        </c:dLbls>
        <c:gapWidth val="50"/>
        <c:overlap val="100"/>
        <c:axId val="244713712"/>
        <c:axId val="244714272"/>
      </c:barChart>
      <c:catAx>
        <c:axId val="244713712"/>
        <c:scaling>
          <c:orientation val="maxMin"/>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44714272"/>
        <c:crosses val="autoZero"/>
        <c:auto val="1"/>
        <c:lblAlgn val="ctr"/>
        <c:lblOffset val="100"/>
        <c:noMultiLvlLbl val="0"/>
      </c:catAx>
      <c:valAx>
        <c:axId val="244714272"/>
        <c:scaling>
          <c:orientation val="minMax"/>
          <c:max val="1"/>
          <c:min val="0"/>
        </c:scaling>
        <c:delete val="1"/>
        <c:axPos val="t"/>
        <c:majorGridlines>
          <c:spPr>
            <a:ln w="9525" cap="flat" cmpd="sng" algn="ctr">
              <a:gradFill>
                <a:gsLst>
                  <a:gs pos="0">
                    <a:schemeClr val="tx1">
                      <a:lumMod val="5000"/>
                      <a:lumOff val="95000"/>
                    </a:schemeClr>
                  </a:gs>
                  <a:gs pos="100000">
                    <a:schemeClr val="tx1">
                      <a:lumMod val="15000"/>
                      <a:lumOff val="85000"/>
                    </a:schemeClr>
                  </a:gs>
                </a:gsLst>
                <a:lin ang="5400000" scaled="0"/>
              </a:gradFill>
              <a:round/>
            </a:ln>
            <a:effectLst/>
          </c:spPr>
        </c:majorGridlines>
        <c:numFmt formatCode="0%" sourceLinked="1"/>
        <c:majorTickMark val="none"/>
        <c:minorTickMark val="none"/>
        <c:tickLblPos val="nextTo"/>
        <c:crossAx val="244713712"/>
        <c:crosses val="autoZero"/>
        <c:crossBetween val="between"/>
        <c:majorUnit val="10"/>
      </c:valAx>
      <c:spPr>
        <a:noFill/>
        <a:ln>
          <a:noFill/>
        </a:ln>
        <a:effectLst/>
      </c:spPr>
    </c:plotArea>
    <c:legend>
      <c:legendPos val="b"/>
      <c:layout>
        <c:manualLayout>
          <c:xMode val="edge"/>
          <c:yMode val="edge"/>
          <c:x val="4.0313797309243088E-2"/>
          <c:y val="0.79921589205321608"/>
          <c:w val="0.94981511303491573"/>
          <c:h val="0.138388354569870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14462321160304"/>
          <c:y val="6.3322920232797134E-2"/>
          <c:w val="0.83848639481906362"/>
          <c:h val="0.80251591869401973"/>
        </c:manualLayout>
      </c:layout>
      <c:barChart>
        <c:barDir val="bar"/>
        <c:grouping val="percentStacked"/>
        <c:varyColors val="0"/>
        <c:ser>
          <c:idx val="0"/>
          <c:order val="0"/>
          <c:tx>
            <c:strRef>
              <c:f>Sheet1!$B$1</c:f>
              <c:strCache>
                <c:ptCount val="1"/>
                <c:pt idx="0">
                  <c:v>საერთო</c:v>
                </c:pt>
              </c:strCache>
            </c:strRef>
          </c:tx>
          <c:spPr>
            <a:solidFill>
              <a:schemeClr val="accent4">
                <a:lumMod val="40000"/>
                <a:lumOff val="60000"/>
              </a:schemeClr>
            </a:solidFill>
          </c:spPr>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pt idx="14">
                  <c:v>საქართველო</c:v>
                </c:pt>
              </c:strCache>
            </c:strRef>
          </c:cat>
          <c:val>
            <c:numRef>
              <c:f>Sheet1!$B$2:$B$16</c:f>
              <c:numCache>
                <c:formatCode>0%</c:formatCode>
                <c:ptCount val="15"/>
                <c:pt idx="0">
                  <c:v>0.19051724137931034</c:v>
                </c:pt>
                <c:pt idx="1">
                  <c:v>0.20967741935483872</c:v>
                </c:pt>
                <c:pt idx="2">
                  <c:v>0.21</c:v>
                </c:pt>
                <c:pt idx="3">
                  <c:v>0.25714285714285701</c:v>
                </c:pt>
                <c:pt idx="4">
                  <c:v>0.17333333333333334</c:v>
                </c:pt>
                <c:pt idx="5">
                  <c:v>0.23243243243243245</c:v>
                </c:pt>
                <c:pt idx="6">
                  <c:v>0.19500000000000001</c:v>
                </c:pt>
                <c:pt idx="7">
                  <c:v>0.20599999999999999</c:v>
                </c:pt>
                <c:pt idx="8">
                  <c:v>0.22</c:v>
                </c:pt>
                <c:pt idx="9">
                  <c:v>0.2</c:v>
                </c:pt>
                <c:pt idx="10">
                  <c:v>0.20666666666666667</c:v>
                </c:pt>
                <c:pt idx="11">
                  <c:v>0.14285714285714285</c:v>
                </c:pt>
                <c:pt idx="12">
                  <c:v>0.17499999999999999</c:v>
                </c:pt>
                <c:pt idx="13">
                  <c:v>0.20857142857142857</c:v>
                </c:pt>
                <c:pt idx="14">
                  <c:v>0.25</c:v>
                </c:pt>
              </c:numCache>
            </c:numRef>
          </c:val>
          <c:extLst>
            <c:ext xmlns:c16="http://schemas.microsoft.com/office/drawing/2014/chart" uri="{C3380CC4-5D6E-409C-BE32-E72D297353CC}">
              <c16:uniqueId val="{00000000-4FE2-45F9-AFAD-2500A6221473}"/>
            </c:ext>
          </c:extLst>
        </c:ser>
        <c:ser>
          <c:idx val="1"/>
          <c:order val="1"/>
          <c:tx>
            <c:strRef>
              <c:f>Sheet1!$C$1</c:f>
              <c:strCache>
                <c:ptCount val="1"/>
                <c:pt idx="0">
                  <c:v>სპეციალიზებული</c:v>
                </c:pt>
              </c:strCache>
            </c:strRef>
          </c:tx>
          <c:spPr>
            <a:solidFill>
              <a:schemeClr val="accent5">
                <a:lumMod val="40000"/>
                <a:lumOff val="60000"/>
              </a:schemeClr>
            </a:solidFill>
          </c:spPr>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pt idx="14">
                  <c:v>საქართველო</c:v>
                </c:pt>
              </c:strCache>
            </c:strRef>
          </c:cat>
          <c:val>
            <c:numRef>
              <c:f>Sheet1!$C$2:$C$16</c:f>
              <c:numCache>
                <c:formatCode>0%</c:formatCode>
                <c:ptCount val="15"/>
                <c:pt idx="0">
                  <c:v>0.4974137931034483</c:v>
                </c:pt>
                <c:pt idx="1">
                  <c:v>0.56451612903225812</c:v>
                </c:pt>
                <c:pt idx="2">
                  <c:v>0.55000000000000004</c:v>
                </c:pt>
                <c:pt idx="3">
                  <c:v>0.58571428571428574</c:v>
                </c:pt>
                <c:pt idx="4">
                  <c:v>0.54666666666666663</c:v>
                </c:pt>
                <c:pt idx="5">
                  <c:v>0.5486486486486486</c:v>
                </c:pt>
                <c:pt idx="6">
                  <c:v>0.6</c:v>
                </c:pt>
                <c:pt idx="7">
                  <c:v>0.58399999999999996</c:v>
                </c:pt>
                <c:pt idx="8">
                  <c:v>0.62</c:v>
                </c:pt>
                <c:pt idx="9">
                  <c:v>0.6428571428571429</c:v>
                </c:pt>
                <c:pt idx="10">
                  <c:v>0.60666666666666669</c:v>
                </c:pt>
                <c:pt idx="11">
                  <c:v>0.68571428571428572</c:v>
                </c:pt>
                <c:pt idx="12">
                  <c:v>0.56999999999999995</c:v>
                </c:pt>
                <c:pt idx="13">
                  <c:v>0.52</c:v>
                </c:pt>
                <c:pt idx="14">
                  <c:v>0.55000000000000004</c:v>
                </c:pt>
              </c:numCache>
            </c:numRef>
          </c:val>
          <c:extLst>
            <c:ext xmlns:c16="http://schemas.microsoft.com/office/drawing/2014/chart" uri="{C3380CC4-5D6E-409C-BE32-E72D297353CC}">
              <c16:uniqueId val="{00000001-4FE2-45F9-AFAD-2500A6221473}"/>
            </c:ext>
          </c:extLst>
        </c:ser>
        <c:ser>
          <c:idx val="2"/>
          <c:order val="2"/>
          <c:tx>
            <c:strRef>
              <c:f>Sheet1!$D$1</c:f>
              <c:strCache>
                <c:ptCount val="1"/>
                <c:pt idx="0">
                  <c:v>მიჭირს პასუხის გაცემა </c:v>
                </c:pt>
              </c:strCache>
            </c:strRef>
          </c:tx>
          <c:spPr>
            <a:solidFill>
              <a:schemeClr val="accent5">
                <a:lumMod val="60000"/>
                <a:lumOff val="40000"/>
              </a:schemeClr>
            </a:solidFill>
          </c:spPr>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pt idx="14">
                  <c:v>საქართველო</c:v>
                </c:pt>
              </c:strCache>
            </c:strRef>
          </c:cat>
          <c:val>
            <c:numRef>
              <c:f>Sheet1!$D$2:$D$16</c:f>
              <c:numCache>
                <c:formatCode>0%</c:formatCode>
                <c:ptCount val="15"/>
                <c:pt idx="0">
                  <c:v>0.30775862068965515</c:v>
                </c:pt>
                <c:pt idx="1">
                  <c:v>0.22258064516129034</c:v>
                </c:pt>
                <c:pt idx="2">
                  <c:v>0.24</c:v>
                </c:pt>
                <c:pt idx="3">
                  <c:v>0.15714285714285714</c:v>
                </c:pt>
                <c:pt idx="4">
                  <c:v>0.28000000000000003</c:v>
                </c:pt>
                <c:pt idx="5">
                  <c:v>0.21891891891891893</c:v>
                </c:pt>
                <c:pt idx="6">
                  <c:v>0.20499999999999999</c:v>
                </c:pt>
                <c:pt idx="7">
                  <c:v>0.20799999999999999</c:v>
                </c:pt>
                <c:pt idx="8">
                  <c:v>0.16</c:v>
                </c:pt>
                <c:pt idx="9">
                  <c:v>0.15714285714285714</c:v>
                </c:pt>
                <c:pt idx="10">
                  <c:v>0.18333333333333332</c:v>
                </c:pt>
                <c:pt idx="11">
                  <c:v>0.15714285714285714</c:v>
                </c:pt>
                <c:pt idx="12">
                  <c:v>0.255</c:v>
                </c:pt>
                <c:pt idx="13">
                  <c:v>0.27142857142857141</c:v>
                </c:pt>
                <c:pt idx="14">
                  <c:v>0.2</c:v>
                </c:pt>
              </c:numCache>
            </c:numRef>
          </c:val>
          <c:extLst>
            <c:ext xmlns:c16="http://schemas.microsoft.com/office/drawing/2014/chart" uri="{C3380CC4-5D6E-409C-BE32-E72D297353CC}">
              <c16:uniqueId val="{00000002-4FE2-45F9-AFAD-2500A6221473}"/>
            </c:ext>
          </c:extLst>
        </c:ser>
        <c:dLbls>
          <c:showLegendKey val="0"/>
          <c:showVal val="1"/>
          <c:showCatName val="0"/>
          <c:showSerName val="0"/>
          <c:showPercent val="0"/>
          <c:showBubbleSize val="0"/>
        </c:dLbls>
        <c:gapWidth val="30"/>
        <c:overlap val="100"/>
        <c:axId val="244709792"/>
        <c:axId val="244713152"/>
      </c:barChart>
      <c:catAx>
        <c:axId val="244709792"/>
        <c:scaling>
          <c:orientation val="maxMin"/>
        </c:scaling>
        <c:delete val="0"/>
        <c:axPos val="l"/>
        <c:numFmt formatCode="General" sourceLinked="1"/>
        <c:majorTickMark val="out"/>
        <c:minorTickMark val="none"/>
        <c:tickLblPos val="nextTo"/>
        <c:txPr>
          <a:bodyPr/>
          <a:lstStyle/>
          <a:p>
            <a:pPr>
              <a:defRPr sz="1200"/>
            </a:pPr>
            <a:endParaRPr lang="en-US"/>
          </a:p>
        </c:txPr>
        <c:crossAx val="244713152"/>
        <c:crosses val="autoZero"/>
        <c:auto val="1"/>
        <c:lblAlgn val="ctr"/>
        <c:lblOffset val="100"/>
        <c:noMultiLvlLbl val="0"/>
      </c:catAx>
      <c:valAx>
        <c:axId val="244713152"/>
        <c:scaling>
          <c:orientation val="minMax"/>
          <c:max val="1"/>
          <c:min val="0"/>
        </c:scaling>
        <c:delete val="1"/>
        <c:axPos val="t"/>
        <c:numFmt formatCode="0%" sourceLinked="1"/>
        <c:majorTickMark val="out"/>
        <c:minorTickMark val="none"/>
        <c:tickLblPos val="nextTo"/>
        <c:crossAx val="244709792"/>
        <c:crosses val="autoZero"/>
        <c:crossBetween val="between"/>
        <c:majorUnit val="10"/>
      </c:valAx>
    </c:plotArea>
    <c:legend>
      <c:legendPos val="b"/>
      <c:layout>
        <c:manualLayout>
          <c:xMode val="edge"/>
          <c:yMode val="edge"/>
          <c:x val="3.9939645390442931E-2"/>
          <c:y val="0.86473687608283767"/>
          <c:w val="0.95118701478384871"/>
          <c:h val="0.13526312391716239"/>
        </c:manualLayout>
      </c:layout>
      <c:overlay val="0"/>
      <c:txPr>
        <a:bodyPr/>
        <a:lstStyle/>
        <a:p>
          <a:pPr>
            <a:defRPr sz="10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14462321160304"/>
          <c:y val="6.3322920232797134E-2"/>
          <c:w val="0.83848639481906362"/>
          <c:h val="0.80251591869401973"/>
        </c:manualLayout>
      </c:layout>
      <c:barChart>
        <c:barDir val="bar"/>
        <c:grouping val="percentStacked"/>
        <c:varyColors val="0"/>
        <c:ser>
          <c:idx val="0"/>
          <c:order val="0"/>
          <c:tx>
            <c:strRef>
              <c:f>Sheet1!$B$1</c:f>
              <c:strCache>
                <c:ptCount val="1"/>
                <c:pt idx="0">
                  <c:v>მთლიანი ქვეყნის მასშტაბით</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9525" cap="flat" cmpd="sng" algn="ctr">
              <a:solidFill>
                <a:schemeClr val="accent1">
                  <a:shade val="95000"/>
                  <a:satMod val="105000"/>
                </a:schemeClr>
              </a:solidFill>
              <a:prstDash val="solid"/>
            </a:ln>
            <a:effectLst>
              <a:outerShdw blurRad="40000" dist="23000" dir="5400000" rotWithShape="0">
                <a:srgbClr val="000000">
                  <a:alpha val="35000"/>
                </a:srgbClr>
              </a:outerShdw>
            </a:effectLst>
          </c:spPr>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pt idx="14">
                  <c:v>საქართველო</c:v>
                </c:pt>
              </c:strCache>
            </c:strRef>
          </c:cat>
          <c:val>
            <c:numRef>
              <c:f>Sheet1!$B$2:$B$16</c:f>
              <c:numCache>
                <c:formatCode>0%</c:formatCode>
                <c:ptCount val="15"/>
                <c:pt idx="0">
                  <c:v>0.92</c:v>
                </c:pt>
                <c:pt idx="1">
                  <c:v>0.91428571428571426</c:v>
                </c:pt>
                <c:pt idx="2">
                  <c:v>0.96363636363636362</c:v>
                </c:pt>
                <c:pt idx="3">
                  <c:v>0.97560975609756095</c:v>
                </c:pt>
                <c:pt idx="4">
                  <c:v>0.92073170731707321</c:v>
                </c:pt>
                <c:pt idx="5">
                  <c:v>0.88669950738916259</c:v>
                </c:pt>
                <c:pt idx="6">
                  <c:v>0.8833333333333333</c:v>
                </c:pt>
                <c:pt idx="7">
                  <c:v>0.92808219178082196</c:v>
                </c:pt>
                <c:pt idx="8">
                  <c:v>0.93548387096774188</c:v>
                </c:pt>
                <c:pt idx="9">
                  <c:v>0.88888888888888884</c:v>
                </c:pt>
                <c:pt idx="10">
                  <c:v>0.91758241758241754</c:v>
                </c:pt>
                <c:pt idx="11">
                  <c:v>0.9375</c:v>
                </c:pt>
                <c:pt idx="12">
                  <c:v>0.89473684210526316</c:v>
                </c:pt>
                <c:pt idx="13">
                  <c:v>0.88461538461538458</c:v>
                </c:pt>
                <c:pt idx="14">
                  <c:v>0.91403887688984886</c:v>
                </c:pt>
              </c:numCache>
            </c:numRef>
          </c:val>
          <c:extLst>
            <c:ext xmlns:c16="http://schemas.microsoft.com/office/drawing/2014/chart" uri="{C3380CC4-5D6E-409C-BE32-E72D297353CC}">
              <c16:uniqueId val="{00000000-4FE2-45F9-AFAD-2500A6221473}"/>
            </c:ext>
          </c:extLst>
        </c:ser>
        <c:ser>
          <c:idx val="1"/>
          <c:order val="1"/>
          <c:tx>
            <c:strRef>
              <c:f>Sheet1!$C$1</c:f>
              <c:strCache>
                <c:ptCount val="1"/>
                <c:pt idx="0">
                  <c:v>ადმინისტრაციული/მუნიციპალური/სათემო ერთეულის დონეზე</c:v>
                </c:pt>
              </c:strCache>
            </c:strRef>
          </c:tx>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c:spPr>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pt idx="14">
                  <c:v>საქართველო</c:v>
                </c:pt>
              </c:strCache>
            </c:strRef>
          </c:cat>
          <c:val>
            <c:numRef>
              <c:f>Sheet1!$C$2:$C$16</c:f>
              <c:numCache>
                <c:formatCode>0%</c:formatCode>
                <c:ptCount val="15"/>
                <c:pt idx="0">
                  <c:v>0.05</c:v>
                </c:pt>
                <c:pt idx="1">
                  <c:v>6.2857142857142861E-2</c:v>
                </c:pt>
                <c:pt idx="2">
                  <c:v>2.7272727272727271E-2</c:v>
                </c:pt>
                <c:pt idx="3">
                  <c:v>2.4390243902439025E-2</c:v>
                </c:pt>
                <c:pt idx="4">
                  <c:v>2.4390243902439025E-2</c:v>
                </c:pt>
                <c:pt idx="5">
                  <c:v>5.4187192118226604E-2</c:v>
                </c:pt>
                <c:pt idx="6">
                  <c:v>6.6666666666666666E-2</c:v>
                </c:pt>
                <c:pt idx="7">
                  <c:v>4.7945205479452052E-2</c:v>
                </c:pt>
                <c:pt idx="8">
                  <c:v>6.4516129032258063E-2</c:v>
                </c:pt>
                <c:pt idx="9">
                  <c:v>4.4444444444444446E-2</c:v>
                </c:pt>
                <c:pt idx="10">
                  <c:v>6.043956043956044E-2</c:v>
                </c:pt>
                <c:pt idx="11">
                  <c:v>6.25E-2</c:v>
                </c:pt>
                <c:pt idx="12">
                  <c:v>6.1403508771929821E-2</c:v>
                </c:pt>
                <c:pt idx="13">
                  <c:v>7.1428571428571425E-2</c:v>
                </c:pt>
                <c:pt idx="14">
                  <c:v>5.3131749460043197E-2</c:v>
                </c:pt>
              </c:numCache>
            </c:numRef>
          </c:val>
          <c:extLst>
            <c:ext xmlns:c16="http://schemas.microsoft.com/office/drawing/2014/chart" uri="{C3380CC4-5D6E-409C-BE32-E72D297353CC}">
              <c16:uniqueId val="{00000001-4FE2-45F9-AFAD-2500A6221473}"/>
            </c:ext>
          </c:extLst>
        </c:ser>
        <c:ser>
          <c:idx val="2"/>
          <c:order val="2"/>
          <c:tx>
            <c:strRef>
              <c:f>Sheet1!$D$1</c:f>
              <c:strCache>
                <c:ptCount val="1"/>
                <c:pt idx="0">
                  <c:v>მიჭირს პასუხის გაცემა </c:v>
                </c:pt>
              </c:strCache>
            </c:strRef>
          </c:tx>
          <c:spPr>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0-D70F-44BB-B771-1849CD61540A}"/>
                </c:ext>
              </c:extLst>
            </c:dLbl>
            <c:dLbl>
              <c:idx val="8"/>
              <c:delete val="1"/>
              <c:extLst>
                <c:ext xmlns:c15="http://schemas.microsoft.com/office/drawing/2012/chart" uri="{CE6537A1-D6FC-4f65-9D91-7224C49458BB}"/>
                <c:ext xmlns:c16="http://schemas.microsoft.com/office/drawing/2014/chart" uri="{C3380CC4-5D6E-409C-BE32-E72D297353CC}">
                  <c16:uniqueId val="{00000003-D70F-44BB-B771-1849CD61540A}"/>
                </c:ext>
              </c:extLst>
            </c:dLbl>
            <c:dLbl>
              <c:idx val="11"/>
              <c:delete val="1"/>
              <c:extLst>
                <c:ext xmlns:c15="http://schemas.microsoft.com/office/drawing/2012/chart" uri="{CE6537A1-D6FC-4f65-9D91-7224C49458BB}"/>
                <c:ext xmlns:c16="http://schemas.microsoft.com/office/drawing/2014/chart" uri="{C3380CC4-5D6E-409C-BE32-E72D297353CC}">
                  <c16:uniqueId val="{00000002-D70F-44BB-B771-1849CD61540A}"/>
                </c:ext>
              </c:extLst>
            </c:dLbl>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pt idx="14">
                  <c:v>საქართველო</c:v>
                </c:pt>
              </c:strCache>
            </c:strRef>
          </c:cat>
          <c:val>
            <c:numRef>
              <c:f>Sheet1!$D$2:$D$16</c:f>
              <c:numCache>
                <c:formatCode>0%</c:formatCode>
                <c:ptCount val="15"/>
                <c:pt idx="0">
                  <c:v>0.03</c:v>
                </c:pt>
                <c:pt idx="1">
                  <c:v>2.2857142857142857E-2</c:v>
                </c:pt>
                <c:pt idx="2">
                  <c:v>9.0909090909090905E-3</c:v>
                </c:pt>
                <c:pt idx="3">
                  <c:v>0</c:v>
                </c:pt>
                <c:pt idx="4">
                  <c:v>5.4878048780487805E-2</c:v>
                </c:pt>
                <c:pt idx="5">
                  <c:v>5.9113300492610835E-2</c:v>
                </c:pt>
                <c:pt idx="6">
                  <c:v>0.05</c:v>
                </c:pt>
                <c:pt idx="7">
                  <c:v>2.3972602739726026E-2</c:v>
                </c:pt>
                <c:pt idx="8">
                  <c:v>0</c:v>
                </c:pt>
                <c:pt idx="9">
                  <c:v>6.6666666666666666E-2</c:v>
                </c:pt>
                <c:pt idx="10">
                  <c:v>2.197802197802198E-2</c:v>
                </c:pt>
                <c:pt idx="11">
                  <c:v>0</c:v>
                </c:pt>
                <c:pt idx="12">
                  <c:v>4.3859649122807015E-2</c:v>
                </c:pt>
                <c:pt idx="13">
                  <c:v>4.3956043956043959E-2</c:v>
                </c:pt>
                <c:pt idx="14">
                  <c:v>3.282937365010799E-2</c:v>
                </c:pt>
              </c:numCache>
            </c:numRef>
          </c:val>
          <c:extLst>
            <c:ext xmlns:c16="http://schemas.microsoft.com/office/drawing/2014/chart" uri="{C3380CC4-5D6E-409C-BE32-E72D297353CC}">
              <c16:uniqueId val="{00000002-4FE2-45F9-AFAD-2500A6221473}"/>
            </c:ext>
          </c:extLst>
        </c:ser>
        <c:dLbls>
          <c:showLegendKey val="0"/>
          <c:showVal val="1"/>
          <c:showCatName val="0"/>
          <c:showSerName val="0"/>
          <c:showPercent val="0"/>
          <c:showBubbleSize val="0"/>
        </c:dLbls>
        <c:gapWidth val="30"/>
        <c:overlap val="100"/>
        <c:axId val="244723232"/>
        <c:axId val="244723792"/>
      </c:barChart>
      <c:catAx>
        <c:axId val="244723232"/>
        <c:scaling>
          <c:orientation val="maxMin"/>
        </c:scaling>
        <c:delete val="0"/>
        <c:axPos val="l"/>
        <c:numFmt formatCode="General" sourceLinked="1"/>
        <c:majorTickMark val="out"/>
        <c:minorTickMark val="none"/>
        <c:tickLblPos val="nextTo"/>
        <c:txPr>
          <a:bodyPr/>
          <a:lstStyle/>
          <a:p>
            <a:pPr>
              <a:defRPr sz="1200"/>
            </a:pPr>
            <a:endParaRPr lang="en-US"/>
          </a:p>
        </c:txPr>
        <c:crossAx val="244723792"/>
        <c:crosses val="autoZero"/>
        <c:auto val="1"/>
        <c:lblAlgn val="ctr"/>
        <c:lblOffset val="100"/>
        <c:noMultiLvlLbl val="0"/>
      </c:catAx>
      <c:valAx>
        <c:axId val="244723792"/>
        <c:scaling>
          <c:orientation val="minMax"/>
          <c:max val="1"/>
          <c:min val="0"/>
        </c:scaling>
        <c:delete val="1"/>
        <c:axPos val="t"/>
        <c:numFmt formatCode="0%" sourceLinked="1"/>
        <c:majorTickMark val="out"/>
        <c:minorTickMark val="none"/>
        <c:tickLblPos val="nextTo"/>
        <c:crossAx val="244723232"/>
        <c:crosses val="autoZero"/>
        <c:crossBetween val="between"/>
        <c:majorUnit val="10"/>
      </c:valAx>
    </c:plotArea>
    <c:legend>
      <c:legendPos val="b"/>
      <c:layout>
        <c:manualLayout>
          <c:xMode val="edge"/>
          <c:yMode val="edge"/>
          <c:x val="3.9939645390442931E-2"/>
          <c:y val="0.86473687608283767"/>
          <c:w val="0.95118701478384871"/>
          <c:h val="0.13526312391716239"/>
        </c:manualLayout>
      </c:layout>
      <c:overlay val="0"/>
      <c:txPr>
        <a:bodyPr/>
        <a:lstStyle/>
        <a:p>
          <a:pPr>
            <a:defRPr sz="10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14462321160304"/>
          <c:y val="2.3895731355325772E-2"/>
          <c:w val="0.83848639481906362"/>
          <c:h val="0.79594475565205591"/>
        </c:manualLayout>
      </c:layout>
      <c:barChart>
        <c:barDir val="bar"/>
        <c:grouping val="percentStacked"/>
        <c:varyColors val="0"/>
        <c:ser>
          <c:idx val="0"/>
          <c:order val="0"/>
          <c:tx>
            <c:strRef>
              <c:f>Sheet1!$B$1</c:f>
              <c:strCache>
                <c:ptCount val="1"/>
                <c:pt idx="0">
                  <c:v>ბიზნესი და ეკონომიკა</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F-ABF1-47F8-B44A-3EB4CADF6338}"/>
                </c:ext>
              </c:extLst>
            </c:dLbl>
            <c:dLbl>
              <c:idx val="8"/>
              <c:delete val="1"/>
              <c:extLst>
                <c:ext xmlns:c15="http://schemas.microsoft.com/office/drawing/2012/chart" uri="{CE6537A1-D6FC-4f65-9D91-7224C49458BB}"/>
                <c:ext xmlns:c16="http://schemas.microsoft.com/office/drawing/2014/chart" uri="{C3380CC4-5D6E-409C-BE32-E72D297353CC}">
                  <c16:uniqueId val="{0000000B-ABF1-47F8-B44A-3EB4CADF6338}"/>
                </c:ext>
              </c:extLst>
            </c:dLbl>
            <c:dLbl>
              <c:idx val="9"/>
              <c:delete val="1"/>
              <c:extLst>
                <c:ext xmlns:c15="http://schemas.microsoft.com/office/drawing/2012/chart" uri="{CE6537A1-D6FC-4f65-9D91-7224C49458BB}"/>
                <c:ext xmlns:c16="http://schemas.microsoft.com/office/drawing/2014/chart" uri="{C3380CC4-5D6E-409C-BE32-E72D297353CC}">
                  <c16:uniqueId val="{0000000C-ABF1-47F8-B44A-3EB4CADF6338}"/>
                </c:ext>
              </c:extLst>
            </c:dLbl>
            <c:dLbl>
              <c:idx val="11"/>
              <c:delete val="1"/>
              <c:extLst>
                <c:ext xmlns:c15="http://schemas.microsoft.com/office/drawing/2012/chart" uri="{CE6537A1-D6FC-4f65-9D91-7224C49458BB}"/>
                <c:ext xmlns:c16="http://schemas.microsoft.com/office/drawing/2014/chart" uri="{C3380CC4-5D6E-409C-BE32-E72D297353CC}">
                  <c16:uniqueId val="{0000000D-ABF1-47F8-B44A-3EB4CADF6338}"/>
                </c:ext>
              </c:extLst>
            </c:dLbl>
            <c:dLbl>
              <c:idx val="12"/>
              <c:delete val="1"/>
              <c:extLst>
                <c:ext xmlns:c15="http://schemas.microsoft.com/office/drawing/2012/chart" uri="{CE6537A1-D6FC-4f65-9D91-7224C49458BB}"/>
                <c:ext xmlns:c16="http://schemas.microsoft.com/office/drawing/2014/chart" uri="{C3380CC4-5D6E-409C-BE32-E72D297353CC}">
                  <c16:uniqueId val="{0000000E-ABF1-47F8-B44A-3EB4CADF6338}"/>
                </c:ext>
              </c:extLst>
            </c:dLbl>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pt idx="14">
                  <c:v>საქართველო</c:v>
                </c:pt>
              </c:strCache>
            </c:strRef>
          </c:cat>
          <c:val>
            <c:numRef>
              <c:f>Sheet1!$B$2:$B$16</c:f>
              <c:numCache>
                <c:formatCode>0%</c:formatCode>
                <c:ptCount val="15"/>
                <c:pt idx="0">
                  <c:v>3.39943342776204E-2</c:v>
                </c:pt>
                <c:pt idx="1">
                  <c:v>4.3478260869565216E-2</c:v>
                </c:pt>
                <c:pt idx="2">
                  <c:v>0</c:v>
                </c:pt>
                <c:pt idx="3">
                  <c:v>0.18181818181818182</c:v>
                </c:pt>
                <c:pt idx="4">
                  <c:v>4.7619047619047616E-2</c:v>
                </c:pt>
                <c:pt idx="5">
                  <c:v>3.7037037037037035E-2</c:v>
                </c:pt>
                <c:pt idx="6">
                  <c:v>4.878048780487805E-2</c:v>
                </c:pt>
                <c:pt idx="7">
                  <c:v>3.8461538461538464E-2</c:v>
                </c:pt>
                <c:pt idx="8">
                  <c:v>0</c:v>
                </c:pt>
                <c:pt idx="9">
                  <c:v>0</c:v>
                </c:pt>
                <c:pt idx="10">
                  <c:v>3.6363636363636362E-2</c:v>
                </c:pt>
                <c:pt idx="11">
                  <c:v>0</c:v>
                </c:pt>
                <c:pt idx="12">
                  <c:v>0</c:v>
                </c:pt>
                <c:pt idx="13">
                  <c:v>6.3157894736842107E-2</c:v>
                </c:pt>
                <c:pt idx="14">
                  <c:v>3.6893203883495145E-2</c:v>
                </c:pt>
              </c:numCache>
            </c:numRef>
          </c:val>
          <c:extLst>
            <c:ext xmlns:c16="http://schemas.microsoft.com/office/drawing/2014/chart" uri="{C3380CC4-5D6E-409C-BE32-E72D297353CC}">
              <c16:uniqueId val="{00000000-4FE2-45F9-AFAD-2500A6221473}"/>
            </c:ext>
          </c:extLst>
        </c:ser>
        <c:ser>
          <c:idx val="1"/>
          <c:order val="1"/>
          <c:tx>
            <c:strRef>
              <c:f>Sheet1!$C$1</c:f>
              <c:strCache>
                <c:ptCount val="1"/>
                <c:pt idx="0">
                  <c:v>თანამედროვე ტექნოლოგიები</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1B-ABF1-47F8-B44A-3EB4CADF6338}"/>
                </c:ext>
              </c:extLst>
            </c:dLbl>
            <c:dLbl>
              <c:idx val="6"/>
              <c:delete val="1"/>
              <c:extLst>
                <c:ext xmlns:c15="http://schemas.microsoft.com/office/drawing/2012/chart" uri="{CE6537A1-D6FC-4f65-9D91-7224C49458BB}"/>
                <c:ext xmlns:c16="http://schemas.microsoft.com/office/drawing/2014/chart" uri="{C3380CC4-5D6E-409C-BE32-E72D297353CC}">
                  <c16:uniqueId val="{00000020-ABF1-47F8-B44A-3EB4CADF6338}"/>
                </c:ext>
              </c:extLst>
            </c:dLbl>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pt idx="14">
                  <c:v>საქართველო</c:v>
                </c:pt>
              </c:strCache>
            </c:strRef>
          </c:cat>
          <c:val>
            <c:numRef>
              <c:f>Sheet1!$C$2:$C$16</c:f>
              <c:numCache>
                <c:formatCode>0%</c:formatCode>
                <c:ptCount val="15"/>
                <c:pt idx="0">
                  <c:v>9.0651558073654395E-2</c:v>
                </c:pt>
                <c:pt idx="1">
                  <c:v>5.7971014492753624E-2</c:v>
                </c:pt>
                <c:pt idx="2">
                  <c:v>0.10416666666666667</c:v>
                </c:pt>
                <c:pt idx="3">
                  <c:v>0</c:v>
                </c:pt>
                <c:pt idx="4">
                  <c:v>5.9523809523809521E-2</c:v>
                </c:pt>
                <c:pt idx="5">
                  <c:v>7.407407407407407E-2</c:v>
                </c:pt>
                <c:pt idx="6">
                  <c:v>0</c:v>
                </c:pt>
                <c:pt idx="7">
                  <c:v>4.807692307692308E-2</c:v>
                </c:pt>
                <c:pt idx="8">
                  <c:v>0.125</c:v>
                </c:pt>
                <c:pt idx="9">
                  <c:v>0.18181818181818182</c:v>
                </c:pt>
                <c:pt idx="10">
                  <c:v>1.8181818181818181E-2</c:v>
                </c:pt>
                <c:pt idx="11">
                  <c:v>0.18181818181818182</c:v>
                </c:pt>
                <c:pt idx="12">
                  <c:v>3.9215686274509803E-2</c:v>
                </c:pt>
                <c:pt idx="13">
                  <c:v>8.4210526315789472E-2</c:v>
                </c:pt>
                <c:pt idx="14">
                  <c:v>7.184466019417475E-2</c:v>
                </c:pt>
              </c:numCache>
            </c:numRef>
          </c:val>
          <c:extLst>
            <c:ext xmlns:c16="http://schemas.microsoft.com/office/drawing/2014/chart" uri="{C3380CC4-5D6E-409C-BE32-E72D297353CC}">
              <c16:uniqueId val="{00000001-4FE2-45F9-AFAD-2500A6221473}"/>
            </c:ext>
          </c:extLst>
        </c:ser>
        <c:ser>
          <c:idx val="2"/>
          <c:order val="2"/>
          <c:tx>
            <c:strRef>
              <c:f>Sheet1!$D$1</c:f>
              <c:strCache>
                <c:ptCount val="1"/>
                <c:pt idx="0">
                  <c:v>კულინარიული</c:v>
                </c:pt>
              </c:strCache>
            </c:strRef>
          </c:tx>
          <c:spPr>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1A-ABF1-47F8-B44A-3EB4CADF6338}"/>
                </c:ext>
              </c:extLst>
            </c:dLbl>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pt idx="14">
                  <c:v>საქართველო</c:v>
                </c:pt>
              </c:strCache>
            </c:strRef>
          </c:cat>
          <c:val>
            <c:numRef>
              <c:f>Sheet1!$D$2:$D$16</c:f>
              <c:numCache>
                <c:formatCode>0%</c:formatCode>
                <c:ptCount val="15"/>
                <c:pt idx="0">
                  <c:v>4.8158640226628892E-2</c:v>
                </c:pt>
                <c:pt idx="1">
                  <c:v>4.3478260869565216E-2</c:v>
                </c:pt>
                <c:pt idx="2">
                  <c:v>6.25E-2</c:v>
                </c:pt>
                <c:pt idx="3">
                  <c:v>0</c:v>
                </c:pt>
                <c:pt idx="4">
                  <c:v>8.3333333333333329E-2</c:v>
                </c:pt>
                <c:pt idx="5">
                  <c:v>3.7037037037037035E-2</c:v>
                </c:pt>
                <c:pt idx="6">
                  <c:v>7.3170731707317069E-2</c:v>
                </c:pt>
                <c:pt idx="7">
                  <c:v>2.8846153846153848E-2</c:v>
                </c:pt>
                <c:pt idx="8">
                  <c:v>0.125</c:v>
                </c:pt>
                <c:pt idx="9">
                  <c:v>9.0909090909090912E-2</c:v>
                </c:pt>
                <c:pt idx="10">
                  <c:v>1.8181818181818181E-2</c:v>
                </c:pt>
                <c:pt idx="11">
                  <c:v>9.0909090909090912E-2</c:v>
                </c:pt>
                <c:pt idx="12">
                  <c:v>1.9607843137254902E-2</c:v>
                </c:pt>
                <c:pt idx="13">
                  <c:v>3.1578947368421054E-2</c:v>
                </c:pt>
                <c:pt idx="14">
                  <c:v>4.6601941747572817E-2</c:v>
                </c:pt>
              </c:numCache>
            </c:numRef>
          </c:val>
          <c:extLst>
            <c:ext xmlns:c16="http://schemas.microsoft.com/office/drawing/2014/chart" uri="{C3380CC4-5D6E-409C-BE32-E72D297353CC}">
              <c16:uniqueId val="{00000002-4FE2-45F9-AFAD-2500A6221473}"/>
            </c:ext>
          </c:extLst>
        </c:ser>
        <c:ser>
          <c:idx val="3"/>
          <c:order val="3"/>
          <c:tx>
            <c:strRef>
              <c:f>Sheet1!$E$1</c:f>
              <c:strCache>
                <c:ptCount val="1"/>
                <c:pt idx="0">
                  <c:v>იუმორისტულ-გასართობი</c:v>
                </c:pt>
              </c:strCache>
            </c:strRef>
          </c:tx>
          <c:invertIfNegative val="0"/>
          <c:dLbls>
            <c:dLbl>
              <c:idx val="8"/>
              <c:delete val="1"/>
              <c:extLst>
                <c:ext xmlns:c15="http://schemas.microsoft.com/office/drawing/2012/chart" uri="{CE6537A1-D6FC-4f65-9D91-7224C49458BB}"/>
                <c:ext xmlns:c16="http://schemas.microsoft.com/office/drawing/2014/chart" uri="{C3380CC4-5D6E-409C-BE32-E72D297353CC}">
                  <c16:uniqueId val="{0000000A-ABF1-47F8-B44A-3EB4CADF6338}"/>
                </c:ext>
              </c:extLst>
            </c:dLbl>
            <c:dLbl>
              <c:idx val="9"/>
              <c:delete val="1"/>
              <c:extLst>
                <c:ext xmlns:c15="http://schemas.microsoft.com/office/drawing/2012/chart" uri="{CE6537A1-D6FC-4f65-9D91-7224C49458BB}"/>
                <c:ext xmlns:c16="http://schemas.microsoft.com/office/drawing/2014/chart" uri="{C3380CC4-5D6E-409C-BE32-E72D297353CC}">
                  <c16:uniqueId val="{0000001E-ABF1-47F8-B44A-3EB4CADF6338}"/>
                </c:ext>
              </c:extLst>
            </c:dLbl>
            <c:dLbl>
              <c:idx val="11"/>
              <c:delete val="1"/>
              <c:extLst>
                <c:ext xmlns:c15="http://schemas.microsoft.com/office/drawing/2012/chart" uri="{CE6537A1-D6FC-4f65-9D91-7224C49458BB}"/>
                <c:ext xmlns:c16="http://schemas.microsoft.com/office/drawing/2014/chart" uri="{C3380CC4-5D6E-409C-BE32-E72D297353CC}">
                  <c16:uniqueId val="{0000001F-ABF1-47F8-B44A-3EB4CADF6338}"/>
                </c:ext>
              </c:extLst>
            </c:dLbl>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Sheet1!$A$2:$A$16</c:f>
              <c:strCache>
                <c:ptCount val="15"/>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pt idx="14">
                  <c:v>საქართველო</c:v>
                </c:pt>
              </c:strCache>
            </c:strRef>
          </c:cat>
          <c:val>
            <c:numRef>
              <c:f>Sheet1!$E$2:$E$16</c:f>
              <c:numCache>
                <c:formatCode>0%</c:formatCode>
                <c:ptCount val="15"/>
                <c:pt idx="0">
                  <c:v>5.0991501416430593E-2</c:v>
                </c:pt>
                <c:pt idx="1">
                  <c:v>5.7971014492753624E-2</c:v>
                </c:pt>
                <c:pt idx="2">
                  <c:v>6.25E-2</c:v>
                </c:pt>
                <c:pt idx="3">
                  <c:v>9.0909090909090912E-2</c:v>
                </c:pt>
                <c:pt idx="4">
                  <c:v>4.7619047619047616E-2</c:v>
                </c:pt>
                <c:pt idx="5">
                  <c:v>7.407407407407407E-2</c:v>
                </c:pt>
                <c:pt idx="6">
                  <c:v>4.878048780487805E-2</c:v>
                </c:pt>
                <c:pt idx="7">
                  <c:v>3.8461538461538464E-2</c:v>
                </c:pt>
                <c:pt idx="8">
                  <c:v>0</c:v>
                </c:pt>
                <c:pt idx="9">
                  <c:v>0</c:v>
                </c:pt>
                <c:pt idx="10">
                  <c:v>7.2727272727272724E-2</c:v>
                </c:pt>
                <c:pt idx="11">
                  <c:v>0</c:v>
                </c:pt>
                <c:pt idx="12">
                  <c:v>1.9607843137254902E-2</c:v>
                </c:pt>
                <c:pt idx="13">
                  <c:v>8.4210526315789472E-2</c:v>
                </c:pt>
                <c:pt idx="14">
                  <c:v>5.3398058252427182E-2</c:v>
                </c:pt>
              </c:numCache>
            </c:numRef>
          </c:val>
          <c:extLst>
            <c:ext xmlns:c16="http://schemas.microsoft.com/office/drawing/2014/chart" uri="{C3380CC4-5D6E-409C-BE32-E72D297353CC}">
              <c16:uniqueId val="{00000000-ABF1-47F8-B44A-3EB4CADF6338}"/>
            </c:ext>
          </c:extLst>
        </c:ser>
        <c:ser>
          <c:idx val="4"/>
          <c:order val="4"/>
          <c:tx>
            <c:strRef>
              <c:f>Sheet1!$F$1</c:f>
              <c:strCache>
                <c:ptCount val="1"/>
                <c:pt idx="0">
                  <c:v>სპორტი</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w="9525" cap="flat" cmpd="sng" algn="ctr">
              <a:solidFill>
                <a:schemeClr val="accent4">
                  <a:shade val="95000"/>
                  <a:satMod val="105000"/>
                </a:schemeClr>
              </a:solidFill>
              <a:prstDash val="solid"/>
            </a:ln>
            <a:effectLst>
              <a:outerShdw blurRad="40000" dist="23000" dir="5400000" rotWithShape="0">
                <a:srgbClr val="000000">
                  <a:alpha val="35000"/>
                </a:srgbClr>
              </a:outerShdw>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26-ABF1-47F8-B44A-3EB4CADF6338}"/>
                </c:ext>
              </c:extLst>
            </c:dLbl>
            <c:dLbl>
              <c:idx val="8"/>
              <c:delete val="1"/>
              <c:extLst>
                <c:ext xmlns:c15="http://schemas.microsoft.com/office/drawing/2012/chart" uri="{CE6537A1-D6FC-4f65-9D91-7224C49458BB}"/>
                <c:ext xmlns:c16="http://schemas.microsoft.com/office/drawing/2014/chart" uri="{C3380CC4-5D6E-409C-BE32-E72D297353CC}">
                  <c16:uniqueId val="{00000009-ABF1-47F8-B44A-3EB4CADF6338}"/>
                </c:ext>
              </c:extLst>
            </c:dLbl>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Sheet1!$A$2:$A$16</c:f>
              <c:strCache>
                <c:ptCount val="15"/>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pt idx="14">
                  <c:v>საქართველო</c:v>
                </c:pt>
              </c:strCache>
            </c:strRef>
          </c:cat>
          <c:val>
            <c:numRef>
              <c:f>Sheet1!$F$2:$F$16</c:f>
              <c:numCache>
                <c:formatCode>0%</c:formatCode>
                <c:ptCount val="15"/>
                <c:pt idx="0">
                  <c:v>8.7818696883852687E-2</c:v>
                </c:pt>
                <c:pt idx="1">
                  <c:v>0.13043478260869565</c:v>
                </c:pt>
                <c:pt idx="2">
                  <c:v>8.3333333333333329E-2</c:v>
                </c:pt>
                <c:pt idx="3">
                  <c:v>0</c:v>
                </c:pt>
                <c:pt idx="4">
                  <c:v>0.15476190476190477</c:v>
                </c:pt>
                <c:pt idx="5">
                  <c:v>6.1728395061728392E-2</c:v>
                </c:pt>
                <c:pt idx="6">
                  <c:v>7.3170731707317069E-2</c:v>
                </c:pt>
                <c:pt idx="7">
                  <c:v>0.13461538461538461</c:v>
                </c:pt>
                <c:pt idx="8">
                  <c:v>0</c:v>
                </c:pt>
                <c:pt idx="9">
                  <c:v>9.0909090909090912E-2</c:v>
                </c:pt>
                <c:pt idx="10">
                  <c:v>0.10909090909090909</c:v>
                </c:pt>
                <c:pt idx="11">
                  <c:v>0.36363636363636365</c:v>
                </c:pt>
                <c:pt idx="12">
                  <c:v>7.8431372549019607E-2</c:v>
                </c:pt>
                <c:pt idx="13">
                  <c:v>0.16842105263157894</c:v>
                </c:pt>
                <c:pt idx="14">
                  <c:v>0.10679611650485436</c:v>
                </c:pt>
              </c:numCache>
            </c:numRef>
          </c:val>
          <c:extLst>
            <c:ext xmlns:c16="http://schemas.microsoft.com/office/drawing/2014/chart" uri="{C3380CC4-5D6E-409C-BE32-E72D297353CC}">
              <c16:uniqueId val="{00000001-ABF1-47F8-B44A-3EB4CADF6338}"/>
            </c:ext>
          </c:extLst>
        </c:ser>
        <c:ser>
          <c:idx val="5"/>
          <c:order val="5"/>
          <c:tx>
            <c:strRef>
              <c:f>Sheet1!$G$1</c:f>
              <c:strCache>
                <c:ptCount val="1"/>
                <c:pt idx="0">
                  <c:v>ხელოვნება</c:v>
                </c:pt>
              </c:strCache>
            </c:strRef>
          </c:tx>
          <c:spPr>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24-ABF1-47F8-B44A-3EB4CADF6338}"/>
                </c:ext>
              </c:extLst>
            </c:dLbl>
            <c:dLbl>
              <c:idx val="9"/>
              <c:delete val="1"/>
              <c:extLst>
                <c:ext xmlns:c15="http://schemas.microsoft.com/office/drawing/2012/chart" uri="{CE6537A1-D6FC-4f65-9D91-7224C49458BB}"/>
                <c:ext xmlns:c16="http://schemas.microsoft.com/office/drawing/2014/chart" uri="{C3380CC4-5D6E-409C-BE32-E72D297353CC}">
                  <c16:uniqueId val="{0000001D-ABF1-47F8-B44A-3EB4CADF6338}"/>
                </c:ext>
              </c:extLst>
            </c:dLbl>
            <c:dLbl>
              <c:idx val="11"/>
              <c:delete val="1"/>
              <c:extLst>
                <c:ext xmlns:c15="http://schemas.microsoft.com/office/drawing/2012/chart" uri="{CE6537A1-D6FC-4f65-9D91-7224C49458BB}"/>
                <c:ext xmlns:c16="http://schemas.microsoft.com/office/drawing/2014/chart" uri="{C3380CC4-5D6E-409C-BE32-E72D297353CC}">
                  <c16:uniqueId val="{00000018-ABF1-47F8-B44A-3EB4CADF6338}"/>
                </c:ext>
              </c:extLst>
            </c:dLbl>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Sheet1!$A$2:$A$16</c:f>
              <c:strCache>
                <c:ptCount val="15"/>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pt idx="14">
                  <c:v>საქართველო</c:v>
                </c:pt>
              </c:strCache>
            </c:strRef>
          </c:cat>
          <c:val>
            <c:numRef>
              <c:f>Sheet1!$G$2:$G$16</c:f>
              <c:numCache>
                <c:formatCode>0%</c:formatCode>
                <c:ptCount val="15"/>
                <c:pt idx="0">
                  <c:v>0.12181303116147309</c:v>
                </c:pt>
                <c:pt idx="1">
                  <c:v>5.7971014492753624E-2</c:v>
                </c:pt>
                <c:pt idx="2">
                  <c:v>8.3333333333333329E-2</c:v>
                </c:pt>
                <c:pt idx="3">
                  <c:v>0</c:v>
                </c:pt>
                <c:pt idx="4">
                  <c:v>7.1428571428571425E-2</c:v>
                </c:pt>
                <c:pt idx="5">
                  <c:v>8.6419753086419748E-2</c:v>
                </c:pt>
                <c:pt idx="6">
                  <c:v>0.12195121951219512</c:v>
                </c:pt>
                <c:pt idx="7">
                  <c:v>6.7307692307692304E-2</c:v>
                </c:pt>
                <c:pt idx="8">
                  <c:v>0.1875</c:v>
                </c:pt>
                <c:pt idx="9">
                  <c:v>0</c:v>
                </c:pt>
                <c:pt idx="10">
                  <c:v>3.6363636363636362E-2</c:v>
                </c:pt>
                <c:pt idx="11">
                  <c:v>0</c:v>
                </c:pt>
                <c:pt idx="12">
                  <c:v>0.13725490196078433</c:v>
                </c:pt>
                <c:pt idx="13">
                  <c:v>7.3684210526315783E-2</c:v>
                </c:pt>
                <c:pt idx="14">
                  <c:v>9.2233009708737865E-2</c:v>
                </c:pt>
              </c:numCache>
            </c:numRef>
          </c:val>
          <c:extLst>
            <c:ext xmlns:c16="http://schemas.microsoft.com/office/drawing/2014/chart" uri="{C3380CC4-5D6E-409C-BE32-E72D297353CC}">
              <c16:uniqueId val="{00000002-ABF1-47F8-B44A-3EB4CADF6338}"/>
            </c:ext>
          </c:extLst>
        </c:ser>
        <c:ser>
          <c:idx val="6"/>
          <c:order val="6"/>
          <c:tx>
            <c:strRef>
              <c:f>Sheet1!$H$1</c:f>
              <c:strCache>
                <c:ptCount val="1"/>
                <c:pt idx="0">
                  <c:v>საგანმანათლებლო</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19-ABF1-47F8-B44A-3EB4CADF6338}"/>
                </c:ext>
              </c:extLst>
            </c:dLbl>
            <c:dLbl>
              <c:idx val="9"/>
              <c:delete val="1"/>
              <c:extLst>
                <c:ext xmlns:c15="http://schemas.microsoft.com/office/drawing/2012/chart" uri="{CE6537A1-D6FC-4f65-9D91-7224C49458BB}"/>
                <c:ext xmlns:c16="http://schemas.microsoft.com/office/drawing/2014/chart" uri="{C3380CC4-5D6E-409C-BE32-E72D297353CC}">
                  <c16:uniqueId val="{0000001C-ABF1-47F8-B44A-3EB4CADF6338}"/>
                </c:ext>
              </c:extLst>
            </c:dLbl>
            <c:dLbl>
              <c:idx val="11"/>
              <c:delete val="1"/>
              <c:extLst>
                <c:ext xmlns:c15="http://schemas.microsoft.com/office/drawing/2012/chart" uri="{CE6537A1-D6FC-4f65-9D91-7224C49458BB}"/>
                <c:ext xmlns:c16="http://schemas.microsoft.com/office/drawing/2014/chart" uri="{C3380CC4-5D6E-409C-BE32-E72D297353CC}">
                  <c16:uniqueId val="{00000017-ABF1-47F8-B44A-3EB4CADF6338}"/>
                </c:ext>
              </c:extLst>
            </c:dLbl>
            <c:dLbl>
              <c:idx val="12"/>
              <c:delete val="1"/>
              <c:extLst>
                <c:ext xmlns:c15="http://schemas.microsoft.com/office/drawing/2012/chart" uri="{CE6537A1-D6FC-4f65-9D91-7224C49458BB}"/>
                <c:ext xmlns:c16="http://schemas.microsoft.com/office/drawing/2014/chart" uri="{C3380CC4-5D6E-409C-BE32-E72D297353CC}">
                  <c16:uniqueId val="{00000021-ABF1-47F8-B44A-3EB4CADF6338}"/>
                </c:ext>
              </c:extLst>
            </c:dLbl>
            <c:dLbl>
              <c:idx val="13"/>
              <c:delete val="1"/>
              <c:extLst>
                <c:ext xmlns:c15="http://schemas.microsoft.com/office/drawing/2012/chart" uri="{CE6537A1-D6FC-4f65-9D91-7224C49458BB}"/>
                <c:ext xmlns:c16="http://schemas.microsoft.com/office/drawing/2014/chart" uri="{C3380CC4-5D6E-409C-BE32-E72D297353CC}">
                  <c16:uniqueId val="{00000022-ABF1-47F8-B44A-3EB4CADF6338}"/>
                </c:ext>
              </c:extLst>
            </c:dLbl>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Sheet1!$A$2:$A$16</c:f>
              <c:strCache>
                <c:ptCount val="15"/>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pt idx="14">
                  <c:v>საქართველო</c:v>
                </c:pt>
              </c:strCache>
            </c:strRef>
          </c:cat>
          <c:val>
            <c:numRef>
              <c:f>Sheet1!$H$2:$H$16</c:f>
              <c:numCache>
                <c:formatCode>0%</c:formatCode>
                <c:ptCount val="15"/>
                <c:pt idx="0">
                  <c:v>2.8328611898016998E-2</c:v>
                </c:pt>
                <c:pt idx="1">
                  <c:v>1.4492753623188406E-2</c:v>
                </c:pt>
                <c:pt idx="2">
                  <c:v>0</c:v>
                </c:pt>
                <c:pt idx="3">
                  <c:v>9.0909090909090912E-2</c:v>
                </c:pt>
                <c:pt idx="4">
                  <c:v>5.9523809523809521E-2</c:v>
                </c:pt>
                <c:pt idx="5">
                  <c:v>1.2345679012345678E-2</c:v>
                </c:pt>
                <c:pt idx="6">
                  <c:v>4.878048780487805E-2</c:v>
                </c:pt>
                <c:pt idx="7">
                  <c:v>2.8846153846153848E-2</c:v>
                </c:pt>
                <c:pt idx="8">
                  <c:v>6.25E-2</c:v>
                </c:pt>
                <c:pt idx="9">
                  <c:v>0</c:v>
                </c:pt>
                <c:pt idx="10">
                  <c:v>1.8181818181818181E-2</c:v>
                </c:pt>
                <c:pt idx="11">
                  <c:v>0</c:v>
                </c:pt>
                <c:pt idx="12">
                  <c:v>0</c:v>
                </c:pt>
                <c:pt idx="13">
                  <c:v>0</c:v>
                </c:pt>
                <c:pt idx="14">
                  <c:v>2.4271844660194174E-2</c:v>
                </c:pt>
              </c:numCache>
            </c:numRef>
          </c:val>
          <c:extLst>
            <c:ext xmlns:c16="http://schemas.microsoft.com/office/drawing/2014/chart" uri="{C3380CC4-5D6E-409C-BE32-E72D297353CC}">
              <c16:uniqueId val="{00000003-ABF1-47F8-B44A-3EB4CADF6338}"/>
            </c:ext>
          </c:extLst>
        </c:ser>
        <c:ser>
          <c:idx val="7"/>
          <c:order val="7"/>
          <c:tx>
            <c:strRef>
              <c:f>Sheet1!$I$1</c:f>
              <c:strCache>
                <c:ptCount val="1"/>
                <c:pt idx="0">
                  <c:v>მუსიკა</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25-ABF1-47F8-B44A-3EB4CADF6338}"/>
                </c:ext>
              </c:extLst>
            </c:dLbl>
            <c:dLbl>
              <c:idx val="8"/>
              <c:delete val="1"/>
              <c:extLst>
                <c:ext xmlns:c15="http://schemas.microsoft.com/office/drawing/2012/chart" uri="{CE6537A1-D6FC-4f65-9D91-7224C49458BB}"/>
                <c:ext xmlns:c16="http://schemas.microsoft.com/office/drawing/2014/chart" uri="{C3380CC4-5D6E-409C-BE32-E72D297353CC}">
                  <c16:uniqueId val="{00000008-ABF1-47F8-B44A-3EB4CADF6338}"/>
                </c:ext>
              </c:extLst>
            </c:dLbl>
            <c:dLbl>
              <c:idx val="11"/>
              <c:delete val="1"/>
              <c:extLst>
                <c:ext xmlns:c15="http://schemas.microsoft.com/office/drawing/2012/chart" uri="{CE6537A1-D6FC-4f65-9D91-7224C49458BB}"/>
                <c:ext xmlns:c16="http://schemas.microsoft.com/office/drawing/2014/chart" uri="{C3380CC4-5D6E-409C-BE32-E72D297353CC}">
                  <c16:uniqueId val="{00000016-ABF1-47F8-B44A-3EB4CADF6338}"/>
                </c:ext>
              </c:extLst>
            </c:dLbl>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Sheet1!$A$2:$A$16</c:f>
              <c:strCache>
                <c:ptCount val="15"/>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pt idx="14">
                  <c:v>საქართველო</c:v>
                </c:pt>
              </c:strCache>
            </c:strRef>
          </c:cat>
          <c:val>
            <c:numRef>
              <c:f>Sheet1!$I$2:$I$16</c:f>
              <c:numCache>
                <c:formatCode>0%</c:formatCode>
                <c:ptCount val="15"/>
                <c:pt idx="0">
                  <c:v>0.17</c:v>
                </c:pt>
                <c:pt idx="1">
                  <c:v>0.15942028985507245</c:v>
                </c:pt>
                <c:pt idx="2">
                  <c:v>0.1875</c:v>
                </c:pt>
                <c:pt idx="3">
                  <c:v>0</c:v>
                </c:pt>
                <c:pt idx="4">
                  <c:v>0.11904761904761904</c:v>
                </c:pt>
                <c:pt idx="5">
                  <c:v>0.13580246913580246</c:v>
                </c:pt>
                <c:pt idx="6">
                  <c:v>0.17073170731707318</c:v>
                </c:pt>
                <c:pt idx="7">
                  <c:v>0.125</c:v>
                </c:pt>
                <c:pt idx="8">
                  <c:v>0</c:v>
                </c:pt>
                <c:pt idx="9">
                  <c:v>0.36363636363636365</c:v>
                </c:pt>
                <c:pt idx="10">
                  <c:v>0.12727272727272726</c:v>
                </c:pt>
                <c:pt idx="11">
                  <c:v>0</c:v>
                </c:pt>
                <c:pt idx="12">
                  <c:v>0.13725490196078433</c:v>
                </c:pt>
                <c:pt idx="13">
                  <c:v>0.12631578947368421</c:v>
                </c:pt>
                <c:pt idx="14">
                  <c:v>0.15</c:v>
                </c:pt>
              </c:numCache>
            </c:numRef>
          </c:val>
          <c:extLst>
            <c:ext xmlns:c16="http://schemas.microsoft.com/office/drawing/2014/chart" uri="{C3380CC4-5D6E-409C-BE32-E72D297353CC}">
              <c16:uniqueId val="{00000004-ABF1-47F8-B44A-3EB4CADF6338}"/>
            </c:ext>
          </c:extLst>
        </c:ser>
        <c:ser>
          <c:idx val="8"/>
          <c:order val="8"/>
          <c:tx>
            <c:strRef>
              <c:f>Sheet1!$J$1</c:f>
              <c:strCache>
                <c:ptCount val="1"/>
                <c:pt idx="0">
                  <c:v>საბავშვო</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23-ABF1-47F8-B44A-3EB4CADF6338}"/>
                </c:ext>
              </c:extLst>
            </c:dLbl>
            <c:dLbl>
              <c:idx val="12"/>
              <c:delete val="1"/>
              <c:extLst>
                <c:ext xmlns:c15="http://schemas.microsoft.com/office/drawing/2012/chart" uri="{CE6537A1-D6FC-4f65-9D91-7224C49458BB}"/>
                <c:ext xmlns:c16="http://schemas.microsoft.com/office/drawing/2014/chart" uri="{C3380CC4-5D6E-409C-BE32-E72D297353CC}">
                  <c16:uniqueId val="{00000015-ABF1-47F8-B44A-3EB4CADF6338}"/>
                </c:ext>
              </c:extLst>
            </c:dLbl>
            <c:dLbl>
              <c:idx val="13"/>
              <c:delete val="1"/>
              <c:extLst>
                <c:ext xmlns:c15="http://schemas.microsoft.com/office/drawing/2012/chart" uri="{CE6537A1-D6FC-4f65-9D91-7224C49458BB}"/>
                <c:ext xmlns:c16="http://schemas.microsoft.com/office/drawing/2014/chart" uri="{C3380CC4-5D6E-409C-BE32-E72D297353CC}">
                  <c16:uniqueId val="{00000014-ABF1-47F8-B44A-3EB4CADF6338}"/>
                </c:ext>
              </c:extLst>
            </c:dLbl>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Sheet1!$A$2:$A$16</c:f>
              <c:strCache>
                <c:ptCount val="15"/>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pt idx="14">
                  <c:v>საქართველო</c:v>
                </c:pt>
              </c:strCache>
            </c:strRef>
          </c:cat>
          <c:val>
            <c:numRef>
              <c:f>Sheet1!$J$2:$J$16</c:f>
              <c:numCache>
                <c:formatCode>0%</c:formatCode>
                <c:ptCount val="15"/>
                <c:pt idx="0">
                  <c:v>9.0909090909090912E-2</c:v>
                </c:pt>
                <c:pt idx="1">
                  <c:v>1.0526315789473684E-2</c:v>
                </c:pt>
                <c:pt idx="2">
                  <c:v>2.4390243902439025E-2</c:v>
                </c:pt>
                <c:pt idx="3">
                  <c:v>0</c:v>
                </c:pt>
                <c:pt idx="4">
                  <c:v>2.8985507246376812E-2</c:v>
                </c:pt>
                <c:pt idx="5">
                  <c:v>9.6153846153846159E-2</c:v>
                </c:pt>
                <c:pt idx="6">
                  <c:v>3.7037037037037035E-2</c:v>
                </c:pt>
                <c:pt idx="7">
                  <c:v>4.1747572815533977E-2</c:v>
                </c:pt>
                <c:pt idx="8">
                  <c:v>3.6363636363636362E-2</c:v>
                </c:pt>
                <c:pt idx="9">
                  <c:v>5.0991501416430593E-2</c:v>
                </c:pt>
                <c:pt idx="10">
                  <c:v>4.1666666666666664E-2</c:v>
                </c:pt>
                <c:pt idx="11">
                  <c:v>6.25E-2</c:v>
                </c:pt>
                <c:pt idx="12">
                  <c:v>0</c:v>
                </c:pt>
                <c:pt idx="13">
                  <c:v>0</c:v>
                </c:pt>
                <c:pt idx="14">
                  <c:v>3.9215686274509803E-2</c:v>
                </c:pt>
              </c:numCache>
            </c:numRef>
          </c:val>
          <c:extLst>
            <c:ext xmlns:c16="http://schemas.microsoft.com/office/drawing/2014/chart" uri="{C3380CC4-5D6E-409C-BE32-E72D297353CC}">
              <c16:uniqueId val="{00000005-ABF1-47F8-B44A-3EB4CADF6338}"/>
            </c:ext>
          </c:extLst>
        </c:ser>
        <c:ser>
          <c:idx val="9"/>
          <c:order val="9"/>
          <c:tx>
            <c:strRef>
              <c:f>Sheet1!$K$1</c:f>
              <c:strCache>
                <c:ptCount val="1"/>
                <c:pt idx="0">
                  <c:v>მედიცინა</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Sheet1!$A$2:$A$16</c:f>
              <c:strCache>
                <c:ptCount val="15"/>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pt idx="14">
                  <c:v>საქართველო</c:v>
                </c:pt>
              </c:strCache>
            </c:strRef>
          </c:cat>
          <c:val>
            <c:numRef>
              <c:f>Sheet1!$K$2:$K$16</c:f>
              <c:numCache>
                <c:formatCode>0%</c:formatCode>
                <c:ptCount val="15"/>
                <c:pt idx="0">
                  <c:v>0.08</c:v>
                </c:pt>
                <c:pt idx="1">
                  <c:v>0.21739130434782608</c:v>
                </c:pt>
                <c:pt idx="2">
                  <c:v>0.16666666666666666</c:v>
                </c:pt>
                <c:pt idx="3">
                  <c:v>0.18181818181818182</c:v>
                </c:pt>
                <c:pt idx="4">
                  <c:v>0.17857142857142858</c:v>
                </c:pt>
                <c:pt idx="5">
                  <c:v>0.14814814814814814</c:v>
                </c:pt>
                <c:pt idx="6">
                  <c:v>9.7560975609756101E-2</c:v>
                </c:pt>
                <c:pt idx="7">
                  <c:v>0.14423076923076922</c:v>
                </c:pt>
                <c:pt idx="8">
                  <c:v>0.125</c:v>
                </c:pt>
                <c:pt idx="9">
                  <c:v>0.18181818181818182</c:v>
                </c:pt>
                <c:pt idx="10">
                  <c:v>0.2</c:v>
                </c:pt>
                <c:pt idx="11">
                  <c:v>0.18181818181818182</c:v>
                </c:pt>
                <c:pt idx="12">
                  <c:v>9.8039215686274508E-2</c:v>
                </c:pt>
                <c:pt idx="13">
                  <c:v>0.22105263157894736</c:v>
                </c:pt>
                <c:pt idx="14">
                  <c:v>0.14000000000000001</c:v>
                </c:pt>
              </c:numCache>
            </c:numRef>
          </c:val>
          <c:extLst>
            <c:ext xmlns:c16="http://schemas.microsoft.com/office/drawing/2014/chart" uri="{C3380CC4-5D6E-409C-BE32-E72D297353CC}">
              <c16:uniqueId val="{00000006-ABF1-47F8-B44A-3EB4CADF6338}"/>
            </c:ext>
          </c:extLst>
        </c:ser>
        <c:ser>
          <c:idx val="10"/>
          <c:order val="10"/>
          <c:tx>
            <c:strRef>
              <c:f>Sheet1!$L$1</c:f>
              <c:strCache>
                <c:ptCount val="1"/>
                <c:pt idx="0">
                  <c:v>მეცნიერება</c:v>
                </c:pt>
              </c:strCache>
            </c:strRef>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10-ABF1-47F8-B44A-3EB4CADF6338}"/>
                </c:ext>
              </c:extLst>
            </c:dLbl>
            <c:dLbl>
              <c:idx val="8"/>
              <c:delete val="1"/>
              <c:extLst>
                <c:ext xmlns:c15="http://schemas.microsoft.com/office/drawing/2012/chart" uri="{CE6537A1-D6FC-4f65-9D91-7224C49458BB}"/>
                <c:ext xmlns:c16="http://schemas.microsoft.com/office/drawing/2014/chart" uri="{C3380CC4-5D6E-409C-BE32-E72D297353CC}">
                  <c16:uniqueId val="{00000011-ABF1-47F8-B44A-3EB4CADF6338}"/>
                </c:ext>
              </c:extLst>
            </c:dLbl>
            <c:dLbl>
              <c:idx val="9"/>
              <c:delete val="1"/>
              <c:extLst>
                <c:ext xmlns:c15="http://schemas.microsoft.com/office/drawing/2012/chart" uri="{CE6537A1-D6FC-4f65-9D91-7224C49458BB}"/>
                <c:ext xmlns:c16="http://schemas.microsoft.com/office/drawing/2014/chart" uri="{C3380CC4-5D6E-409C-BE32-E72D297353CC}">
                  <c16:uniqueId val="{00000012-ABF1-47F8-B44A-3EB4CADF6338}"/>
                </c:ext>
              </c:extLst>
            </c:dLbl>
            <c:dLbl>
              <c:idx val="11"/>
              <c:delete val="1"/>
              <c:extLst>
                <c:ext xmlns:c15="http://schemas.microsoft.com/office/drawing/2012/chart" uri="{CE6537A1-D6FC-4f65-9D91-7224C49458BB}"/>
                <c:ext xmlns:c16="http://schemas.microsoft.com/office/drawing/2014/chart" uri="{C3380CC4-5D6E-409C-BE32-E72D297353CC}">
                  <c16:uniqueId val="{00000013-ABF1-47F8-B44A-3EB4CADF6338}"/>
                </c:ext>
              </c:extLst>
            </c:dLbl>
            <c:spPr>
              <a:no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txPr>
              <a:bodyPr wrap="square" lIns="38100" tIns="19050" rIns="38100" bIns="19050" anchor="ctr">
                <a:spAutoFit/>
              </a:bodyPr>
              <a:lstStyle/>
              <a:p>
                <a:pPr>
                  <a:defRPr sz="120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Sheet1!$A$2:$A$16</c:f>
              <c:strCache>
                <c:ptCount val="15"/>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pt idx="14">
                  <c:v>საქართველო</c:v>
                </c:pt>
              </c:strCache>
            </c:strRef>
          </c:cat>
          <c:val>
            <c:numRef>
              <c:f>Sheet1!$L$2:$L$16</c:f>
              <c:numCache>
                <c:formatCode>0%</c:formatCode>
                <c:ptCount val="15"/>
                <c:pt idx="0">
                  <c:v>5.9490084985835696E-2</c:v>
                </c:pt>
                <c:pt idx="1">
                  <c:v>0</c:v>
                </c:pt>
                <c:pt idx="2">
                  <c:v>8.3333333333333329E-2</c:v>
                </c:pt>
                <c:pt idx="3">
                  <c:v>9.0909090909090912E-2</c:v>
                </c:pt>
                <c:pt idx="4">
                  <c:v>2.3809523809523808E-2</c:v>
                </c:pt>
                <c:pt idx="5">
                  <c:v>2.4691358024691357E-2</c:v>
                </c:pt>
                <c:pt idx="6">
                  <c:v>4.878048780487805E-2</c:v>
                </c:pt>
                <c:pt idx="7">
                  <c:v>4.807692307692308E-2</c:v>
                </c:pt>
                <c:pt idx="8">
                  <c:v>0</c:v>
                </c:pt>
                <c:pt idx="9">
                  <c:v>0</c:v>
                </c:pt>
                <c:pt idx="10">
                  <c:v>3.6363636363636362E-2</c:v>
                </c:pt>
                <c:pt idx="11">
                  <c:v>0</c:v>
                </c:pt>
                <c:pt idx="12">
                  <c:v>7.8431372549019607E-2</c:v>
                </c:pt>
                <c:pt idx="13">
                  <c:v>3.1578947368421054E-2</c:v>
                </c:pt>
                <c:pt idx="14">
                  <c:v>4.4660194174757278E-2</c:v>
                </c:pt>
              </c:numCache>
            </c:numRef>
          </c:val>
          <c:extLst>
            <c:ext xmlns:c16="http://schemas.microsoft.com/office/drawing/2014/chart" uri="{C3380CC4-5D6E-409C-BE32-E72D297353CC}">
              <c16:uniqueId val="{00000007-ABF1-47F8-B44A-3EB4CADF6338}"/>
            </c:ext>
          </c:extLst>
        </c:ser>
        <c:dLbls>
          <c:showLegendKey val="0"/>
          <c:showVal val="1"/>
          <c:showCatName val="0"/>
          <c:showSerName val="0"/>
          <c:showPercent val="0"/>
          <c:showBubbleSize val="0"/>
        </c:dLbls>
        <c:gapWidth val="30"/>
        <c:overlap val="100"/>
        <c:axId val="244730512"/>
        <c:axId val="244729392"/>
      </c:barChart>
      <c:catAx>
        <c:axId val="244730512"/>
        <c:scaling>
          <c:orientation val="maxMin"/>
        </c:scaling>
        <c:delete val="0"/>
        <c:axPos val="l"/>
        <c:numFmt formatCode="General" sourceLinked="1"/>
        <c:majorTickMark val="out"/>
        <c:minorTickMark val="none"/>
        <c:tickLblPos val="nextTo"/>
        <c:txPr>
          <a:bodyPr/>
          <a:lstStyle/>
          <a:p>
            <a:pPr>
              <a:defRPr sz="1200"/>
            </a:pPr>
            <a:endParaRPr lang="en-US"/>
          </a:p>
        </c:txPr>
        <c:crossAx val="244729392"/>
        <c:crosses val="autoZero"/>
        <c:auto val="1"/>
        <c:lblAlgn val="ctr"/>
        <c:lblOffset val="100"/>
        <c:noMultiLvlLbl val="0"/>
      </c:catAx>
      <c:valAx>
        <c:axId val="244729392"/>
        <c:scaling>
          <c:orientation val="minMax"/>
          <c:max val="1"/>
          <c:min val="0"/>
        </c:scaling>
        <c:delete val="1"/>
        <c:axPos val="t"/>
        <c:numFmt formatCode="0%" sourceLinked="1"/>
        <c:majorTickMark val="out"/>
        <c:minorTickMark val="none"/>
        <c:tickLblPos val="nextTo"/>
        <c:crossAx val="244730512"/>
        <c:crosses val="autoZero"/>
        <c:crossBetween val="between"/>
        <c:majorUnit val="10"/>
      </c:valAx>
    </c:plotArea>
    <c:legend>
      <c:legendPos val="b"/>
      <c:layout>
        <c:manualLayout>
          <c:xMode val="edge"/>
          <c:yMode val="edge"/>
          <c:x val="0.13319905656583672"/>
          <c:y val="0.85590743603466213"/>
          <c:w val="0.81586971889881399"/>
          <c:h val="0.14409256396533784"/>
        </c:manualLayout>
      </c:layout>
      <c:overlay val="0"/>
      <c:txPr>
        <a:bodyPr/>
        <a:lstStyle/>
        <a:p>
          <a:pPr>
            <a:defRPr sz="10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14462321160304"/>
          <c:y val="2.3895731355325772E-2"/>
          <c:w val="0.83848639481906362"/>
          <c:h val="0.79594475565205591"/>
        </c:manualLayout>
      </c:layout>
      <c:barChart>
        <c:barDir val="bar"/>
        <c:grouping val="percentStacked"/>
        <c:varyColors val="0"/>
        <c:ser>
          <c:idx val="0"/>
          <c:order val="0"/>
          <c:tx>
            <c:strRef>
              <c:f>Sheet1!$B$1</c:f>
              <c:strCache>
                <c:ptCount val="1"/>
                <c:pt idx="0">
                  <c:v>ქართული ესტრადა</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pt idx="14">
                  <c:v>საქართველო</c:v>
                </c:pt>
              </c:strCache>
            </c:strRef>
          </c:cat>
          <c:val>
            <c:numRef>
              <c:f>Sheet1!$B$2:$B$16</c:f>
              <c:numCache>
                <c:formatCode>0%</c:formatCode>
                <c:ptCount val="15"/>
                <c:pt idx="0">
                  <c:v>0.36303630363036304</c:v>
                </c:pt>
                <c:pt idx="1">
                  <c:v>0.6</c:v>
                </c:pt>
                <c:pt idx="2">
                  <c:v>0.53333333333333333</c:v>
                </c:pt>
                <c:pt idx="3">
                  <c:v>0.54545454545454541</c:v>
                </c:pt>
                <c:pt idx="4">
                  <c:v>0.60606060606060608</c:v>
                </c:pt>
                <c:pt idx="5">
                  <c:v>0.56944444444444442</c:v>
                </c:pt>
                <c:pt idx="6">
                  <c:v>0.36065573770491804</c:v>
                </c:pt>
                <c:pt idx="7">
                  <c:v>0.62686567164179108</c:v>
                </c:pt>
                <c:pt idx="8">
                  <c:v>0.80645161290322576</c:v>
                </c:pt>
                <c:pt idx="9">
                  <c:v>0.35</c:v>
                </c:pt>
                <c:pt idx="10">
                  <c:v>0.49523809523809526</c:v>
                </c:pt>
                <c:pt idx="11">
                  <c:v>0.47826086956521741</c:v>
                </c:pt>
                <c:pt idx="12">
                  <c:v>0.45945945945945948</c:v>
                </c:pt>
                <c:pt idx="13">
                  <c:v>0.46666666666666667</c:v>
                </c:pt>
                <c:pt idx="14">
                  <c:v>0.48350398179749715</c:v>
                </c:pt>
              </c:numCache>
            </c:numRef>
          </c:val>
          <c:extLst>
            <c:ext xmlns:c16="http://schemas.microsoft.com/office/drawing/2014/chart" uri="{C3380CC4-5D6E-409C-BE32-E72D297353CC}">
              <c16:uniqueId val="{00000000-4FE2-45F9-AFAD-2500A6221473}"/>
            </c:ext>
          </c:extLst>
        </c:ser>
        <c:ser>
          <c:idx val="1"/>
          <c:order val="1"/>
          <c:tx>
            <c:strRef>
              <c:f>Sheet1!$C$1</c:f>
              <c:strCache>
                <c:ptCount val="1"/>
                <c:pt idx="0">
                  <c:v>ფოლკლორი</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E-FE54-42E1-A73F-BC8FAA9DCF53}"/>
                </c:ext>
              </c:extLst>
            </c:dLbl>
            <c:dLbl>
              <c:idx val="9"/>
              <c:delete val="1"/>
              <c:extLst>
                <c:ext xmlns:c15="http://schemas.microsoft.com/office/drawing/2012/chart" uri="{CE6537A1-D6FC-4f65-9D91-7224C49458BB}"/>
                <c:ext xmlns:c16="http://schemas.microsoft.com/office/drawing/2014/chart" uri="{C3380CC4-5D6E-409C-BE32-E72D297353CC}">
                  <c16:uniqueId val="{00000005-FE54-42E1-A73F-BC8FAA9DCF53}"/>
                </c:ext>
              </c:extLst>
            </c:dLbl>
            <c:dLbl>
              <c:idx val="11"/>
              <c:delete val="1"/>
              <c:extLst>
                <c:ext xmlns:c15="http://schemas.microsoft.com/office/drawing/2012/chart" uri="{CE6537A1-D6FC-4f65-9D91-7224C49458BB}"/>
                <c:ext xmlns:c16="http://schemas.microsoft.com/office/drawing/2014/chart" uri="{C3380CC4-5D6E-409C-BE32-E72D297353CC}">
                  <c16:uniqueId val="{00000007-FE54-42E1-A73F-BC8FAA9DCF53}"/>
                </c:ext>
              </c:extLst>
            </c:dLbl>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pt idx="14">
                  <c:v>საქართველო</c:v>
                </c:pt>
              </c:strCache>
            </c:strRef>
          </c:cat>
          <c:val>
            <c:numRef>
              <c:f>Sheet1!$C$2:$C$16</c:f>
              <c:numCache>
                <c:formatCode>0%</c:formatCode>
                <c:ptCount val="15"/>
                <c:pt idx="0">
                  <c:v>8.5808580858085806E-2</c:v>
                </c:pt>
                <c:pt idx="1">
                  <c:v>7.1999999999999995E-2</c:v>
                </c:pt>
                <c:pt idx="2">
                  <c:v>6.6666666666666666E-2</c:v>
                </c:pt>
                <c:pt idx="3">
                  <c:v>0</c:v>
                </c:pt>
                <c:pt idx="4">
                  <c:v>6.0606060606060608E-2</c:v>
                </c:pt>
                <c:pt idx="5">
                  <c:v>8.3333333333333329E-2</c:v>
                </c:pt>
                <c:pt idx="6">
                  <c:v>4.9180327868852458E-2</c:v>
                </c:pt>
                <c:pt idx="7">
                  <c:v>5.4726368159203981E-2</c:v>
                </c:pt>
                <c:pt idx="8">
                  <c:v>0.12903225806451613</c:v>
                </c:pt>
                <c:pt idx="9">
                  <c:v>0</c:v>
                </c:pt>
                <c:pt idx="10">
                  <c:v>3.8095238095238099E-2</c:v>
                </c:pt>
                <c:pt idx="11">
                  <c:v>0</c:v>
                </c:pt>
                <c:pt idx="12">
                  <c:v>9.45945945945946E-2</c:v>
                </c:pt>
                <c:pt idx="13">
                  <c:v>0.1</c:v>
                </c:pt>
                <c:pt idx="14">
                  <c:v>7.3947667804323089E-2</c:v>
                </c:pt>
              </c:numCache>
            </c:numRef>
          </c:val>
          <c:extLst>
            <c:ext xmlns:c16="http://schemas.microsoft.com/office/drawing/2014/chart" uri="{C3380CC4-5D6E-409C-BE32-E72D297353CC}">
              <c16:uniqueId val="{00000001-4FE2-45F9-AFAD-2500A6221473}"/>
            </c:ext>
          </c:extLst>
        </c:ser>
        <c:ser>
          <c:idx val="2"/>
          <c:order val="2"/>
          <c:tx>
            <c:strRef>
              <c:f>Sheet1!$D$1</c:f>
              <c:strCache>
                <c:ptCount val="1"/>
                <c:pt idx="0">
                  <c:v>რუსული ესტრადა</c:v>
                </c:pt>
              </c:strCache>
            </c:strRef>
          </c:tx>
          <c:spPr>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D-FE54-42E1-A73F-BC8FAA9DCF53}"/>
                </c:ext>
              </c:extLst>
            </c:dLbl>
            <c:dLbl>
              <c:idx val="11"/>
              <c:delete val="1"/>
              <c:extLst>
                <c:ext xmlns:c15="http://schemas.microsoft.com/office/drawing/2012/chart" uri="{CE6537A1-D6FC-4f65-9D91-7224C49458BB}"/>
                <c:ext xmlns:c16="http://schemas.microsoft.com/office/drawing/2014/chart" uri="{C3380CC4-5D6E-409C-BE32-E72D297353CC}">
                  <c16:uniqueId val="{00000006-FE54-42E1-A73F-BC8FAA9DCF53}"/>
                </c:ext>
              </c:extLst>
            </c:dLbl>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Sheet1!$A$2:$A$16</c:f>
              <c:strCache>
                <c:ptCount val="15"/>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pt idx="14">
                  <c:v>საქართველო</c:v>
                </c:pt>
              </c:strCache>
            </c:strRef>
          </c:cat>
          <c:val>
            <c:numRef>
              <c:f>Sheet1!$D$2:$D$16</c:f>
              <c:numCache>
                <c:formatCode>0%</c:formatCode>
                <c:ptCount val="15"/>
                <c:pt idx="0">
                  <c:v>4.9504950495049507E-2</c:v>
                </c:pt>
                <c:pt idx="1">
                  <c:v>7.1999999999999995E-2</c:v>
                </c:pt>
                <c:pt idx="2">
                  <c:v>0.08</c:v>
                </c:pt>
                <c:pt idx="3">
                  <c:v>0</c:v>
                </c:pt>
                <c:pt idx="4">
                  <c:v>9.8484848484848481E-2</c:v>
                </c:pt>
                <c:pt idx="5">
                  <c:v>5.5555555555555552E-2</c:v>
                </c:pt>
                <c:pt idx="6">
                  <c:v>4.9180327868852458E-2</c:v>
                </c:pt>
                <c:pt idx="7">
                  <c:v>8.45771144278607E-2</c:v>
                </c:pt>
                <c:pt idx="8">
                  <c:v>0.16129032258064516</c:v>
                </c:pt>
                <c:pt idx="9">
                  <c:v>0.05</c:v>
                </c:pt>
                <c:pt idx="10">
                  <c:v>9.5238095238095233E-2</c:v>
                </c:pt>
                <c:pt idx="11">
                  <c:v>0</c:v>
                </c:pt>
                <c:pt idx="12">
                  <c:v>4.0540540540540543E-2</c:v>
                </c:pt>
                <c:pt idx="13">
                  <c:v>5.3333333333333337E-2</c:v>
                </c:pt>
                <c:pt idx="14">
                  <c:v>6.4277588168373145E-2</c:v>
                </c:pt>
              </c:numCache>
            </c:numRef>
          </c:val>
          <c:extLst>
            <c:ext xmlns:c16="http://schemas.microsoft.com/office/drawing/2014/chart" uri="{C3380CC4-5D6E-409C-BE32-E72D297353CC}">
              <c16:uniqueId val="{00000002-4FE2-45F9-AFAD-2500A6221473}"/>
            </c:ext>
          </c:extLst>
        </c:ser>
        <c:ser>
          <c:idx val="3"/>
          <c:order val="3"/>
          <c:tx>
            <c:strRef>
              <c:f>Sheet1!$E$1</c:f>
              <c:strCache>
                <c:ptCount val="1"/>
                <c:pt idx="0">
                  <c:v>კლასიკა</c:v>
                </c:pt>
              </c:strCache>
            </c:strRef>
          </c:tx>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C-FE54-42E1-A73F-BC8FAA9DCF53}"/>
                </c:ext>
              </c:extLst>
            </c:dLbl>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Sheet1!$A$2:$A$16</c:f>
              <c:strCache>
                <c:ptCount val="15"/>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pt idx="14">
                  <c:v>საქართველო</c:v>
                </c:pt>
              </c:strCache>
            </c:strRef>
          </c:cat>
          <c:val>
            <c:numRef>
              <c:f>Sheet1!$E$2:$E$16</c:f>
              <c:numCache>
                <c:formatCode>0%</c:formatCode>
                <c:ptCount val="15"/>
                <c:pt idx="0">
                  <c:v>0.10726072607260725</c:v>
                </c:pt>
                <c:pt idx="1">
                  <c:v>0.104</c:v>
                </c:pt>
                <c:pt idx="2">
                  <c:v>0.10666666666666667</c:v>
                </c:pt>
                <c:pt idx="3">
                  <c:v>0</c:v>
                </c:pt>
                <c:pt idx="4">
                  <c:v>8.3333333333333329E-2</c:v>
                </c:pt>
                <c:pt idx="5">
                  <c:v>4.8611111111111112E-2</c:v>
                </c:pt>
                <c:pt idx="6">
                  <c:v>9.8360655737704916E-2</c:v>
                </c:pt>
                <c:pt idx="7">
                  <c:v>9.4527363184079602E-2</c:v>
                </c:pt>
                <c:pt idx="8">
                  <c:v>0.12903225806451613</c:v>
                </c:pt>
                <c:pt idx="9">
                  <c:v>0.1</c:v>
                </c:pt>
                <c:pt idx="10">
                  <c:v>8.5714285714285715E-2</c:v>
                </c:pt>
                <c:pt idx="11">
                  <c:v>4.3478260869565216E-2</c:v>
                </c:pt>
                <c:pt idx="12">
                  <c:v>0.14864864864864866</c:v>
                </c:pt>
                <c:pt idx="13">
                  <c:v>0.14666666666666667</c:v>
                </c:pt>
                <c:pt idx="14">
                  <c:v>0.1012514220705347</c:v>
                </c:pt>
              </c:numCache>
            </c:numRef>
          </c:val>
          <c:extLst>
            <c:ext xmlns:c16="http://schemas.microsoft.com/office/drawing/2014/chart" uri="{C3380CC4-5D6E-409C-BE32-E72D297353CC}">
              <c16:uniqueId val="{00000000-FE54-42E1-A73F-BC8FAA9DCF53}"/>
            </c:ext>
          </c:extLst>
        </c:ser>
        <c:ser>
          <c:idx val="4"/>
          <c:order val="4"/>
          <c:tx>
            <c:strRef>
              <c:f>Sheet1!$F$1</c:f>
              <c:strCache>
                <c:ptCount val="1"/>
                <c:pt idx="0">
                  <c:v>პოპ-მუსიკა</c:v>
                </c:pt>
              </c:strCache>
            </c:strRef>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w="9525" cap="flat" cmpd="sng" algn="ctr">
              <a:solidFill>
                <a:schemeClr val="accent4">
                  <a:shade val="95000"/>
                  <a:satMod val="105000"/>
                </a:schemeClr>
              </a:solidFill>
              <a:prstDash val="solid"/>
            </a:ln>
            <a:effectLst>
              <a:outerShdw blurRad="40000" dist="23000" dir="5400000" rotWithShape="0">
                <a:srgbClr val="000000">
                  <a:alpha val="35000"/>
                </a:srgbClr>
              </a:outerShdw>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B-FE54-42E1-A73F-BC8FAA9DCF53}"/>
                </c:ext>
              </c:extLst>
            </c:dLbl>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Sheet1!$A$2:$A$16</c:f>
              <c:strCache>
                <c:ptCount val="15"/>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pt idx="14">
                  <c:v>საქართველო</c:v>
                </c:pt>
              </c:strCache>
            </c:strRef>
          </c:cat>
          <c:val>
            <c:numRef>
              <c:f>Sheet1!$F$2:$F$16</c:f>
              <c:numCache>
                <c:formatCode>0%</c:formatCode>
                <c:ptCount val="15"/>
                <c:pt idx="0">
                  <c:v>0.18976897689768976</c:v>
                </c:pt>
                <c:pt idx="1">
                  <c:v>6.4000000000000001E-2</c:v>
                </c:pt>
                <c:pt idx="2">
                  <c:v>0.08</c:v>
                </c:pt>
                <c:pt idx="3">
                  <c:v>0</c:v>
                </c:pt>
                <c:pt idx="4">
                  <c:v>8.3333333333333329E-2</c:v>
                </c:pt>
                <c:pt idx="5">
                  <c:v>0.1111111111111111</c:v>
                </c:pt>
                <c:pt idx="6">
                  <c:v>8.1967213114754092E-2</c:v>
                </c:pt>
                <c:pt idx="7">
                  <c:v>8.45771144278607E-2</c:v>
                </c:pt>
                <c:pt idx="8">
                  <c:v>6.4516129032258063E-2</c:v>
                </c:pt>
                <c:pt idx="9">
                  <c:v>0.05</c:v>
                </c:pt>
                <c:pt idx="10">
                  <c:v>6.6666666666666666E-2</c:v>
                </c:pt>
                <c:pt idx="11">
                  <c:v>4.3478260869565216E-2</c:v>
                </c:pt>
                <c:pt idx="12">
                  <c:v>0.16216216216216217</c:v>
                </c:pt>
                <c:pt idx="13">
                  <c:v>0.10666666666666667</c:v>
                </c:pt>
                <c:pt idx="14">
                  <c:v>0.12343572241183162</c:v>
                </c:pt>
              </c:numCache>
            </c:numRef>
          </c:val>
          <c:extLst>
            <c:ext xmlns:c16="http://schemas.microsoft.com/office/drawing/2014/chart" uri="{C3380CC4-5D6E-409C-BE32-E72D297353CC}">
              <c16:uniqueId val="{00000001-FE54-42E1-A73F-BC8FAA9DCF53}"/>
            </c:ext>
          </c:extLst>
        </c:ser>
        <c:ser>
          <c:idx val="5"/>
          <c:order val="5"/>
          <c:tx>
            <c:strRef>
              <c:f>Sheet1!$G$1</c:f>
              <c:strCache>
                <c:ptCount val="1"/>
                <c:pt idx="0">
                  <c:v>როკი</c:v>
                </c:pt>
              </c:strCache>
            </c:strRef>
          </c:tx>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A-FE54-42E1-A73F-BC8FAA9DCF53}"/>
                </c:ext>
              </c:extLst>
            </c:dLbl>
            <c:dLbl>
              <c:idx val="8"/>
              <c:delete val="1"/>
              <c:extLst>
                <c:ext xmlns:c15="http://schemas.microsoft.com/office/drawing/2012/chart" uri="{CE6537A1-D6FC-4f65-9D91-7224C49458BB}"/>
                <c:ext xmlns:c16="http://schemas.microsoft.com/office/drawing/2014/chart" uri="{C3380CC4-5D6E-409C-BE32-E72D297353CC}">
                  <c16:uniqueId val="{00000011-FE54-42E1-A73F-BC8FAA9DCF53}"/>
                </c:ext>
              </c:extLst>
            </c:dLbl>
            <c:dLbl>
              <c:idx val="11"/>
              <c:delete val="1"/>
              <c:extLst>
                <c:ext xmlns:c15="http://schemas.microsoft.com/office/drawing/2012/chart" uri="{CE6537A1-D6FC-4f65-9D91-7224C49458BB}"/>
                <c:ext xmlns:c16="http://schemas.microsoft.com/office/drawing/2014/chart" uri="{C3380CC4-5D6E-409C-BE32-E72D297353CC}">
                  <c16:uniqueId val="{00000008-FE54-42E1-A73F-BC8FAA9DCF53}"/>
                </c:ext>
              </c:extLst>
            </c:dLbl>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Sheet1!$A$2:$A$16</c:f>
              <c:strCache>
                <c:ptCount val="15"/>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pt idx="14">
                  <c:v>საქართველო</c:v>
                </c:pt>
              </c:strCache>
            </c:strRef>
          </c:cat>
          <c:val>
            <c:numRef>
              <c:f>Sheet1!$G$2:$G$16</c:f>
              <c:numCache>
                <c:formatCode>0%</c:formatCode>
                <c:ptCount val="15"/>
                <c:pt idx="0">
                  <c:v>0.14356435643564355</c:v>
                </c:pt>
                <c:pt idx="1">
                  <c:v>1.6E-2</c:v>
                </c:pt>
                <c:pt idx="2">
                  <c:v>0.08</c:v>
                </c:pt>
                <c:pt idx="3">
                  <c:v>0</c:v>
                </c:pt>
                <c:pt idx="4">
                  <c:v>3.787878787878788E-2</c:v>
                </c:pt>
                <c:pt idx="5">
                  <c:v>3.4722222222222224E-2</c:v>
                </c:pt>
                <c:pt idx="6">
                  <c:v>4.9180327868852458E-2</c:v>
                </c:pt>
                <c:pt idx="7">
                  <c:v>3.482587064676617E-2</c:v>
                </c:pt>
                <c:pt idx="8">
                  <c:v>0</c:v>
                </c:pt>
                <c:pt idx="9">
                  <c:v>0.05</c:v>
                </c:pt>
                <c:pt idx="10">
                  <c:v>2.8571428571428571E-2</c:v>
                </c:pt>
                <c:pt idx="11">
                  <c:v>0</c:v>
                </c:pt>
                <c:pt idx="12">
                  <c:v>8.1081081081081086E-2</c:v>
                </c:pt>
                <c:pt idx="13">
                  <c:v>5.3333333333333337E-2</c:v>
                </c:pt>
                <c:pt idx="14">
                  <c:v>7.5654152445961326E-2</c:v>
                </c:pt>
              </c:numCache>
            </c:numRef>
          </c:val>
          <c:extLst>
            <c:ext xmlns:c16="http://schemas.microsoft.com/office/drawing/2014/chart" uri="{C3380CC4-5D6E-409C-BE32-E72D297353CC}">
              <c16:uniqueId val="{00000002-FE54-42E1-A73F-BC8FAA9DCF53}"/>
            </c:ext>
          </c:extLst>
        </c:ser>
        <c:ser>
          <c:idx val="6"/>
          <c:order val="6"/>
          <c:tx>
            <c:strRef>
              <c:f>Sheet1!$H$1</c:f>
              <c:strCache>
                <c:ptCount val="1"/>
                <c:pt idx="0">
                  <c:v>ჯაზი  </c:v>
                </c:pt>
              </c:strCache>
            </c:strRef>
          </c:tx>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F-FE54-42E1-A73F-BC8FAA9DCF53}"/>
                </c:ext>
              </c:extLst>
            </c:dLbl>
            <c:dLbl>
              <c:idx val="3"/>
              <c:delete val="1"/>
              <c:extLst>
                <c:ext xmlns:c15="http://schemas.microsoft.com/office/drawing/2012/chart" uri="{CE6537A1-D6FC-4f65-9D91-7224C49458BB}"/>
                <c:ext xmlns:c16="http://schemas.microsoft.com/office/drawing/2014/chart" uri="{C3380CC4-5D6E-409C-BE32-E72D297353CC}">
                  <c16:uniqueId val="{00000009-FE54-42E1-A73F-BC8FAA9DCF53}"/>
                </c:ext>
              </c:extLst>
            </c:dLbl>
            <c:dLbl>
              <c:idx val="8"/>
              <c:delete val="1"/>
              <c:extLst>
                <c:ext xmlns:c15="http://schemas.microsoft.com/office/drawing/2012/chart" uri="{CE6537A1-D6FC-4f65-9D91-7224C49458BB}"/>
                <c:ext xmlns:c16="http://schemas.microsoft.com/office/drawing/2014/chart" uri="{C3380CC4-5D6E-409C-BE32-E72D297353CC}">
                  <c16:uniqueId val="{00000010-FE54-42E1-A73F-BC8FAA9DCF53}"/>
                </c:ext>
              </c:extLst>
            </c:dLbl>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Sheet1!$A$2:$A$16</c:f>
              <c:strCache>
                <c:ptCount val="15"/>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pt idx="14">
                  <c:v>საქართველო</c:v>
                </c:pt>
              </c:strCache>
            </c:strRef>
          </c:cat>
          <c:val>
            <c:numRef>
              <c:f>Sheet1!$H$2:$H$16</c:f>
              <c:numCache>
                <c:formatCode>0%</c:formatCode>
                <c:ptCount val="15"/>
                <c:pt idx="0">
                  <c:v>0.14521452145214522</c:v>
                </c:pt>
                <c:pt idx="1">
                  <c:v>0</c:v>
                </c:pt>
                <c:pt idx="2">
                  <c:v>9.3333333333333338E-2</c:v>
                </c:pt>
                <c:pt idx="3">
                  <c:v>0</c:v>
                </c:pt>
                <c:pt idx="4">
                  <c:v>3.0303030303030304E-2</c:v>
                </c:pt>
                <c:pt idx="5">
                  <c:v>5.5555555555555552E-2</c:v>
                </c:pt>
                <c:pt idx="6">
                  <c:v>8.1967213114754092E-2</c:v>
                </c:pt>
                <c:pt idx="7">
                  <c:v>2.4875621890547265E-2</c:v>
                </c:pt>
                <c:pt idx="8">
                  <c:v>0</c:v>
                </c:pt>
                <c:pt idx="9">
                  <c:v>0</c:v>
                </c:pt>
                <c:pt idx="10">
                  <c:v>3.8095238095238099E-2</c:v>
                </c:pt>
                <c:pt idx="11">
                  <c:v>4.3478260869565216E-2</c:v>
                </c:pt>
                <c:pt idx="12">
                  <c:v>5.4054054054054057E-2</c:v>
                </c:pt>
                <c:pt idx="13">
                  <c:v>5.3333333333333337E-2</c:v>
                </c:pt>
                <c:pt idx="14">
                  <c:v>7.6222980659840733E-2</c:v>
                </c:pt>
              </c:numCache>
            </c:numRef>
          </c:val>
          <c:extLst>
            <c:ext xmlns:c16="http://schemas.microsoft.com/office/drawing/2014/chart" uri="{C3380CC4-5D6E-409C-BE32-E72D297353CC}">
              <c16:uniqueId val="{00000003-FE54-42E1-A73F-BC8FAA9DCF53}"/>
            </c:ext>
          </c:extLst>
        </c:ser>
        <c:ser>
          <c:idx val="7"/>
          <c:order val="7"/>
          <c:tx>
            <c:strRef>
              <c:f>Sheet1!$I$1</c:f>
              <c:strCache>
                <c:ptCount val="1"/>
                <c:pt idx="0">
                  <c:v>სულერთია, ყველანაირს</c:v>
                </c:pt>
              </c:strCache>
            </c:strRef>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Sheet1!$A$2:$A$16</c:f>
              <c:strCache>
                <c:ptCount val="15"/>
                <c:pt idx="0">
                  <c:v>ზონა 1 </c:v>
                </c:pt>
                <c:pt idx="1">
                  <c:v>ზონა 2</c:v>
                </c:pt>
                <c:pt idx="2">
                  <c:v>ზონა 3 </c:v>
                </c:pt>
                <c:pt idx="3">
                  <c:v>ზონა 4</c:v>
                </c:pt>
                <c:pt idx="4">
                  <c:v>ზონა 5</c:v>
                </c:pt>
                <c:pt idx="5">
                  <c:v>ზონა 6 </c:v>
                </c:pt>
                <c:pt idx="6">
                  <c:v>ზონა 7 </c:v>
                </c:pt>
                <c:pt idx="7">
                  <c:v>ზონა 8 </c:v>
                </c:pt>
                <c:pt idx="8">
                  <c:v>ზონა 9 </c:v>
                </c:pt>
                <c:pt idx="9">
                  <c:v>ზონა 10 </c:v>
                </c:pt>
                <c:pt idx="10">
                  <c:v>ზონა 11 </c:v>
                </c:pt>
                <c:pt idx="11">
                  <c:v>ზონა 12</c:v>
                </c:pt>
                <c:pt idx="12">
                  <c:v>ზონა 13 </c:v>
                </c:pt>
                <c:pt idx="13">
                  <c:v>ზონა 14 </c:v>
                </c:pt>
                <c:pt idx="14">
                  <c:v>საქართველო</c:v>
                </c:pt>
              </c:strCache>
            </c:strRef>
          </c:cat>
          <c:val>
            <c:numRef>
              <c:f>Sheet1!$I$2:$I$16</c:f>
              <c:numCache>
                <c:formatCode>0%</c:formatCode>
                <c:ptCount val="15"/>
                <c:pt idx="0">
                  <c:v>0.33333333333333331</c:v>
                </c:pt>
                <c:pt idx="1">
                  <c:v>0.32800000000000001</c:v>
                </c:pt>
                <c:pt idx="2">
                  <c:v>0.30666666666666664</c:v>
                </c:pt>
                <c:pt idx="3">
                  <c:v>0.45454545454545453</c:v>
                </c:pt>
                <c:pt idx="4">
                  <c:v>0.2878787878787879</c:v>
                </c:pt>
                <c:pt idx="5">
                  <c:v>0.33333333333333331</c:v>
                </c:pt>
                <c:pt idx="6">
                  <c:v>0.47540983606557374</c:v>
                </c:pt>
                <c:pt idx="7">
                  <c:v>0.25870646766169153</c:v>
                </c:pt>
                <c:pt idx="8">
                  <c:v>0.12903225806451613</c:v>
                </c:pt>
                <c:pt idx="9">
                  <c:v>0.6</c:v>
                </c:pt>
                <c:pt idx="10">
                  <c:v>0.40952380952380951</c:v>
                </c:pt>
                <c:pt idx="11">
                  <c:v>0.47826086956521741</c:v>
                </c:pt>
                <c:pt idx="12">
                  <c:v>0.25675675675675674</c:v>
                </c:pt>
                <c:pt idx="13">
                  <c:v>0.34</c:v>
                </c:pt>
                <c:pt idx="14">
                  <c:v>0.32878270762229805</c:v>
                </c:pt>
              </c:numCache>
            </c:numRef>
          </c:val>
          <c:extLst>
            <c:ext xmlns:c16="http://schemas.microsoft.com/office/drawing/2014/chart" uri="{C3380CC4-5D6E-409C-BE32-E72D297353CC}">
              <c16:uniqueId val="{00000004-FE54-42E1-A73F-BC8FAA9DCF53}"/>
            </c:ext>
          </c:extLst>
        </c:ser>
        <c:dLbls>
          <c:showLegendKey val="0"/>
          <c:showVal val="1"/>
          <c:showCatName val="0"/>
          <c:showSerName val="0"/>
          <c:showPercent val="0"/>
          <c:showBubbleSize val="0"/>
        </c:dLbls>
        <c:gapWidth val="30"/>
        <c:overlap val="100"/>
        <c:axId val="248661088"/>
        <c:axId val="248654928"/>
      </c:barChart>
      <c:catAx>
        <c:axId val="248661088"/>
        <c:scaling>
          <c:orientation val="maxMin"/>
        </c:scaling>
        <c:delete val="0"/>
        <c:axPos val="l"/>
        <c:numFmt formatCode="General" sourceLinked="1"/>
        <c:majorTickMark val="out"/>
        <c:minorTickMark val="none"/>
        <c:tickLblPos val="nextTo"/>
        <c:txPr>
          <a:bodyPr/>
          <a:lstStyle/>
          <a:p>
            <a:pPr>
              <a:defRPr sz="1200"/>
            </a:pPr>
            <a:endParaRPr lang="en-US"/>
          </a:p>
        </c:txPr>
        <c:crossAx val="248654928"/>
        <c:crosses val="autoZero"/>
        <c:auto val="1"/>
        <c:lblAlgn val="ctr"/>
        <c:lblOffset val="100"/>
        <c:noMultiLvlLbl val="0"/>
      </c:catAx>
      <c:valAx>
        <c:axId val="248654928"/>
        <c:scaling>
          <c:orientation val="minMax"/>
          <c:max val="1"/>
          <c:min val="0"/>
        </c:scaling>
        <c:delete val="1"/>
        <c:axPos val="t"/>
        <c:numFmt formatCode="0%" sourceLinked="1"/>
        <c:majorTickMark val="out"/>
        <c:minorTickMark val="none"/>
        <c:tickLblPos val="nextTo"/>
        <c:crossAx val="248661088"/>
        <c:crosses val="autoZero"/>
        <c:crossBetween val="between"/>
        <c:majorUnit val="10"/>
      </c:valAx>
    </c:plotArea>
    <c:legend>
      <c:legendPos val="b"/>
      <c:layout>
        <c:manualLayout>
          <c:xMode val="edge"/>
          <c:yMode val="edge"/>
          <c:x val="0.13319905656583672"/>
          <c:y val="0.90858917757529511"/>
          <c:w val="0.81586971889881399"/>
          <c:h val="9.1410822424704899E-2"/>
        </c:manualLayout>
      </c:layout>
      <c:overlay val="0"/>
      <c:txPr>
        <a:bodyPr/>
        <a:lstStyle/>
        <a:p>
          <a:pPr>
            <a:defRPr sz="10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ka-GE" b="1">
                <a:solidFill>
                  <a:schemeClr val="tx1"/>
                </a:solidFill>
              </a:rPr>
              <a:t>განათლება</a:t>
            </a:r>
          </a:p>
        </c:rich>
      </c:tx>
      <c:layout>
        <c:manualLayout>
          <c:xMode val="edge"/>
          <c:yMode val="edge"/>
          <c:x val="0.42170893484198202"/>
          <c:y val="0"/>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4.5261646981627303E-2"/>
          <c:y val="0.13507173710909454"/>
          <c:w val="0.93836930539932506"/>
          <c:h val="0.81447406518131427"/>
        </c:manualLayout>
      </c:layout>
      <c:barChart>
        <c:barDir val="bar"/>
        <c:grouping val="clustered"/>
        <c:varyColors val="0"/>
        <c:ser>
          <c:idx val="0"/>
          <c:order val="0"/>
          <c:tx>
            <c:strRef>
              <c:f>Sheet1!$A$2</c:f>
              <c:strCache>
                <c:ptCount val="1"/>
                <c:pt idx="0">
                  <c:v>განათლება</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სრული უმაღლესი განათლება</c:v>
                </c:pt>
                <c:pt idx="1">
                  <c:v>სრული საშუალო განათლება</c:v>
                </c:pt>
                <c:pt idx="2">
                  <c:v>პროფესიული განათლება</c:v>
                </c:pt>
                <c:pt idx="3">
                  <c:v>არასრული უმაღლესი განათლება/სტუდენტი</c:v>
                </c:pt>
                <c:pt idx="4">
                  <c:v>არასრული საშუალო განათლება</c:v>
                </c:pt>
                <c:pt idx="5">
                  <c:v>უარი პასუხზე</c:v>
                </c:pt>
                <c:pt idx="6">
                  <c:v>დაწყებითი</c:v>
                </c:pt>
              </c:strCache>
            </c:strRef>
          </c:cat>
          <c:val>
            <c:numRef>
              <c:f>Sheet1!$B$2:$H$2</c:f>
              <c:numCache>
                <c:formatCode>0%</c:formatCode>
                <c:ptCount val="7"/>
                <c:pt idx="0">
                  <c:v>0.55428599999999995</c:v>
                </c:pt>
                <c:pt idx="1">
                  <c:v>0.25071399999999999</c:v>
                </c:pt>
                <c:pt idx="2">
                  <c:v>0.12642900000000001</c:v>
                </c:pt>
                <c:pt idx="3">
                  <c:v>4.7619000000000002E-2</c:v>
                </c:pt>
                <c:pt idx="4">
                  <c:v>1.3809999999999999E-2</c:v>
                </c:pt>
                <c:pt idx="5">
                  <c:v>3.571E-3</c:v>
                </c:pt>
                <c:pt idx="6">
                  <c:v>2.1429999999999999E-3</c:v>
                </c:pt>
              </c:numCache>
            </c:numRef>
          </c:val>
          <c:extLst>
            <c:ext xmlns:c16="http://schemas.microsoft.com/office/drawing/2014/chart" uri="{C3380CC4-5D6E-409C-BE32-E72D297353CC}">
              <c16:uniqueId val="{00000000-84C0-44C5-9FC3-6D7E2678D31A}"/>
            </c:ext>
          </c:extLst>
        </c:ser>
        <c:dLbls>
          <c:showLegendKey val="0"/>
          <c:showVal val="1"/>
          <c:showCatName val="0"/>
          <c:showSerName val="0"/>
          <c:showPercent val="0"/>
          <c:showBubbleSize val="0"/>
        </c:dLbls>
        <c:gapWidth val="30"/>
        <c:axId val="239727632"/>
        <c:axId val="239728192"/>
      </c:barChart>
      <c:catAx>
        <c:axId val="23972763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39728192"/>
        <c:crosses val="autoZero"/>
        <c:auto val="1"/>
        <c:lblAlgn val="ctr"/>
        <c:lblOffset val="100"/>
        <c:noMultiLvlLbl val="0"/>
      </c:catAx>
      <c:valAx>
        <c:axId val="239728192"/>
        <c:scaling>
          <c:orientation val="minMax"/>
          <c:max val="0.60000000000000009"/>
          <c:min val="0"/>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239727632"/>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ka-GE" sz="1600" dirty="0"/>
              <a:t>საქმიანობა</a:t>
            </a:r>
          </a:p>
        </c:rich>
      </c:tx>
      <c:overlay val="0"/>
    </c:title>
    <c:autoTitleDeleted val="0"/>
    <c:plotArea>
      <c:layout>
        <c:manualLayout>
          <c:layoutTarget val="inner"/>
          <c:xMode val="edge"/>
          <c:yMode val="edge"/>
          <c:x val="0.39293544413074"/>
          <c:y val="0.13507173710909454"/>
          <c:w val="0.60706455586926"/>
          <c:h val="0.81447406518131427"/>
        </c:manualLayout>
      </c:layout>
      <c:barChart>
        <c:barDir val="bar"/>
        <c:grouping val="clustered"/>
        <c:varyColors val="0"/>
        <c:ser>
          <c:idx val="0"/>
          <c:order val="0"/>
          <c:tx>
            <c:strRef>
              <c:f>Sheet1!$A$2</c:f>
              <c:strCache>
                <c:ptCount val="1"/>
                <c:pt idx="0">
                  <c:v>საქმიანობა</c:v>
                </c:pt>
              </c:strCache>
            </c:strRef>
          </c:tx>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Sheet1!$B$1:$K$1</c:f>
              <c:strCache>
                <c:ptCount val="10"/>
                <c:pt idx="0">
                  <c:v>კერძო ორგანიზაციაში ან კერძო პირთან დასაქმე</c:v>
                </c:pt>
                <c:pt idx="1">
                  <c:v>უმუშევარი</c:v>
                </c:pt>
                <c:pt idx="2">
                  <c:v>თვითდასაქმებული</c:v>
                </c:pt>
                <c:pt idx="3">
                  <c:v>სახელმწიფო ორგანიზაციაში დასაქმებული</c:v>
                </c:pt>
                <c:pt idx="4">
                  <c:v>პენსიონერი</c:v>
                </c:pt>
                <c:pt idx="5">
                  <c:v>სტუდენტი</c:v>
                </c:pt>
                <c:pt idx="6">
                  <c:v>მიჭირს პასუხის გაცემა (არ წაუკითხოთ)</c:v>
                </c:pt>
                <c:pt idx="7">
                  <c:v>დიასახლისი</c:v>
                </c:pt>
                <c:pt idx="8">
                  <c:v>არასამთავრობო ორგანიზაციაში დასაქმებული</c:v>
                </c:pt>
                <c:pt idx="9">
                  <c:v>სასულიერო პირი</c:v>
                </c:pt>
              </c:strCache>
            </c:strRef>
          </c:cat>
          <c:val>
            <c:numRef>
              <c:f>Sheet1!$B$2:$K$2</c:f>
              <c:numCache>
                <c:formatCode>0%</c:formatCode>
                <c:ptCount val="10"/>
                <c:pt idx="0">
                  <c:v>0.27214132251133921</c:v>
                </c:pt>
                <c:pt idx="1">
                  <c:v>0.24325614705180235</c:v>
                </c:pt>
                <c:pt idx="2">
                  <c:v>0.1709238481737885</c:v>
                </c:pt>
                <c:pt idx="3">
                  <c:v>0.16925280496538553</c:v>
                </c:pt>
                <c:pt idx="4">
                  <c:v>0.11243733587968489</c:v>
                </c:pt>
                <c:pt idx="5">
                  <c:v>1.4561947958940081E-2</c:v>
                </c:pt>
                <c:pt idx="6">
                  <c:v>5.7292910002387206E-3</c:v>
                </c:pt>
                <c:pt idx="7">
                  <c:v>5.7292910002387206E-3</c:v>
                </c:pt>
                <c:pt idx="8">
                  <c:v>5.4905705418954402E-3</c:v>
                </c:pt>
                <c:pt idx="9">
                  <c:v>4.7744091668656003E-4</c:v>
                </c:pt>
              </c:numCache>
            </c:numRef>
          </c:val>
          <c:extLst>
            <c:ext xmlns:c16="http://schemas.microsoft.com/office/drawing/2014/chart" uri="{C3380CC4-5D6E-409C-BE32-E72D297353CC}">
              <c16:uniqueId val="{00000000-84C0-44C5-9FC3-6D7E2678D31A}"/>
            </c:ext>
          </c:extLst>
        </c:ser>
        <c:dLbls>
          <c:showLegendKey val="0"/>
          <c:showVal val="1"/>
          <c:showCatName val="0"/>
          <c:showSerName val="0"/>
          <c:showPercent val="0"/>
          <c:showBubbleSize val="0"/>
        </c:dLbls>
        <c:gapWidth val="30"/>
        <c:axId val="239730432"/>
        <c:axId val="239730992"/>
      </c:barChart>
      <c:catAx>
        <c:axId val="239730432"/>
        <c:scaling>
          <c:orientation val="maxMin"/>
        </c:scaling>
        <c:delete val="0"/>
        <c:axPos val="l"/>
        <c:numFmt formatCode="General" sourceLinked="1"/>
        <c:majorTickMark val="out"/>
        <c:minorTickMark val="none"/>
        <c:tickLblPos val="nextTo"/>
        <c:txPr>
          <a:bodyPr/>
          <a:lstStyle/>
          <a:p>
            <a:pPr>
              <a:defRPr sz="1200"/>
            </a:pPr>
            <a:endParaRPr lang="en-US"/>
          </a:p>
        </c:txPr>
        <c:crossAx val="239730992"/>
        <c:crosses val="autoZero"/>
        <c:auto val="1"/>
        <c:lblAlgn val="ctr"/>
        <c:lblOffset val="100"/>
        <c:noMultiLvlLbl val="0"/>
      </c:catAx>
      <c:valAx>
        <c:axId val="239730992"/>
        <c:scaling>
          <c:orientation val="minMax"/>
          <c:max val="0.60000000000000009"/>
          <c:min val="0"/>
        </c:scaling>
        <c:delete val="1"/>
        <c:axPos val="t"/>
        <c:numFmt formatCode="0%" sourceLinked="1"/>
        <c:majorTickMark val="out"/>
        <c:minorTickMark val="none"/>
        <c:tickLblPos val="nextTo"/>
        <c:crossAx val="239730432"/>
        <c:crosses val="autoZero"/>
        <c:crossBetween val="between"/>
        <c:majorUnit val="10"/>
      </c:valAx>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ka-GE" sz="2160" b="1" i="0" u="none" strike="noStrike" baseline="0" dirty="0">
                <a:effectLst/>
              </a:rPr>
              <a:t>ძირითადი სასაუბრო ენა</a:t>
            </a:r>
            <a:endParaRPr lang="ka-GE" dirty="0"/>
          </a:p>
        </c:rich>
      </c:tx>
      <c:overlay val="1"/>
    </c:title>
    <c:autoTitleDeleted val="0"/>
    <c:plotArea>
      <c:layout>
        <c:manualLayout>
          <c:layoutTarget val="inner"/>
          <c:xMode val="edge"/>
          <c:yMode val="edge"/>
          <c:x val="0.2996510609798434"/>
          <c:y val="0.11414498075632923"/>
          <c:w val="0.39866028061357722"/>
          <c:h val="0.76365194261031277"/>
        </c:manualLayout>
      </c:layout>
      <c:pieChart>
        <c:varyColors val="1"/>
        <c:ser>
          <c:idx val="0"/>
          <c:order val="0"/>
          <c:tx>
            <c:strRef>
              <c:f>Sheet1!$B$1</c:f>
              <c:strCache>
                <c:ptCount val="1"/>
                <c:pt idx="0">
                  <c:v>ენა</c:v>
                </c:pt>
              </c:strCache>
            </c:strRef>
          </c:tx>
          <c:dLbls>
            <c:dLbl>
              <c:idx val="1"/>
              <c:layout>
                <c:manualLayout>
                  <c:x val="3.1316647260683154E-3"/>
                  <c:y val="-1.0165309470330574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A7B-49D9-A5CF-ED31A80DB0B8}"/>
                </c:ext>
              </c:extLst>
            </c:dLbl>
            <c:dLbl>
              <c:idx val="2"/>
              <c:layout>
                <c:manualLayout>
                  <c:x val="1.8075520505312203E-3"/>
                  <c:y val="4.726004323795478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A7B-49D9-A5CF-ED31A80DB0B8}"/>
                </c:ext>
              </c:extLst>
            </c:dLbl>
            <c:dLbl>
              <c:idx val="3"/>
              <c:delete val="1"/>
              <c:extLst>
                <c:ext xmlns:c15="http://schemas.microsoft.com/office/drawing/2012/chart" uri="{CE6537A1-D6FC-4f65-9D91-7224C49458BB}"/>
                <c:ext xmlns:c16="http://schemas.microsoft.com/office/drawing/2014/chart" uri="{C3380CC4-5D6E-409C-BE32-E72D297353CC}">
                  <c16:uniqueId val="{00000006-9A7B-49D9-A5CF-ED31A80DB0B8}"/>
                </c:ext>
              </c:extLst>
            </c:dLbl>
            <c:dLbl>
              <c:idx val="4"/>
              <c:delete val="1"/>
              <c:extLst>
                <c:ext xmlns:c15="http://schemas.microsoft.com/office/drawing/2012/chart" uri="{CE6537A1-D6FC-4f65-9D91-7224C49458BB}"/>
                <c:ext xmlns:c16="http://schemas.microsoft.com/office/drawing/2014/chart" uri="{C3380CC4-5D6E-409C-BE32-E72D297353CC}">
                  <c16:uniqueId val="{00000005-9A7B-49D9-A5CF-ED31A80DB0B8}"/>
                </c:ext>
              </c:extLst>
            </c:dLbl>
            <c:dLbl>
              <c:idx val="5"/>
              <c:delete val="1"/>
              <c:extLst>
                <c:ext xmlns:c15="http://schemas.microsoft.com/office/drawing/2012/chart" uri="{CE6537A1-D6FC-4f65-9D91-7224C49458BB}"/>
                <c:ext xmlns:c16="http://schemas.microsoft.com/office/drawing/2014/chart" uri="{C3380CC4-5D6E-409C-BE32-E72D297353CC}">
                  <c16:uniqueId val="{00000004-9A7B-49D9-A5CF-ED31A80DB0B8}"/>
                </c:ext>
              </c:extLst>
            </c:dLbl>
            <c:dLbl>
              <c:idx val="6"/>
              <c:delete val="1"/>
              <c:extLst>
                <c:ext xmlns:c15="http://schemas.microsoft.com/office/drawing/2012/chart" uri="{CE6537A1-D6FC-4f65-9D91-7224C49458BB}"/>
                <c:ext xmlns:c16="http://schemas.microsoft.com/office/drawing/2014/chart" uri="{C3380CC4-5D6E-409C-BE32-E72D297353CC}">
                  <c16:uniqueId val="{00000003-9A7B-49D9-A5CF-ED31A80DB0B8}"/>
                </c:ext>
              </c:extLst>
            </c:dLbl>
            <c:dLbl>
              <c:idx val="7"/>
              <c:layout>
                <c:manualLayout>
                  <c:x val="1.0257418563997124E-3"/>
                  <c:y val="-2.0259391891225991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9A7B-49D9-A5CF-ED31A80DB0B8}"/>
                </c:ext>
              </c:extLst>
            </c:dLbl>
            <c:dLbl>
              <c:idx val="8"/>
              <c:delete val="1"/>
              <c:extLst>
                <c:ext xmlns:c15="http://schemas.microsoft.com/office/drawing/2012/chart" uri="{CE6537A1-D6FC-4f65-9D91-7224C49458BB}"/>
                <c:ext xmlns:c16="http://schemas.microsoft.com/office/drawing/2014/chart" uri="{C3380CC4-5D6E-409C-BE32-E72D297353CC}">
                  <c16:uniqueId val="{00000002-9A7B-49D9-A5CF-ED31A80DB0B8}"/>
                </c:ext>
              </c:extLst>
            </c:dLbl>
            <c:numFmt formatCode="0.0%" sourceLinked="0"/>
            <c:spPr>
              <a:noFill/>
              <a:ln>
                <a:noFill/>
              </a:ln>
              <a:effectLst/>
            </c:spPr>
            <c:txPr>
              <a:bodyPr/>
              <a:lstStyle/>
              <a:p>
                <a:pPr>
                  <a:defRPr sz="1200"/>
                </a:pPr>
                <a:endParaRPr lang="en-US"/>
              </a:p>
            </c:txPr>
            <c:dLblPos val="bestFit"/>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ქართული</c:v>
                </c:pt>
                <c:pt idx="1">
                  <c:v>რუსული</c:v>
                </c:pt>
                <c:pt idx="2">
                  <c:v>აზერბაიჯანული</c:v>
                </c:pt>
                <c:pt idx="3">
                  <c:v>სომხური</c:v>
                </c:pt>
              </c:strCache>
            </c:strRef>
          </c:cat>
          <c:val>
            <c:numRef>
              <c:f>Sheet1!$B$2:$B$5</c:f>
              <c:numCache>
                <c:formatCode>0.0%</c:formatCode>
                <c:ptCount val="4"/>
                <c:pt idx="0">
                  <c:v>0.97523809523809524</c:v>
                </c:pt>
                <c:pt idx="1">
                  <c:v>1.6428571428571428E-2</c:v>
                </c:pt>
                <c:pt idx="2">
                  <c:v>2.8571428571428571E-3</c:v>
                </c:pt>
                <c:pt idx="3">
                  <c:v>2.8571428571428571E-3</c:v>
                </c:pt>
              </c:numCache>
            </c:numRef>
          </c:val>
          <c:extLst>
            <c:ext xmlns:c16="http://schemas.microsoft.com/office/drawing/2014/chart" uri="{C3380CC4-5D6E-409C-BE32-E72D297353CC}">
              <c16:uniqueId val="{00000000-FDED-42B7-96D2-358E965D25F1}"/>
            </c:ext>
          </c:extLst>
        </c:ser>
        <c:dLbls>
          <c:showLegendKey val="0"/>
          <c:showVal val="0"/>
          <c:showCatName val="0"/>
          <c:showSerName val="0"/>
          <c:showPercent val="0"/>
          <c:showBubbleSize val="0"/>
          <c:showLeaderLines val="0"/>
        </c:dLbls>
        <c:firstSliceAng val="90"/>
      </c:pieChart>
    </c:plotArea>
    <c:legend>
      <c:legendPos val="b"/>
      <c:overlay val="0"/>
      <c:txPr>
        <a:bodyPr/>
        <a:lstStyle/>
        <a:p>
          <a:pPr>
            <a:defRPr sz="12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ka-GE" sz="1400" b="1" i="0" u="none" strike="noStrike" baseline="0" dirty="0">
                <a:effectLst/>
              </a:rPr>
              <a:t>ოჯახის საშუალო დანახარჯი ლარში</a:t>
            </a:r>
            <a:endParaRPr lang="en-US" sz="1400" dirty="0">
              <a:effectLst/>
            </a:endParaRPr>
          </a:p>
        </c:rich>
      </c:tx>
      <c:overlay val="0"/>
    </c:title>
    <c:autoTitleDeleted val="0"/>
    <c:plotArea>
      <c:layout>
        <c:manualLayout>
          <c:layoutTarget val="inner"/>
          <c:xMode val="edge"/>
          <c:yMode val="edge"/>
          <c:x val="4.5261646981627303E-2"/>
          <c:y val="6.3322920232797134E-2"/>
          <c:w val="0.93836930539932506"/>
          <c:h val="0.68293445382107509"/>
        </c:manualLayout>
      </c:layout>
      <c:barChart>
        <c:barDir val="col"/>
        <c:grouping val="clustered"/>
        <c:varyColors val="0"/>
        <c:ser>
          <c:idx val="0"/>
          <c:order val="0"/>
          <c:tx>
            <c:strRef>
              <c:f>Sheet1!$A$2</c:f>
              <c:strCache>
                <c:ptCount val="1"/>
                <c:pt idx="0">
                  <c:v>ოჯახის წევრების რაოდენობა</c:v>
                </c:pt>
              </c:strCache>
            </c:strRef>
          </c:tx>
          <c:invertIfNegative val="0"/>
          <c:dPt>
            <c:idx val="7"/>
            <c:invertIfNegative val="0"/>
            <c:bubble3D val="0"/>
            <c:spPr>
              <a:solidFill>
                <a:schemeClr val="bg1">
                  <a:lumMod val="85000"/>
                </a:schemeClr>
              </a:solidFill>
            </c:spPr>
            <c:extLst>
              <c:ext xmlns:c16="http://schemas.microsoft.com/office/drawing/2014/chart" uri="{C3380CC4-5D6E-409C-BE32-E72D297353CC}">
                <c16:uniqueId val="{00000000-F94C-4F97-A2C8-D2889E937C5B}"/>
              </c:ext>
            </c:extLst>
          </c:dPt>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Sheet1!$B$1:$I$1</c:f>
              <c:strCache>
                <c:ptCount val="8"/>
                <c:pt idx="0">
                  <c:v>100 ლარამდე</c:v>
                </c:pt>
                <c:pt idx="1">
                  <c:v>100-500 ლარი</c:v>
                </c:pt>
                <c:pt idx="2">
                  <c:v>501–1000 ლარი</c:v>
                </c:pt>
                <c:pt idx="3">
                  <c:v>1001-1500 ლარი</c:v>
                </c:pt>
                <c:pt idx="4">
                  <c:v>1501-2000 ლარი</c:v>
                </c:pt>
                <c:pt idx="5">
                  <c:v>2001- 2500 ლარი</c:v>
                </c:pt>
                <c:pt idx="6">
                  <c:v>2500 ლარზე მეტი</c:v>
                </c:pt>
                <c:pt idx="7">
                  <c:v>არ გვიპასუხა</c:v>
                </c:pt>
              </c:strCache>
            </c:strRef>
          </c:cat>
          <c:val>
            <c:numRef>
              <c:f>Sheet1!$B$2:$I$2</c:f>
              <c:numCache>
                <c:formatCode>0%</c:formatCode>
                <c:ptCount val="8"/>
                <c:pt idx="0">
                  <c:v>2.4523809523809524E-2</c:v>
                </c:pt>
                <c:pt idx="1">
                  <c:v>0.22476190476190477</c:v>
                </c:pt>
                <c:pt idx="2">
                  <c:v>0.24714285714285714</c:v>
                </c:pt>
                <c:pt idx="3">
                  <c:v>0.13214285714285715</c:v>
                </c:pt>
                <c:pt idx="4">
                  <c:v>7.9761904761904756E-2</c:v>
                </c:pt>
                <c:pt idx="5">
                  <c:v>2.5000000000000001E-2</c:v>
                </c:pt>
                <c:pt idx="6">
                  <c:v>6.5952380952380957E-2</c:v>
                </c:pt>
                <c:pt idx="7">
                  <c:v>0.20071428571428573</c:v>
                </c:pt>
              </c:numCache>
            </c:numRef>
          </c:val>
          <c:extLst>
            <c:ext xmlns:c16="http://schemas.microsoft.com/office/drawing/2014/chart" uri="{C3380CC4-5D6E-409C-BE32-E72D297353CC}">
              <c16:uniqueId val="{00000000-6295-4109-AAE1-08A1FBCDD909}"/>
            </c:ext>
          </c:extLst>
        </c:ser>
        <c:dLbls>
          <c:showLegendKey val="0"/>
          <c:showVal val="1"/>
          <c:showCatName val="0"/>
          <c:showSerName val="0"/>
          <c:showPercent val="0"/>
          <c:showBubbleSize val="0"/>
        </c:dLbls>
        <c:gapWidth val="30"/>
        <c:axId val="239876976"/>
        <c:axId val="239877536"/>
      </c:barChart>
      <c:catAx>
        <c:axId val="239876976"/>
        <c:scaling>
          <c:orientation val="minMax"/>
        </c:scaling>
        <c:delete val="0"/>
        <c:axPos val="b"/>
        <c:numFmt formatCode="General" sourceLinked="1"/>
        <c:majorTickMark val="out"/>
        <c:minorTickMark val="none"/>
        <c:tickLblPos val="nextTo"/>
        <c:txPr>
          <a:bodyPr/>
          <a:lstStyle/>
          <a:p>
            <a:pPr>
              <a:defRPr sz="1200"/>
            </a:pPr>
            <a:endParaRPr lang="en-US"/>
          </a:p>
        </c:txPr>
        <c:crossAx val="239877536"/>
        <c:crosses val="autoZero"/>
        <c:auto val="1"/>
        <c:lblAlgn val="ctr"/>
        <c:lblOffset val="100"/>
        <c:noMultiLvlLbl val="0"/>
      </c:catAx>
      <c:valAx>
        <c:axId val="239877536"/>
        <c:scaling>
          <c:orientation val="minMax"/>
          <c:max val="0.4"/>
          <c:min val="0"/>
        </c:scaling>
        <c:delete val="1"/>
        <c:axPos val="l"/>
        <c:numFmt formatCode="0%" sourceLinked="1"/>
        <c:majorTickMark val="out"/>
        <c:minorTickMark val="none"/>
        <c:tickLblPos val="nextTo"/>
        <c:crossAx val="239876976"/>
        <c:crosses val="autoZero"/>
        <c:crossBetween val="between"/>
        <c:majorUnit val="0.2"/>
      </c:valAx>
    </c:plotArea>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ka-GE" sz="1600" baseline="0" dirty="0"/>
              <a:t>გადაადგილების ძირითადი საშუალება</a:t>
            </a:r>
            <a:endParaRPr lang="ka-GE" sz="1600" dirty="0"/>
          </a:p>
        </c:rich>
      </c:tx>
      <c:layout>
        <c:manualLayout>
          <c:xMode val="edge"/>
          <c:yMode val="edge"/>
          <c:x val="0.3320835266251102"/>
          <c:y val="1.668684019785888E-2"/>
        </c:manualLayout>
      </c:layout>
      <c:overlay val="0"/>
    </c:title>
    <c:autoTitleDeleted val="0"/>
    <c:plotArea>
      <c:layout>
        <c:manualLayout>
          <c:layoutTarget val="inner"/>
          <c:xMode val="edge"/>
          <c:yMode val="edge"/>
          <c:x val="0.36675991778827099"/>
          <c:y val="0.13507173710909454"/>
          <c:w val="0.61687110024239555"/>
          <c:h val="0.81447406518131427"/>
        </c:manualLayout>
      </c:layout>
      <c:barChart>
        <c:barDir val="bar"/>
        <c:grouping val="clustered"/>
        <c:varyColors val="0"/>
        <c:ser>
          <c:idx val="0"/>
          <c:order val="0"/>
          <c:tx>
            <c:strRef>
              <c:f>Sheet1!$A$2</c:f>
              <c:strCache>
                <c:ptCount val="1"/>
                <c:pt idx="0">
                  <c:v>საქმიანობა</c:v>
                </c:pt>
              </c:strCache>
            </c:strRef>
          </c:tx>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Sheet1!$B$1:$L$1</c:f>
              <c:strCache>
                <c:ptCount val="11"/>
                <c:pt idx="0">
                  <c:v>საკუთარი ავტომობილი</c:v>
                </c:pt>
                <c:pt idx="1">
                  <c:v>ავტობუსი/სამარშუტო ტაქსი</c:v>
                </c:pt>
                <c:pt idx="2">
                  <c:v>ოჯახის ავტომობილი</c:v>
                </c:pt>
                <c:pt idx="3">
                  <c:v>ფეხით გადავაადგილდები</c:v>
                </c:pt>
                <c:pt idx="4">
                  <c:v>მეტრო</c:v>
                </c:pt>
                <c:pt idx="5">
                  <c:v>ახლობლის ავტომობილი</c:v>
                </c:pt>
                <c:pt idx="6">
                  <c:v>სამსახურის ავტომობილი</c:v>
                </c:pt>
                <c:pt idx="7">
                  <c:v>ტაქსი</c:v>
                </c:pt>
                <c:pt idx="8">
                  <c:v>ველოსიპედი</c:v>
                </c:pt>
                <c:pt idx="9">
                  <c:v>სკუტერი</c:v>
                </c:pt>
                <c:pt idx="10">
                  <c:v>მატარებლით</c:v>
                </c:pt>
              </c:strCache>
            </c:strRef>
          </c:cat>
          <c:val>
            <c:numRef>
              <c:f>Sheet1!$B$2:$L$2</c:f>
              <c:numCache>
                <c:formatCode>0%</c:formatCode>
                <c:ptCount val="11"/>
                <c:pt idx="0">
                  <c:v>0.48404761904761906</c:v>
                </c:pt>
                <c:pt idx="1">
                  <c:v>0.40047619047619049</c:v>
                </c:pt>
                <c:pt idx="2">
                  <c:v>0.11761904761904762</c:v>
                </c:pt>
                <c:pt idx="3">
                  <c:v>0.11666666666666667</c:v>
                </c:pt>
                <c:pt idx="4">
                  <c:v>0.10571428571428572</c:v>
                </c:pt>
                <c:pt idx="5">
                  <c:v>2.9285714285714286E-2</c:v>
                </c:pt>
                <c:pt idx="6">
                  <c:v>2.8571428571428571E-2</c:v>
                </c:pt>
                <c:pt idx="7">
                  <c:v>5.7142857142857143E-3</c:v>
                </c:pt>
                <c:pt idx="8">
                  <c:v>4.7619047619047623E-3</c:v>
                </c:pt>
                <c:pt idx="9">
                  <c:v>9.5238095238095238E-4</c:v>
                </c:pt>
                <c:pt idx="10">
                  <c:v>7.1428571428571429E-4</c:v>
                </c:pt>
              </c:numCache>
            </c:numRef>
          </c:val>
          <c:extLst>
            <c:ext xmlns:c16="http://schemas.microsoft.com/office/drawing/2014/chart" uri="{C3380CC4-5D6E-409C-BE32-E72D297353CC}">
              <c16:uniqueId val="{00000000-84C0-44C5-9FC3-6D7E2678D31A}"/>
            </c:ext>
          </c:extLst>
        </c:ser>
        <c:dLbls>
          <c:showLegendKey val="0"/>
          <c:showVal val="1"/>
          <c:showCatName val="0"/>
          <c:showSerName val="0"/>
          <c:showPercent val="0"/>
          <c:showBubbleSize val="0"/>
        </c:dLbls>
        <c:gapWidth val="30"/>
        <c:axId val="239879776"/>
        <c:axId val="239880336"/>
      </c:barChart>
      <c:catAx>
        <c:axId val="239879776"/>
        <c:scaling>
          <c:orientation val="maxMin"/>
        </c:scaling>
        <c:delete val="0"/>
        <c:axPos val="l"/>
        <c:numFmt formatCode="General" sourceLinked="1"/>
        <c:majorTickMark val="out"/>
        <c:minorTickMark val="none"/>
        <c:tickLblPos val="nextTo"/>
        <c:txPr>
          <a:bodyPr/>
          <a:lstStyle/>
          <a:p>
            <a:pPr>
              <a:defRPr sz="1200"/>
            </a:pPr>
            <a:endParaRPr lang="en-US"/>
          </a:p>
        </c:txPr>
        <c:crossAx val="239880336"/>
        <c:crosses val="autoZero"/>
        <c:auto val="1"/>
        <c:lblAlgn val="ctr"/>
        <c:lblOffset val="100"/>
        <c:noMultiLvlLbl val="0"/>
      </c:catAx>
      <c:valAx>
        <c:axId val="239880336"/>
        <c:scaling>
          <c:orientation val="minMax"/>
          <c:max val="0.60000000000000009"/>
          <c:min val="0"/>
        </c:scaling>
        <c:delete val="1"/>
        <c:axPos val="t"/>
        <c:numFmt formatCode="0%" sourceLinked="1"/>
        <c:majorTickMark val="out"/>
        <c:minorTickMark val="none"/>
        <c:tickLblPos val="nextTo"/>
        <c:crossAx val="239879776"/>
        <c:crosses val="autoZero"/>
        <c:crossBetween val="between"/>
        <c:majorUnit val="10"/>
      </c:valAx>
    </c:plotArea>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6.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5FA950C-B2A1-407A-A6B3-B6056EE445D3}" type="datetimeFigureOut">
              <a:rPr lang="en-US" smtClean="0"/>
              <a:t>9/8/2021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C5E84AA-74DD-4CB6-8692-8BBF61AB36BC}" type="slidenum">
              <a:rPr lang="en-US" smtClean="0"/>
              <a:t>‹#›</a:t>
            </a:fld>
            <a:endParaRPr lang="en-US"/>
          </a:p>
        </p:txBody>
      </p:sp>
    </p:spTree>
    <p:extLst>
      <p:ext uri="{BB962C8B-B14F-4D97-AF65-F5344CB8AC3E}">
        <p14:creationId xmlns:p14="http://schemas.microsoft.com/office/powerpoint/2010/main" val="20306124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352C3D-B6FF-4758-AC8D-C71123AF7965}" type="datetimeFigureOut">
              <a:rPr lang="en-US" smtClean="0"/>
              <a:t>9/8/2021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DA60C3-DA4E-4F6C-8D8F-B7AA02C0CF7A}" type="slidenum">
              <a:rPr lang="en-US" smtClean="0"/>
              <a:t>‹#›</a:t>
            </a:fld>
            <a:endParaRPr lang="en-US"/>
          </a:p>
        </p:txBody>
      </p:sp>
    </p:spTree>
    <p:extLst>
      <p:ext uri="{BB962C8B-B14F-4D97-AF65-F5344CB8AC3E}">
        <p14:creationId xmlns:p14="http://schemas.microsoft.com/office/powerpoint/2010/main" val="334141210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Freeform 6"/>
          <p:cNvSpPr/>
          <p:nvPr/>
        </p:nvSpPr>
        <p:spPr>
          <a:xfrm>
            <a:off x="0" y="0"/>
            <a:ext cx="9144000" cy="6858000"/>
          </a:xfrm>
          <a:custGeom>
            <a:avLst/>
            <a:gdLst>
              <a:gd name="connsiteX0" fmla="*/ 8686800 w 8686800"/>
              <a:gd name="connsiteY0" fmla="*/ 6400800 h 6400800"/>
              <a:gd name="connsiteX1" fmla="*/ 0 w 8686800"/>
              <a:gd name="connsiteY1" fmla="*/ 6400800 h 6400800"/>
              <a:gd name="connsiteX2" fmla="*/ 0 w 8686800"/>
              <a:gd name="connsiteY2" fmla="*/ 0 h 6400800"/>
              <a:gd name="connsiteX3" fmla="*/ 8686800 w 8686800"/>
              <a:gd name="connsiteY3" fmla="*/ 0 h 6400800"/>
              <a:gd name="connsiteX4" fmla="*/ 8686800 w 8686800"/>
              <a:gd name="connsiteY4" fmla="*/ 6400800 h 64008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8686800" h="6400800">
                <a:moveTo>
                  <a:pt x="8686800" y="6400800"/>
                </a:moveTo>
                <a:lnTo>
                  <a:pt x="0" y="6400800"/>
                </a:lnTo>
                <a:lnTo>
                  <a:pt x="0" y="0"/>
                </a:lnTo>
                <a:lnTo>
                  <a:pt x="8686800" y="0"/>
                </a:lnTo>
                <a:lnTo>
                  <a:pt x="8686800" y="6400800"/>
                </a:lnTo>
              </a:path>
            </a:pathLst>
          </a:custGeom>
          <a:solidFill>
            <a:srgbClr val="A6CD39"/>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Kolcheti" pitchFamily="2" charset="0"/>
            </a:endParaRPr>
          </a:p>
        </p:txBody>
      </p:sp>
      <p:sp>
        <p:nvSpPr>
          <p:cNvPr id="2" name="Title 1"/>
          <p:cNvSpPr>
            <a:spLocks noGrp="1"/>
          </p:cNvSpPr>
          <p:nvPr>
            <p:ph type="ctrTitle" hasCustomPrompt="1"/>
          </p:nvPr>
        </p:nvSpPr>
        <p:spPr>
          <a:xfrm>
            <a:off x="685800" y="2130425"/>
            <a:ext cx="7772400" cy="1470025"/>
          </a:xfrm>
        </p:spPr>
        <p:txBody>
          <a:bodyPr>
            <a:normAutofit/>
          </a:bodyPr>
          <a:lstStyle>
            <a:lvl1pPr algn="l">
              <a:defRPr sz="2600" b="1">
                <a:latin typeface="Calibri" pitchFamily="34" charset="0"/>
                <a:cs typeface="Calibri" pitchFamily="34" charset="0"/>
              </a:defRPr>
            </a:lvl1pPr>
          </a:lstStyle>
          <a:p>
            <a:r>
              <a:rPr lang="ka-GE" dirty="0"/>
              <a:t>პროექტის სათაური</a:t>
            </a:r>
            <a:endParaRPr lang="en-US" dirty="0"/>
          </a:p>
        </p:txBody>
      </p:sp>
      <p:sp>
        <p:nvSpPr>
          <p:cNvPr id="3" name="Subtitle 2"/>
          <p:cNvSpPr>
            <a:spLocks noGrp="1"/>
          </p:cNvSpPr>
          <p:nvPr>
            <p:ph type="subTitle" idx="1" hasCustomPrompt="1"/>
          </p:nvPr>
        </p:nvSpPr>
        <p:spPr>
          <a:xfrm>
            <a:off x="683568" y="3645024"/>
            <a:ext cx="6400800" cy="694928"/>
          </a:xfrm>
          <a:prstGeom prst="rect">
            <a:avLst/>
          </a:prstGeom>
        </p:spPr>
        <p:txBody>
          <a:bodyPr>
            <a:normAutofit/>
          </a:bodyPr>
          <a:lstStyle>
            <a:lvl1pPr marL="0" indent="0" algn="l">
              <a:buNone/>
              <a:defRPr sz="2000">
                <a:solidFill>
                  <a:schemeClr val="tx1"/>
                </a:solidFill>
                <a:latin typeface="Calibri" pitchFamily="34" charset="0"/>
                <a:cs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a-GE" dirty="0"/>
              <a:t>პროექტის ქვესათაური</a:t>
            </a:r>
            <a:endParaRPr lang="en-US" dirty="0"/>
          </a:p>
        </p:txBody>
      </p:sp>
      <p:sp>
        <p:nvSpPr>
          <p:cNvPr id="4" name="Date Placeholder 3"/>
          <p:cNvSpPr>
            <a:spLocks noGrp="1"/>
          </p:cNvSpPr>
          <p:nvPr>
            <p:ph type="dt" sz="half" idx="10"/>
          </p:nvPr>
        </p:nvSpPr>
        <p:spPr>
          <a:xfrm>
            <a:off x="467544" y="6264275"/>
            <a:ext cx="2133600" cy="365125"/>
          </a:xfrm>
        </p:spPr>
        <p:txBody>
          <a:bodyPr/>
          <a:lstStyle/>
          <a:p>
            <a:fld id="{230F45AC-6134-4FA7-8C9E-4C3B4C72FFF3}" type="datetime1">
              <a:rPr lang="ka-GE" smtClean="0"/>
              <a:t>08.09.2021</a:t>
            </a:fld>
            <a:r>
              <a:rPr lang="en-US"/>
              <a:t> </a:t>
            </a:r>
            <a:endParaRPr lang="en-US" dirty="0"/>
          </a:p>
        </p:txBody>
      </p:sp>
      <p:sp>
        <p:nvSpPr>
          <p:cNvPr id="5" name="Footer Placeholder 4"/>
          <p:cNvSpPr>
            <a:spLocks noGrp="1"/>
          </p:cNvSpPr>
          <p:nvPr>
            <p:ph type="ftr" sz="quarter" idx="11"/>
          </p:nvPr>
        </p:nvSpPr>
        <p:spPr>
          <a:xfrm>
            <a:off x="3124200" y="6236295"/>
            <a:ext cx="2895600" cy="365125"/>
          </a:xfrm>
        </p:spPr>
        <p:txBody>
          <a:bodyPr/>
          <a:lstStyle/>
          <a:p>
            <a:r>
              <a:rPr lang="ka-GE"/>
              <a:t>დამატებითი ტექსტის ადგილი</a:t>
            </a:r>
            <a:endParaRPr lang="en-US" dirty="0"/>
          </a:p>
        </p:txBody>
      </p:sp>
      <p:sp>
        <p:nvSpPr>
          <p:cNvPr id="6" name="Slide Number Placeholder 5"/>
          <p:cNvSpPr>
            <a:spLocks noGrp="1"/>
          </p:cNvSpPr>
          <p:nvPr>
            <p:ph type="sldNum" sz="quarter" idx="12"/>
          </p:nvPr>
        </p:nvSpPr>
        <p:spPr>
          <a:xfrm>
            <a:off x="6588224" y="6264275"/>
            <a:ext cx="2133600" cy="365125"/>
          </a:xfrm>
        </p:spPr>
        <p:txBody>
          <a:bodyPr/>
          <a:lstStyle/>
          <a:p>
            <a:fld id="{134F1201-21E0-4608-9E7D-A4C678F407F1}" type="slidenum">
              <a:rPr lang="en-US" smtClean="0"/>
              <a:t>‹#›</a:t>
            </a:fld>
            <a:endParaRPr lang="en-US"/>
          </a:p>
        </p:txBody>
      </p:sp>
      <p:pic>
        <p:nvPicPr>
          <p:cNvPr id="8" name="Picture 2" descr="C:\Users\T.Charaia\Desktop\IPM Logo.png"/>
          <p:cNvPicPr>
            <a:picLocks noChangeAspect="1" noChangeArrowheads="1"/>
          </p:cNvPicPr>
          <p:nvPr/>
        </p:nvPicPr>
        <p:blipFill>
          <a:blip r:embed="rId2" cstate="print"/>
          <a:srcRect/>
          <a:stretch>
            <a:fillRect/>
          </a:stretch>
        </p:blipFill>
        <p:spPr bwMode="auto">
          <a:xfrm>
            <a:off x="755576" y="609601"/>
            <a:ext cx="1336746" cy="609599"/>
          </a:xfrm>
          <a:prstGeom prst="rect">
            <a:avLst/>
          </a:prstGeom>
          <a:noFill/>
        </p:spPr>
      </p:pic>
      <p:sp>
        <p:nvSpPr>
          <p:cNvPr id="14" name="Text Placeholder 13"/>
          <p:cNvSpPr>
            <a:spLocks noGrp="1"/>
          </p:cNvSpPr>
          <p:nvPr>
            <p:ph type="body" sz="quarter" idx="13" hasCustomPrompt="1"/>
          </p:nvPr>
        </p:nvSpPr>
        <p:spPr>
          <a:xfrm>
            <a:off x="683568" y="4724400"/>
            <a:ext cx="3887788" cy="720725"/>
          </a:xfrm>
          <a:prstGeom prst="rect">
            <a:avLst/>
          </a:prstGeom>
        </p:spPr>
        <p:txBody>
          <a:bodyPr>
            <a:normAutofit/>
          </a:bodyPr>
          <a:lstStyle>
            <a:lvl1pPr marL="0" indent="0">
              <a:buNone/>
              <a:defRPr sz="1400" baseline="0">
                <a:latin typeface="Calibri" pitchFamily="34" charset="0"/>
                <a:cs typeface="Calibri" pitchFamily="34" charset="0"/>
              </a:defRPr>
            </a:lvl1pPr>
          </a:lstStyle>
          <a:p>
            <a:pPr lvl="0"/>
            <a:r>
              <a:rPr lang="ka-GE" dirty="0"/>
              <a:t>დამატებითი ტექსტი</a:t>
            </a:r>
            <a:endParaRPr lang="en-US" dirty="0"/>
          </a:p>
        </p:txBody>
      </p:sp>
      <p:sp>
        <p:nvSpPr>
          <p:cNvPr id="10" name="Freeform 6">
            <a:extLst>
              <a:ext uri="{FF2B5EF4-FFF2-40B4-BE49-F238E27FC236}">
                <a16:creationId xmlns:a16="http://schemas.microsoft.com/office/drawing/2014/main" id="{AA6C7316-5119-4587-A379-DCA6785D3EAC}"/>
              </a:ext>
            </a:extLst>
          </p:cNvPr>
          <p:cNvSpPr/>
          <p:nvPr userDrawn="1"/>
        </p:nvSpPr>
        <p:spPr>
          <a:xfrm>
            <a:off x="0" y="0"/>
            <a:ext cx="9144000" cy="6858000"/>
          </a:xfrm>
          <a:custGeom>
            <a:avLst/>
            <a:gdLst>
              <a:gd name="connsiteX0" fmla="*/ 8686800 w 8686800"/>
              <a:gd name="connsiteY0" fmla="*/ 6400800 h 6400800"/>
              <a:gd name="connsiteX1" fmla="*/ 0 w 8686800"/>
              <a:gd name="connsiteY1" fmla="*/ 6400800 h 6400800"/>
              <a:gd name="connsiteX2" fmla="*/ 0 w 8686800"/>
              <a:gd name="connsiteY2" fmla="*/ 0 h 6400800"/>
              <a:gd name="connsiteX3" fmla="*/ 8686800 w 8686800"/>
              <a:gd name="connsiteY3" fmla="*/ 0 h 6400800"/>
              <a:gd name="connsiteX4" fmla="*/ 8686800 w 8686800"/>
              <a:gd name="connsiteY4" fmla="*/ 6400800 h 64008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8686800" h="6400800">
                <a:moveTo>
                  <a:pt x="8686800" y="6400800"/>
                </a:moveTo>
                <a:lnTo>
                  <a:pt x="0" y="6400800"/>
                </a:lnTo>
                <a:lnTo>
                  <a:pt x="0" y="0"/>
                </a:lnTo>
                <a:lnTo>
                  <a:pt x="8686800" y="0"/>
                </a:lnTo>
                <a:lnTo>
                  <a:pt x="8686800" y="6400800"/>
                </a:lnTo>
              </a:path>
            </a:pathLst>
          </a:custGeom>
          <a:solidFill>
            <a:srgbClr val="A6CD39"/>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Kolcheti" pitchFamily="2" charset="0"/>
            </a:endParaRPr>
          </a:p>
        </p:txBody>
      </p:sp>
      <p:pic>
        <p:nvPicPr>
          <p:cNvPr id="11" name="Picture 2" descr="C:\Users\T.Charaia\Desktop\IPM Logo.png">
            <a:extLst>
              <a:ext uri="{FF2B5EF4-FFF2-40B4-BE49-F238E27FC236}">
                <a16:creationId xmlns:a16="http://schemas.microsoft.com/office/drawing/2014/main" id="{46871837-65E2-46BD-A2C4-4F0B21B77ED7}"/>
              </a:ext>
            </a:extLst>
          </p:cNvPr>
          <p:cNvPicPr>
            <a:picLocks noChangeAspect="1" noChangeArrowheads="1"/>
          </p:cNvPicPr>
          <p:nvPr userDrawn="1"/>
        </p:nvPicPr>
        <p:blipFill>
          <a:blip r:embed="rId2" cstate="print"/>
          <a:srcRect/>
          <a:stretch>
            <a:fillRect/>
          </a:stretch>
        </p:blipFill>
        <p:spPr bwMode="auto">
          <a:xfrm>
            <a:off x="755576" y="609601"/>
            <a:ext cx="1336746" cy="609599"/>
          </a:xfrm>
          <a:prstGeom prst="rect">
            <a:avLst/>
          </a:prstGeom>
          <a:noFill/>
        </p:spPr>
      </p:pic>
    </p:spTree>
    <p:extLst>
      <p:ext uri="{BB962C8B-B14F-4D97-AF65-F5344CB8AC3E}">
        <p14:creationId xmlns:p14="http://schemas.microsoft.com/office/powerpoint/2010/main" val="2068693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0" name="Rectangle 9"/>
          <p:cNvSpPr/>
          <p:nvPr/>
        </p:nvSpPr>
        <p:spPr>
          <a:xfrm>
            <a:off x="332036" y="1408126"/>
            <a:ext cx="8595360" cy="4685169"/>
          </a:xfrm>
          <a:prstGeom prst="rect">
            <a:avLst/>
          </a:prstGeom>
          <a:solidFill>
            <a:srgbClr val="F79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2313" y="4406900"/>
            <a:ext cx="7772400" cy="1362075"/>
          </a:xfrm>
          <a:solidFill>
            <a:srgbClr val="F79549"/>
          </a:solidFill>
        </p:spPr>
        <p:txBody>
          <a:bodyPr anchor="t">
            <a:normAutofit/>
          </a:bodyPr>
          <a:lstStyle>
            <a:lvl1pPr algn="l">
              <a:defRPr sz="2400" b="1" cap="all"/>
            </a:lvl1pPr>
          </a:lstStyle>
          <a:p>
            <a:r>
              <a:rPr lang="ka-GE" dirty="0"/>
              <a:t>გამყოფი სლაიდის სათაური</a:t>
            </a:r>
            <a:endParaRPr lang="en-US" dirty="0"/>
          </a:p>
        </p:txBody>
      </p:sp>
      <p:sp>
        <p:nvSpPr>
          <p:cNvPr id="4" name="Date Placeholder 3"/>
          <p:cNvSpPr>
            <a:spLocks noGrp="1"/>
          </p:cNvSpPr>
          <p:nvPr>
            <p:ph type="dt" sz="half" idx="10"/>
          </p:nvPr>
        </p:nvSpPr>
        <p:spPr/>
        <p:txBody>
          <a:bodyPr/>
          <a:lstStyle/>
          <a:p>
            <a:fld id="{38C44953-4B38-43A2-BD7A-05B47BA2A242}" type="datetime1">
              <a:rPr lang="ka-GE" smtClean="0"/>
              <a:t>08.09.2021</a:t>
            </a:fld>
            <a:endParaRPr lang="en-US"/>
          </a:p>
        </p:txBody>
      </p:sp>
      <p:sp>
        <p:nvSpPr>
          <p:cNvPr id="5" name="Footer Placeholder 4"/>
          <p:cNvSpPr>
            <a:spLocks noGrp="1"/>
          </p:cNvSpPr>
          <p:nvPr>
            <p:ph type="ftr" sz="quarter" idx="11"/>
          </p:nvPr>
        </p:nvSpPr>
        <p:spPr/>
        <p:txBody>
          <a:bodyPr/>
          <a:lstStyle/>
          <a:p>
            <a:r>
              <a:rPr lang="ka-GE"/>
              <a:t>დამატებითი ტექსტის ადგილი</a:t>
            </a:r>
            <a:endParaRPr lang="en-US"/>
          </a:p>
        </p:txBody>
      </p:sp>
      <p:sp>
        <p:nvSpPr>
          <p:cNvPr id="6" name="Slide Number Placeholder 5"/>
          <p:cNvSpPr>
            <a:spLocks noGrp="1"/>
          </p:cNvSpPr>
          <p:nvPr>
            <p:ph type="sldNum" sz="quarter" idx="12"/>
          </p:nvPr>
        </p:nvSpPr>
        <p:spPr/>
        <p:txBody>
          <a:bodyPr/>
          <a:lstStyle/>
          <a:p>
            <a:fld id="{134F1201-21E0-4608-9E7D-A4C678F407F1}" type="slidenum">
              <a:rPr lang="en-US" smtClean="0"/>
              <a:t>‹#›</a:t>
            </a:fld>
            <a:endParaRPr lang="en-US"/>
          </a:p>
        </p:txBody>
      </p:sp>
      <p:pic>
        <p:nvPicPr>
          <p:cNvPr id="7" name="Picture 6"/>
          <p:cNvPicPr/>
          <p:nvPr/>
        </p:nvPicPr>
        <p:blipFill>
          <a:blip r:embed="rId2"/>
          <a:srcRect l="3560" r="11749" b="15667"/>
          <a:stretch>
            <a:fillRect/>
          </a:stretch>
        </p:blipFill>
        <p:spPr bwMode="auto">
          <a:xfrm>
            <a:off x="1600201" y="548680"/>
            <a:ext cx="1371599" cy="762000"/>
          </a:xfrm>
          <a:prstGeom prst="rect">
            <a:avLst/>
          </a:prstGeom>
          <a:noFill/>
          <a:ln w="9525">
            <a:solidFill>
              <a:schemeClr val="bg1"/>
            </a:solidFill>
            <a:miter lim="800000"/>
            <a:headEnd/>
            <a:tailEnd/>
          </a:ln>
        </p:spPr>
      </p:pic>
      <p:sp>
        <p:nvSpPr>
          <p:cNvPr id="8" name="Rectangle 7"/>
          <p:cNvSpPr/>
          <p:nvPr/>
        </p:nvSpPr>
        <p:spPr>
          <a:xfrm>
            <a:off x="311001" y="225204"/>
            <a:ext cx="8595360" cy="265176"/>
          </a:xfrm>
          <a:prstGeom prst="rect">
            <a:avLst/>
          </a:prstGeom>
          <a:solidFill>
            <a:srgbClr val="F79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12856-4307-4210-A88E-ECE1E0F6D651}"/>
              </a:ext>
            </a:extLst>
          </p:cNvPr>
          <p:cNvSpPr/>
          <p:nvPr userDrawn="1"/>
        </p:nvSpPr>
        <p:spPr>
          <a:xfrm>
            <a:off x="332036" y="1408126"/>
            <a:ext cx="8595360" cy="4685169"/>
          </a:xfrm>
          <a:prstGeom prst="rect">
            <a:avLst/>
          </a:prstGeom>
          <a:solidFill>
            <a:srgbClr val="F79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67F489C-3F8D-46A9-8DEB-4C002CFB430C}"/>
              </a:ext>
            </a:extLst>
          </p:cNvPr>
          <p:cNvPicPr/>
          <p:nvPr userDrawn="1"/>
        </p:nvPicPr>
        <p:blipFill>
          <a:blip r:embed="rId2"/>
          <a:srcRect l="3560" r="11749" b="15667"/>
          <a:stretch>
            <a:fillRect/>
          </a:stretch>
        </p:blipFill>
        <p:spPr bwMode="auto">
          <a:xfrm>
            <a:off x="1600201" y="548680"/>
            <a:ext cx="1371599" cy="762000"/>
          </a:xfrm>
          <a:prstGeom prst="rect">
            <a:avLst/>
          </a:prstGeom>
          <a:noFill/>
          <a:ln w="9525">
            <a:solidFill>
              <a:schemeClr val="bg1"/>
            </a:solidFill>
            <a:miter lim="800000"/>
            <a:headEnd/>
            <a:tailEnd/>
          </a:ln>
        </p:spPr>
      </p:pic>
      <p:sp>
        <p:nvSpPr>
          <p:cNvPr id="12" name="Rectangle 11">
            <a:extLst>
              <a:ext uri="{FF2B5EF4-FFF2-40B4-BE49-F238E27FC236}">
                <a16:creationId xmlns:a16="http://schemas.microsoft.com/office/drawing/2014/main" id="{677FA746-1C38-4813-8A4B-0719A505218C}"/>
              </a:ext>
            </a:extLst>
          </p:cNvPr>
          <p:cNvSpPr/>
          <p:nvPr userDrawn="1"/>
        </p:nvSpPr>
        <p:spPr>
          <a:xfrm>
            <a:off x="311001" y="225204"/>
            <a:ext cx="8595360" cy="265176"/>
          </a:xfrm>
          <a:prstGeom prst="rect">
            <a:avLst/>
          </a:prstGeom>
          <a:solidFill>
            <a:srgbClr val="F79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9023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ka-GE" dirty="0"/>
              <a:t>სლაიდის სათაური</a:t>
            </a:r>
            <a:endParaRPr lang="en-US" dirty="0"/>
          </a:p>
        </p:txBody>
      </p:sp>
      <p:sp>
        <p:nvSpPr>
          <p:cNvPr id="3" name="Date Placeholder 2"/>
          <p:cNvSpPr>
            <a:spLocks noGrp="1"/>
          </p:cNvSpPr>
          <p:nvPr>
            <p:ph type="dt" sz="half" idx="10"/>
          </p:nvPr>
        </p:nvSpPr>
        <p:spPr/>
        <p:txBody>
          <a:bodyPr/>
          <a:lstStyle/>
          <a:p>
            <a:fld id="{09E55F91-8E05-4B3C-8F4B-EF3CC54DE7E4}" type="datetime1">
              <a:rPr lang="ka-GE" smtClean="0"/>
              <a:t>08.09.2021</a:t>
            </a:fld>
            <a:endParaRPr lang="en-US"/>
          </a:p>
        </p:txBody>
      </p:sp>
      <p:sp>
        <p:nvSpPr>
          <p:cNvPr id="4" name="Footer Placeholder 3"/>
          <p:cNvSpPr>
            <a:spLocks noGrp="1"/>
          </p:cNvSpPr>
          <p:nvPr>
            <p:ph type="ftr" sz="quarter" idx="11"/>
          </p:nvPr>
        </p:nvSpPr>
        <p:spPr/>
        <p:txBody>
          <a:bodyPr/>
          <a:lstStyle/>
          <a:p>
            <a:r>
              <a:rPr lang="ka-GE"/>
              <a:t>დამატებითი ტექსტის ადგილი</a:t>
            </a:r>
            <a:endParaRPr lang="en-US"/>
          </a:p>
        </p:txBody>
      </p:sp>
      <p:sp>
        <p:nvSpPr>
          <p:cNvPr id="5" name="Slide Number Placeholder 4"/>
          <p:cNvSpPr>
            <a:spLocks noGrp="1"/>
          </p:cNvSpPr>
          <p:nvPr>
            <p:ph type="sldNum" sz="quarter" idx="12"/>
          </p:nvPr>
        </p:nvSpPr>
        <p:spPr/>
        <p:txBody>
          <a:bodyPr/>
          <a:lstStyle/>
          <a:p>
            <a:fld id="{134F1201-21E0-4608-9E7D-A4C678F407F1}" type="slidenum">
              <a:rPr lang="en-US" smtClean="0"/>
              <a:t>‹#›</a:t>
            </a:fld>
            <a:endParaRPr lang="en-US"/>
          </a:p>
        </p:txBody>
      </p:sp>
      <p:sp>
        <p:nvSpPr>
          <p:cNvPr id="7" name="Content Placeholder 6"/>
          <p:cNvSpPr>
            <a:spLocks noGrp="1"/>
          </p:cNvSpPr>
          <p:nvPr>
            <p:ph sz="quarter" idx="13" hasCustomPrompt="1"/>
          </p:nvPr>
        </p:nvSpPr>
        <p:spPr>
          <a:xfrm>
            <a:off x="512573" y="1773238"/>
            <a:ext cx="8137276" cy="4248150"/>
          </a:xfrm>
          <a:prstGeom prst="rect">
            <a:avLst/>
          </a:prstGeom>
        </p:spPr>
        <p:txBody>
          <a:bodyPr/>
          <a:lstStyle>
            <a:lvl1pPr>
              <a:defRPr/>
            </a:lvl1pPr>
          </a:lstStyle>
          <a:p>
            <a:pPr lvl="0"/>
            <a:r>
              <a:rPr lang="ka-GE" dirty="0"/>
              <a:t>ტექსტი</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8722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Freeform 6"/>
          <p:cNvSpPr/>
          <p:nvPr userDrawn="1"/>
        </p:nvSpPr>
        <p:spPr>
          <a:xfrm>
            <a:off x="0" y="0"/>
            <a:ext cx="9144000" cy="6858000"/>
          </a:xfrm>
          <a:custGeom>
            <a:avLst/>
            <a:gdLst>
              <a:gd name="connsiteX0" fmla="*/ 8686800 w 8686800"/>
              <a:gd name="connsiteY0" fmla="*/ 6400800 h 6400800"/>
              <a:gd name="connsiteX1" fmla="*/ 0 w 8686800"/>
              <a:gd name="connsiteY1" fmla="*/ 6400800 h 6400800"/>
              <a:gd name="connsiteX2" fmla="*/ 0 w 8686800"/>
              <a:gd name="connsiteY2" fmla="*/ 0 h 6400800"/>
              <a:gd name="connsiteX3" fmla="*/ 8686800 w 8686800"/>
              <a:gd name="connsiteY3" fmla="*/ 0 h 6400800"/>
              <a:gd name="connsiteX4" fmla="*/ 8686800 w 8686800"/>
              <a:gd name="connsiteY4" fmla="*/ 6400800 h 64008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8686800" h="6400800">
                <a:moveTo>
                  <a:pt x="8686800" y="6400800"/>
                </a:moveTo>
                <a:lnTo>
                  <a:pt x="0" y="6400800"/>
                </a:lnTo>
                <a:lnTo>
                  <a:pt x="0" y="0"/>
                </a:lnTo>
                <a:lnTo>
                  <a:pt x="8686800" y="0"/>
                </a:lnTo>
                <a:lnTo>
                  <a:pt x="8686800" y="6400800"/>
                </a:lnTo>
              </a:path>
            </a:pathLst>
          </a:custGeom>
          <a:solidFill>
            <a:srgbClr val="A6CD39"/>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Kolcheti" pitchFamily="2" charset="0"/>
            </a:endParaRPr>
          </a:p>
        </p:txBody>
      </p:sp>
      <p:sp>
        <p:nvSpPr>
          <p:cNvPr id="2" name="Title 1"/>
          <p:cNvSpPr>
            <a:spLocks noGrp="1"/>
          </p:cNvSpPr>
          <p:nvPr>
            <p:ph type="ctrTitle" hasCustomPrompt="1"/>
          </p:nvPr>
        </p:nvSpPr>
        <p:spPr>
          <a:xfrm>
            <a:off x="685800" y="2130425"/>
            <a:ext cx="7772400" cy="1470025"/>
          </a:xfrm>
        </p:spPr>
        <p:txBody>
          <a:bodyPr>
            <a:normAutofit/>
          </a:bodyPr>
          <a:lstStyle>
            <a:lvl1pPr algn="l">
              <a:defRPr sz="2600" b="1">
                <a:latin typeface="Calibri" pitchFamily="34" charset="0"/>
                <a:cs typeface="Calibri" pitchFamily="34" charset="0"/>
              </a:defRPr>
            </a:lvl1pPr>
          </a:lstStyle>
          <a:p>
            <a:r>
              <a:rPr lang="ka-GE" dirty="0"/>
              <a:t>პროექტის სათაური</a:t>
            </a:r>
            <a:endParaRPr lang="en-US" dirty="0"/>
          </a:p>
        </p:txBody>
      </p:sp>
      <p:sp>
        <p:nvSpPr>
          <p:cNvPr id="3" name="Subtitle 2"/>
          <p:cNvSpPr>
            <a:spLocks noGrp="1"/>
          </p:cNvSpPr>
          <p:nvPr>
            <p:ph type="subTitle" idx="1" hasCustomPrompt="1"/>
          </p:nvPr>
        </p:nvSpPr>
        <p:spPr>
          <a:xfrm>
            <a:off x="683568" y="3645024"/>
            <a:ext cx="6400800" cy="694928"/>
          </a:xfrm>
          <a:prstGeom prst="rect">
            <a:avLst/>
          </a:prstGeom>
        </p:spPr>
        <p:txBody>
          <a:bodyPr>
            <a:normAutofit/>
          </a:bodyPr>
          <a:lstStyle>
            <a:lvl1pPr marL="0" indent="0" algn="l">
              <a:buNone/>
              <a:defRPr sz="2000">
                <a:solidFill>
                  <a:schemeClr val="tx1"/>
                </a:solidFill>
                <a:latin typeface="Calibri" pitchFamily="34" charset="0"/>
                <a:cs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a-GE" dirty="0"/>
              <a:t>პროექტის ქვესათაური</a:t>
            </a:r>
            <a:endParaRPr lang="en-US" dirty="0"/>
          </a:p>
        </p:txBody>
      </p:sp>
      <p:sp>
        <p:nvSpPr>
          <p:cNvPr id="4" name="Date Placeholder 3"/>
          <p:cNvSpPr>
            <a:spLocks noGrp="1"/>
          </p:cNvSpPr>
          <p:nvPr>
            <p:ph type="dt" sz="half" idx="10"/>
          </p:nvPr>
        </p:nvSpPr>
        <p:spPr>
          <a:xfrm>
            <a:off x="467544" y="6264275"/>
            <a:ext cx="2133600" cy="365125"/>
          </a:xfrm>
        </p:spPr>
        <p:txBody>
          <a:bodyPr/>
          <a:lstStyle/>
          <a:p>
            <a:fld id="{71B43960-E54F-41AA-A200-C4B5624DA781}" type="datetime1">
              <a:rPr lang="ka-GE" smtClean="0"/>
              <a:t>08.09.2021</a:t>
            </a:fld>
            <a:r>
              <a:rPr lang="en-US"/>
              <a:t> </a:t>
            </a:r>
            <a:endParaRPr lang="en-US" dirty="0"/>
          </a:p>
        </p:txBody>
      </p:sp>
      <p:sp>
        <p:nvSpPr>
          <p:cNvPr id="5" name="Footer Placeholder 4"/>
          <p:cNvSpPr>
            <a:spLocks noGrp="1"/>
          </p:cNvSpPr>
          <p:nvPr>
            <p:ph type="ftr" sz="quarter" idx="11"/>
          </p:nvPr>
        </p:nvSpPr>
        <p:spPr>
          <a:xfrm>
            <a:off x="3124200" y="6236295"/>
            <a:ext cx="2895600" cy="365125"/>
          </a:xfrm>
        </p:spPr>
        <p:txBody>
          <a:bodyPr/>
          <a:lstStyle/>
          <a:p>
            <a:r>
              <a:rPr lang="ka-GE"/>
              <a:t>დამატებითი ტექსტის ადგილი</a:t>
            </a:r>
            <a:endParaRPr lang="en-US" dirty="0"/>
          </a:p>
        </p:txBody>
      </p:sp>
      <p:sp>
        <p:nvSpPr>
          <p:cNvPr id="6" name="Slide Number Placeholder 5"/>
          <p:cNvSpPr>
            <a:spLocks noGrp="1"/>
          </p:cNvSpPr>
          <p:nvPr>
            <p:ph type="sldNum" sz="quarter" idx="12"/>
          </p:nvPr>
        </p:nvSpPr>
        <p:spPr>
          <a:xfrm>
            <a:off x="6588224" y="6264275"/>
            <a:ext cx="2133600" cy="365125"/>
          </a:xfrm>
        </p:spPr>
        <p:txBody>
          <a:bodyPr/>
          <a:lstStyle/>
          <a:p>
            <a:fld id="{134F1201-21E0-4608-9E7D-A4C678F407F1}" type="slidenum">
              <a:rPr lang="en-US" smtClean="0"/>
              <a:t>‹#›</a:t>
            </a:fld>
            <a:endParaRPr lang="en-US"/>
          </a:p>
        </p:txBody>
      </p:sp>
      <p:pic>
        <p:nvPicPr>
          <p:cNvPr id="8" name="Picture 2" descr="C:\Users\T.Charaia\Desktop\IPM Logo.png"/>
          <p:cNvPicPr>
            <a:picLocks noChangeAspect="1" noChangeArrowheads="1"/>
          </p:cNvPicPr>
          <p:nvPr userDrawn="1"/>
        </p:nvPicPr>
        <p:blipFill>
          <a:blip r:embed="rId2" cstate="print"/>
          <a:srcRect/>
          <a:stretch>
            <a:fillRect/>
          </a:stretch>
        </p:blipFill>
        <p:spPr bwMode="auto">
          <a:xfrm>
            <a:off x="755576" y="609601"/>
            <a:ext cx="1336746" cy="609599"/>
          </a:xfrm>
          <a:prstGeom prst="rect">
            <a:avLst/>
          </a:prstGeom>
          <a:noFill/>
        </p:spPr>
      </p:pic>
      <p:sp>
        <p:nvSpPr>
          <p:cNvPr id="14" name="Text Placeholder 13"/>
          <p:cNvSpPr>
            <a:spLocks noGrp="1"/>
          </p:cNvSpPr>
          <p:nvPr>
            <p:ph type="body" sz="quarter" idx="13" hasCustomPrompt="1"/>
          </p:nvPr>
        </p:nvSpPr>
        <p:spPr>
          <a:xfrm>
            <a:off x="683568" y="4724400"/>
            <a:ext cx="3887788" cy="720725"/>
          </a:xfrm>
          <a:prstGeom prst="rect">
            <a:avLst/>
          </a:prstGeom>
        </p:spPr>
        <p:txBody>
          <a:bodyPr>
            <a:normAutofit/>
          </a:bodyPr>
          <a:lstStyle>
            <a:lvl1pPr marL="0" indent="0">
              <a:buNone/>
              <a:defRPr sz="1400" baseline="0">
                <a:latin typeface="Calibri" pitchFamily="34" charset="0"/>
                <a:cs typeface="Calibri" pitchFamily="34" charset="0"/>
              </a:defRPr>
            </a:lvl1pPr>
          </a:lstStyle>
          <a:p>
            <a:pPr lvl="0"/>
            <a:r>
              <a:rPr lang="ka-GE" dirty="0"/>
              <a:t>დამატებითი ტექსტი</a:t>
            </a:r>
            <a:endParaRPr lang="en-US" dirty="0"/>
          </a:p>
        </p:txBody>
      </p:sp>
    </p:spTree>
    <p:extLst>
      <p:ext uri="{BB962C8B-B14F-4D97-AF65-F5344CB8AC3E}">
        <p14:creationId xmlns:p14="http://schemas.microsoft.com/office/powerpoint/2010/main" val="2317082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0" name="Rectangle 9"/>
          <p:cNvSpPr/>
          <p:nvPr userDrawn="1"/>
        </p:nvSpPr>
        <p:spPr>
          <a:xfrm>
            <a:off x="332036" y="1408126"/>
            <a:ext cx="8595360" cy="4685169"/>
          </a:xfrm>
          <a:prstGeom prst="rect">
            <a:avLst/>
          </a:prstGeom>
          <a:solidFill>
            <a:srgbClr val="F79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2313" y="4406900"/>
            <a:ext cx="7772400" cy="1362075"/>
          </a:xfrm>
          <a:solidFill>
            <a:srgbClr val="F79549"/>
          </a:solidFill>
        </p:spPr>
        <p:txBody>
          <a:bodyPr anchor="t">
            <a:normAutofit/>
          </a:bodyPr>
          <a:lstStyle>
            <a:lvl1pPr algn="l">
              <a:defRPr sz="2400" b="1" cap="all"/>
            </a:lvl1pPr>
          </a:lstStyle>
          <a:p>
            <a:r>
              <a:rPr lang="ka-GE" dirty="0"/>
              <a:t>გამყოფი სლაიდის სათაური</a:t>
            </a:r>
            <a:endParaRPr lang="en-US" dirty="0"/>
          </a:p>
        </p:txBody>
      </p:sp>
      <p:sp>
        <p:nvSpPr>
          <p:cNvPr id="4" name="Date Placeholder 3"/>
          <p:cNvSpPr>
            <a:spLocks noGrp="1"/>
          </p:cNvSpPr>
          <p:nvPr>
            <p:ph type="dt" sz="half" idx="10"/>
          </p:nvPr>
        </p:nvSpPr>
        <p:spPr/>
        <p:txBody>
          <a:bodyPr/>
          <a:lstStyle/>
          <a:p>
            <a:fld id="{90FEB0F1-2796-4ABC-B9FC-D9F2C5A30666}" type="datetime1">
              <a:rPr lang="ka-GE" smtClean="0"/>
              <a:t>08.09.2021</a:t>
            </a:fld>
            <a:endParaRPr lang="en-US"/>
          </a:p>
        </p:txBody>
      </p:sp>
      <p:sp>
        <p:nvSpPr>
          <p:cNvPr id="5" name="Footer Placeholder 4"/>
          <p:cNvSpPr>
            <a:spLocks noGrp="1"/>
          </p:cNvSpPr>
          <p:nvPr>
            <p:ph type="ftr" sz="quarter" idx="11"/>
          </p:nvPr>
        </p:nvSpPr>
        <p:spPr/>
        <p:txBody>
          <a:bodyPr/>
          <a:lstStyle/>
          <a:p>
            <a:r>
              <a:rPr lang="ka-GE"/>
              <a:t>დამატებითი ტექსტის ადგილი</a:t>
            </a:r>
            <a:endParaRPr lang="en-US"/>
          </a:p>
        </p:txBody>
      </p:sp>
      <p:sp>
        <p:nvSpPr>
          <p:cNvPr id="6" name="Slide Number Placeholder 5"/>
          <p:cNvSpPr>
            <a:spLocks noGrp="1"/>
          </p:cNvSpPr>
          <p:nvPr>
            <p:ph type="sldNum" sz="quarter" idx="12"/>
          </p:nvPr>
        </p:nvSpPr>
        <p:spPr/>
        <p:txBody>
          <a:bodyPr/>
          <a:lstStyle/>
          <a:p>
            <a:fld id="{134F1201-21E0-4608-9E7D-A4C678F407F1}" type="slidenum">
              <a:rPr lang="en-US" smtClean="0"/>
              <a:t>‹#›</a:t>
            </a:fld>
            <a:endParaRPr lang="en-US"/>
          </a:p>
        </p:txBody>
      </p:sp>
      <p:pic>
        <p:nvPicPr>
          <p:cNvPr id="7" name="Picture 6"/>
          <p:cNvPicPr/>
          <p:nvPr userDrawn="1"/>
        </p:nvPicPr>
        <p:blipFill>
          <a:blip r:embed="rId2"/>
          <a:srcRect l="3560" r="11749" b="15667"/>
          <a:stretch>
            <a:fillRect/>
          </a:stretch>
        </p:blipFill>
        <p:spPr bwMode="auto">
          <a:xfrm>
            <a:off x="1600201" y="548680"/>
            <a:ext cx="1371599" cy="762000"/>
          </a:xfrm>
          <a:prstGeom prst="rect">
            <a:avLst/>
          </a:prstGeom>
          <a:noFill/>
          <a:ln w="9525">
            <a:solidFill>
              <a:schemeClr val="bg1"/>
            </a:solidFill>
            <a:miter lim="800000"/>
            <a:headEnd/>
            <a:tailEnd/>
          </a:ln>
        </p:spPr>
      </p:pic>
      <p:sp>
        <p:nvSpPr>
          <p:cNvPr id="8" name="Rectangle 7"/>
          <p:cNvSpPr/>
          <p:nvPr userDrawn="1"/>
        </p:nvSpPr>
        <p:spPr>
          <a:xfrm>
            <a:off x="311001" y="225204"/>
            <a:ext cx="8595360" cy="265176"/>
          </a:xfrm>
          <a:prstGeom prst="rect">
            <a:avLst/>
          </a:prstGeom>
          <a:solidFill>
            <a:srgbClr val="F79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4196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ka-GE" dirty="0"/>
              <a:t>სლაიდის სათაური</a:t>
            </a:r>
            <a:endParaRPr lang="en-US" dirty="0"/>
          </a:p>
        </p:txBody>
      </p:sp>
      <p:sp>
        <p:nvSpPr>
          <p:cNvPr id="3" name="Date Placeholder 2"/>
          <p:cNvSpPr>
            <a:spLocks noGrp="1"/>
          </p:cNvSpPr>
          <p:nvPr>
            <p:ph type="dt" sz="half" idx="10"/>
          </p:nvPr>
        </p:nvSpPr>
        <p:spPr/>
        <p:txBody>
          <a:bodyPr/>
          <a:lstStyle/>
          <a:p>
            <a:fld id="{88A2E87C-70CC-47E4-A783-8C89F1B2C88C}" type="datetime1">
              <a:rPr lang="ka-GE" smtClean="0"/>
              <a:t>08.09.2021</a:t>
            </a:fld>
            <a:endParaRPr lang="en-US"/>
          </a:p>
        </p:txBody>
      </p:sp>
      <p:sp>
        <p:nvSpPr>
          <p:cNvPr id="4" name="Footer Placeholder 3"/>
          <p:cNvSpPr>
            <a:spLocks noGrp="1"/>
          </p:cNvSpPr>
          <p:nvPr>
            <p:ph type="ftr" sz="quarter" idx="11"/>
          </p:nvPr>
        </p:nvSpPr>
        <p:spPr/>
        <p:txBody>
          <a:bodyPr/>
          <a:lstStyle/>
          <a:p>
            <a:r>
              <a:rPr lang="ka-GE"/>
              <a:t>დამატებითი ტექსტის ადგილი</a:t>
            </a:r>
            <a:endParaRPr lang="en-US"/>
          </a:p>
        </p:txBody>
      </p:sp>
      <p:sp>
        <p:nvSpPr>
          <p:cNvPr id="5" name="Slide Number Placeholder 4"/>
          <p:cNvSpPr>
            <a:spLocks noGrp="1"/>
          </p:cNvSpPr>
          <p:nvPr>
            <p:ph type="sldNum" sz="quarter" idx="12"/>
          </p:nvPr>
        </p:nvSpPr>
        <p:spPr/>
        <p:txBody>
          <a:bodyPr/>
          <a:lstStyle/>
          <a:p>
            <a:fld id="{134F1201-21E0-4608-9E7D-A4C678F407F1}" type="slidenum">
              <a:rPr lang="en-US" smtClean="0"/>
              <a:t>‹#›</a:t>
            </a:fld>
            <a:endParaRPr lang="en-US"/>
          </a:p>
        </p:txBody>
      </p:sp>
      <p:sp>
        <p:nvSpPr>
          <p:cNvPr id="7" name="Content Placeholder 6"/>
          <p:cNvSpPr>
            <a:spLocks noGrp="1"/>
          </p:cNvSpPr>
          <p:nvPr>
            <p:ph sz="quarter" idx="13" hasCustomPrompt="1"/>
          </p:nvPr>
        </p:nvSpPr>
        <p:spPr>
          <a:xfrm>
            <a:off x="512573" y="1773238"/>
            <a:ext cx="8137276" cy="4248150"/>
          </a:xfrm>
          <a:prstGeom prst="rect">
            <a:avLst/>
          </a:prstGeom>
        </p:spPr>
        <p:txBody>
          <a:bodyPr/>
          <a:lstStyle>
            <a:lvl1pPr>
              <a:defRPr/>
            </a:lvl1pPr>
          </a:lstStyle>
          <a:p>
            <a:pPr lvl="0"/>
            <a:r>
              <a:rPr lang="ka-GE" dirty="0"/>
              <a:t>ტექსტი</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9672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7" name="Rectangle 6"/>
          <p:cNvSpPr/>
          <p:nvPr/>
        </p:nvSpPr>
        <p:spPr>
          <a:xfrm>
            <a:off x="690626" y="1346947"/>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0626" y="4299697"/>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90626"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7236911" y="4068923"/>
            <a:ext cx="810678"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475220" cy="3035808"/>
          </a:xfrm>
        </p:spPr>
        <p:txBody>
          <a:bodyPr anchor="ctr">
            <a:noAutofit/>
          </a:bodyPr>
          <a:lstStyle>
            <a:lvl1pPr algn="l">
              <a:lnSpc>
                <a:spcPct val="80000"/>
              </a:lnSpc>
              <a:defRPr sz="72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802386" y="4389120"/>
            <a:ext cx="5918454" cy="1069848"/>
          </a:xfrm>
          <a:prstGeom prst="rect">
            <a:avLst/>
          </a:prstGeom>
        </p:spPr>
        <p:txBody>
          <a:bodyPr>
            <a:normAutofit/>
          </a:bodyPr>
          <a:lstStyle>
            <a:lvl1pPr marL="0" indent="0" algn="l">
              <a:buNone/>
              <a:defRPr sz="1650">
                <a:solidFill>
                  <a:schemeClr val="tx1"/>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9/8/2021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194550" y="4289334"/>
            <a:ext cx="895401" cy="640080"/>
          </a:xfrm>
        </p:spPr>
        <p:txBody>
          <a:bodyPr/>
          <a:lstStyle>
            <a:lvl1pPr>
              <a:defRPr sz="21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93057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cSld name="2_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000" b="0"/>
            </a:lvl1pPr>
          </a:lstStyle>
          <a:p>
            <a:r>
              <a:rPr lang="en-US"/>
              <a:t>Click to edit Master title style</a:t>
            </a:r>
            <a:endParaRPr lang="en-US" dirty="0"/>
          </a:p>
        </p:txBody>
      </p:sp>
      <p:sp>
        <p:nvSpPr>
          <p:cNvPr id="3" name="Text Placeholder 2"/>
          <p:cNvSpPr>
            <a:spLocks noGrp="1"/>
          </p:cNvSpPr>
          <p:nvPr>
            <p:ph type="body" idx="1"/>
          </p:nvPr>
        </p:nvSpPr>
        <p:spPr>
          <a:xfrm>
            <a:off x="1624331" y="5020056"/>
            <a:ext cx="6789420" cy="1066800"/>
          </a:xfrm>
          <a:prstGeom prst="rect">
            <a:avLst/>
          </a:prstGeom>
        </p:spPr>
        <p:txBody>
          <a:bodyPr anchor="t">
            <a:normAutofit/>
          </a:bodyPr>
          <a:lstStyle>
            <a:lvl1pPr marL="0" indent="0">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445251" y="6272785"/>
            <a:ext cx="1983232" cy="365125"/>
          </a:xfrm>
        </p:spPr>
        <p:txBody>
          <a:bodyPr/>
          <a:lstStyle/>
          <a:p>
            <a:fld id="{C6F822A4-8DA6-4447-9B1F-C5DB58435268}" type="datetimeFigureOut">
              <a:rPr lang="en-US" dirty="0"/>
              <a:t>9/8/2021</a:t>
            </a:fld>
            <a:endParaRPr lang="en-US" dirty="0"/>
          </a:p>
        </p:txBody>
      </p:sp>
      <p:sp>
        <p:nvSpPr>
          <p:cNvPr id="5" name="Footer Placeholder 4"/>
          <p:cNvSpPr>
            <a:spLocks noGrp="1"/>
          </p:cNvSpPr>
          <p:nvPr>
            <p:ph type="ftr" sz="quarter" idx="11"/>
          </p:nvPr>
        </p:nvSpPr>
        <p:spPr>
          <a:xfrm>
            <a:off x="1637031" y="6272785"/>
            <a:ext cx="4745736" cy="365125"/>
          </a:xfrm>
        </p:spPr>
        <p:txBody>
          <a:bodyPr/>
          <a:lstStyle/>
          <a:p>
            <a:endParaRPr lang="en-US" dirty="0"/>
          </a:p>
        </p:txBody>
      </p:sp>
      <p:grpSp>
        <p:nvGrpSpPr>
          <p:cNvPr id="8" name="Group 7"/>
          <p:cNvGrpSpPr/>
          <p:nvPr/>
        </p:nvGrpSpPr>
        <p:grpSpPr>
          <a:xfrm>
            <a:off x="673049" y="2325848"/>
            <a:ext cx="810678"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32776" y="2506133"/>
            <a:ext cx="891224" cy="720332"/>
          </a:xfrm>
        </p:spPr>
        <p:txBody>
          <a:bodyPr/>
          <a:lstStyle>
            <a:lvl1pPr>
              <a:defRPr sz="21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754093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a:solidFill>
            <a:schemeClr val="accent1"/>
          </a:solidFill>
        </p:spPr>
        <p:txBody>
          <a:bodyPr vert="horz" lIns="91440" tIns="45720" rIns="91440" bIns="45720" rtlCol="0" anchor="ctr">
            <a:normAutofit/>
          </a:bodyPr>
          <a:lstStyle/>
          <a:p>
            <a:r>
              <a:rPr lang="ka-GE" dirty="0"/>
              <a:t>სლაიდის სათაური</a:t>
            </a:r>
            <a:endParaRPr lang="en-US" dirty="0"/>
          </a:p>
        </p:txBody>
      </p:sp>
      <p:sp>
        <p:nvSpPr>
          <p:cNvPr id="4" name="Date Placeholder 3"/>
          <p:cNvSpPr>
            <a:spLocks noGrp="1"/>
          </p:cNvSpPr>
          <p:nvPr>
            <p:ph type="dt" sz="half" idx="2"/>
          </p:nvPr>
        </p:nvSpPr>
        <p:spPr>
          <a:xfrm>
            <a:off x="1259632" y="6395408"/>
            <a:ext cx="1080120" cy="365125"/>
          </a:xfrm>
          <a:prstGeom prst="rect">
            <a:avLst/>
          </a:prstGeom>
          <a:solidFill>
            <a:schemeClr val="accent1">
              <a:lumMod val="60000"/>
              <a:lumOff val="40000"/>
            </a:schemeClr>
          </a:solidFill>
        </p:spPr>
        <p:txBody>
          <a:bodyPr vert="horz" lIns="91440" tIns="45720" rIns="91440" bIns="45720" rtlCol="0" anchor="ctr"/>
          <a:lstStyle>
            <a:lvl1pPr algn="l">
              <a:defRPr sz="1200">
                <a:solidFill>
                  <a:schemeClr val="tx1">
                    <a:tint val="75000"/>
                  </a:schemeClr>
                </a:solidFill>
              </a:defRPr>
            </a:lvl1pPr>
          </a:lstStyle>
          <a:p>
            <a:fld id="{8574652B-EA7C-47C1-BE1F-B8E767FA4B49}" type="datetime1">
              <a:rPr lang="ka-GE" smtClean="0"/>
              <a:t>08.09.2021</a:t>
            </a:fld>
            <a:endParaRPr lang="en-US"/>
          </a:p>
        </p:txBody>
      </p:sp>
      <p:sp>
        <p:nvSpPr>
          <p:cNvPr id="5" name="Footer Placeholder 4"/>
          <p:cNvSpPr>
            <a:spLocks noGrp="1"/>
          </p:cNvSpPr>
          <p:nvPr>
            <p:ph type="ftr" sz="quarter" idx="3"/>
          </p:nvPr>
        </p:nvSpPr>
        <p:spPr>
          <a:xfrm>
            <a:off x="2483768" y="6395409"/>
            <a:ext cx="5112568" cy="345960"/>
          </a:xfrm>
          <a:prstGeom prst="rect">
            <a:avLst/>
          </a:prstGeom>
        </p:spPr>
        <p:txBody>
          <a:bodyPr vert="horz" lIns="91440" tIns="45720" rIns="91440" bIns="45720" rtlCol="0" anchor="ctr"/>
          <a:lstStyle>
            <a:lvl1pPr algn="l">
              <a:defRPr sz="1000">
                <a:solidFill>
                  <a:schemeClr val="tx1">
                    <a:tint val="75000"/>
                  </a:schemeClr>
                </a:solidFill>
                <a:latin typeface="Calibri" pitchFamily="34" charset="0"/>
                <a:cs typeface="Calibri" pitchFamily="34" charset="0"/>
              </a:defRPr>
            </a:lvl1pPr>
          </a:lstStyle>
          <a:p>
            <a:r>
              <a:rPr lang="ka-GE"/>
              <a:t>დამატებითი ტექსტის ადგილი</a:t>
            </a:r>
            <a:endParaRPr lang="en-US" dirty="0"/>
          </a:p>
        </p:txBody>
      </p:sp>
      <p:sp>
        <p:nvSpPr>
          <p:cNvPr id="6" name="Slide Number Placeholder 5"/>
          <p:cNvSpPr>
            <a:spLocks noGrp="1"/>
          </p:cNvSpPr>
          <p:nvPr>
            <p:ph type="sldNum" sz="quarter" idx="4"/>
          </p:nvPr>
        </p:nvSpPr>
        <p:spPr>
          <a:xfrm>
            <a:off x="8244408" y="6341618"/>
            <a:ext cx="37038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4F1201-21E0-4608-9E7D-A4C678F407F1}" type="slidenum">
              <a:rPr lang="en-US" smtClean="0"/>
              <a:t>‹#›</a:t>
            </a:fld>
            <a:endParaRPr lang="en-US" dirty="0"/>
          </a:p>
        </p:txBody>
      </p:sp>
      <p:pic>
        <p:nvPicPr>
          <p:cNvPr id="10" name="Picture 9"/>
          <p:cNvPicPr/>
          <p:nvPr/>
        </p:nvPicPr>
        <p:blipFill>
          <a:blip r:embed="rId10"/>
          <a:srcRect l="3560" r="11749" b="15667"/>
          <a:stretch>
            <a:fillRect/>
          </a:stretch>
        </p:blipFill>
        <p:spPr bwMode="auto">
          <a:xfrm>
            <a:off x="35496" y="6237312"/>
            <a:ext cx="1080955" cy="576064"/>
          </a:xfrm>
          <a:prstGeom prst="rect">
            <a:avLst/>
          </a:prstGeom>
          <a:noFill/>
          <a:ln w="9525">
            <a:solidFill>
              <a:schemeClr val="bg1"/>
            </a:solidFill>
            <a:miter lim="800000"/>
            <a:headEnd/>
            <a:tailEnd/>
          </a:ln>
        </p:spPr>
      </p:pic>
      <p:pic>
        <p:nvPicPr>
          <p:cNvPr id="7" name="Picture 6">
            <a:extLst>
              <a:ext uri="{FF2B5EF4-FFF2-40B4-BE49-F238E27FC236}">
                <a16:creationId xmlns:a16="http://schemas.microsoft.com/office/drawing/2014/main" id="{BDFADCB1-9457-4356-80E4-F823A85DCC09}"/>
              </a:ext>
            </a:extLst>
          </p:cNvPr>
          <p:cNvPicPr/>
          <p:nvPr userDrawn="1"/>
        </p:nvPicPr>
        <p:blipFill>
          <a:blip r:embed="rId10"/>
          <a:srcRect l="3560" r="11749" b="15667"/>
          <a:stretch>
            <a:fillRect/>
          </a:stretch>
        </p:blipFill>
        <p:spPr bwMode="auto">
          <a:xfrm>
            <a:off x="35496" y="6237312"/>
            <a:ext cx="1080955" cy="576064"/>
          </a:xfrm>
          <a:prstGeom prst="rect">
            <a:avLst/>
          </a:prstGeom>
          <a:noFill/>
          <a:ln w="9525">
            <a:solidFill>
              <a:schemeClr val="bg1"/>
            </a:solidFill>
            <a:miter lim="800000"/>
            <a:headEnd/>
            <a:tailEnd/>
          </a:ln>
        </p:spPr>
      </p:pic>
    </p:spTree>
    <p:extLst>
      <p:ext uri="{BB962C8B-B14F-4D97-AF65-F5344CB8AC3E}">
        <p14:creationId xmlns:p14="http://schemas.microsoft.com/office/powerpoint/2010/main" val="2325123521"/>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49" r:id="rId4"/>
    <p:sldLayoutId id="2147483651" r:id="rId5"/>
    <p:sldLayoutId id="2147483654" r:id="rId6"/>
    <p:sldLayoutId id="2147483659" r:id="rId7"/>
    <p:sldLayoutId id="2147483660" r:id="rId8"/>
  </p:sldLayoutIdLst>
  <p:hf hdr="0" ftr="0"/>
  <p:txStyles>
    <p:titleStyle>
      <a:lvl1pPr algn="l" defTabSz="914400" rtl="0" eaLnBrk="1" latinLnBrk="0" hangingPunct="1">
        <a:spcBef>
          <a:spcPct val="0"/>
        </a:spcBef>
        <a:buNone/>
        <a:defRPr sz="2200" b="1" kern="1200">
          <a:solidFill>
            <a:schemeClr val="bg1"/>
          </a:solidFill>
          <a:latin typeface="+mj-lt"/>
          <a:ea typeface="+mj-ea"/>
          <a:cs typeface="+mj-cs"/>
        </a:defRPr>
      </a:lvl1pPr>
    </p:titleStyle>
    <p:bodyStyle>
      <a:lvl1pPr marL="342900" indent="-342900" algn="l" defTabSz="914400" rtl="0" eaLnBrk="1" latinLnBrk="0" hangingPunct="1">
        <a:spcBef>
          <a:spcPct val="20000"/>
        </a:spcBef>
        <a:buClr>
          <a:schemeClr val="accent4"/>
        </a:buClr>
        <a:buFont typeface="Arial" pitchFamily="34" charset="0"/>
        <a:buChar char="•"/>
        <a:defRPr sz="2000" kern="1200">
          <a:solidFill>
            <a:schemeClr val="tx1"/>
          </a:solidFill>
          <a:latin typeface="Calibri" pitchFamily="34" charset="0"/>
          <a:ea typeface="+mn-ea"/>
          <a:cs typeface="Calibri" pitchFamily="34" charset="0"/>
        </a:defRPr>
      </a:lvl1pPr>
      <a:lvl2pPr marL="742950" indent="-285750" algn="l" defTabSz="914400" rtl="0" eaLnBrk="1" latinLnBrk="0" hangingPunct="1">
        <a:spcBef>
          <a:spcPct val="20000"/>
        </a:spcBef>
        <a:buClr>
          <a:schemeClr val="accent4"/>
        </a:buClr>
        <a:buFont typeface="Wingdings" pitchFamily="2" charset="2"/>
        <a:buChar char="§"/>
        <a:defRPr sz="1800" kern="1200">
          <a:solidFill>
            <a:schemeClr val="tx1"/>
          </a:solidFill>
          <a:latin typeface="Calibri" pitchFamily="34" charset="0"/>
          <a:ea typeface="+mn-ea"/>
          <a:cs typeface="Calibri" pitchFamily="34" charset="0"/>
        </a:defRPr>
      </a:lvl2pPr>
      <a:lvl3pPr marL="1143000" indent="-228600" algn="l" defTabSz="914400" rtl="0" eaLnBrk="1" latinLnBrk="0" hangingPunct="1">
        <a:spcBef>
          <a:spcPct val="20000"/>
        </a:spcBef>
        <a:buClr>
          <a:schemeClr val="accent4"/>
        </a:buClr>
        <a:buFont typeface="Wingdings" pitchFamily="2" charset="2"/>
        <a:buChar char="Ø"/>
        <a:defRPr sz="1600" kern="1200">
          <a:solidFill>
            <a:schemeClr val="tx1"/>
          </a:solidFill>
          <a:latin typeface="Calibri" pitchFamily="34" charset="0"/>
          <a:ea typeface="+mn-ea"/>
          <a:cs typeface="Calibri" pitchFamily="34" charset="0"/>
        </a:defRPr>
      </a:lvl3pPr>
      <a:lvl4pPr marL="1600200" indent="-228600" algn="l" defTabSz="914400" rtl="0" eaLnBrk="1" latinLnBrk="0" hangingPunct="1">
        <a:spcBef>
          <a:spcPct val="20000"/>
        </a:spcBef>
        <a:buClr>
          <a:schemeClr val="accent4"/>
        </a:buClr>
        <a:buFont typeface="Arial" pitchFamily="34" charset="0"/>
        <a:buChar char="–"/>
        <a:defRPr sz="1400" kern="1200">
          <a:solidFill>
            <a:schemeClr val="tx1"/>
          </a:solidFill>
          <a:latin typeface="Calibri" pitchFamily="34" charset="0"/>
          <a:ea typeface="+mn-ea"/>
          <a:cs typeface="Calibri" pitchFamily="34" charset="0"/>
        </a:defRPr>
      </a:lvl4pPr>
      <a:lvl5pPr marL="2057400" indent="-228600" algn="l" defTabSz="914400" rtl="0" eaLnBrk="1" latinLnBrk="0" hangingPunct="1">
        <a:spcBef>
          <a:spcPct val="20000"/>
        </a:spcBef>
        <a:buClr>
          <a:schemeClr val="accent4"/>
        </a:buClr>
        <a:buFont typeface="Arial" pitchFamily="34" charset="0"/>
        <a:buChar char="»"/>
        <a:defRPr sz="1200" kern="1200">
          <a:solidFill>
            <a:schemeClr val="tx1"/>
          </a:solidFill>
          <a:latin typeface="Calibri" pitchFamily="34" charset="0"/>
          <a:ea typeface="+mn-ea"/>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chart" Target="../charts/chart38.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chart" Target="../charts/chart40.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chart" Target="../charts/chart41.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chart" Target="../charts/chart46.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hyperlink" Target="http://www.ipm.ge/"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ka-GE" dirty="0"/>
              <a:t>რადიომაუწყებლობის პრიორიტეტების კვლევა</a:t>
            </a:r>
            <a:endParaRPr lang="en-US" dirty="0"/>
          </a:p>
        </p:txBody>
      </p:sp>
      <p:sp>
        <p:nvSpPr>
          <p:cNvPr id="3" name="Subtitle 2"/>
          <p:cNvSpPr>
            <a:spLocks noGrp="1"/>
          </p:cNvSpPr>
          <p:nvPr>
            <p:ph type="subTitle" idx="1"/>
          </p:nvPr>
        </p:nvSpPr>
        <p:spPr>
          <a:xfrm>
            <a:off x="467544" y="3645024"/>
            <a:ext cx="8568952" cy="694928"/>
          </a:xfrm>
        </p:spPr>
        <p:txBody>
          <a:bodyPr>
            <a:normAutofit fontScale="92500" lnSpcReduction="10000"/>
          </a:bodyPr>
          <a:lstStyle/>
          <a:p>
            <a:r>
              <a:rPr lang="ka-GE" dirty="0"/>
              <a:t>ანგარიში მომზადებულია აი ფი ემ მარკეტ </a:t>
            </a:r>
            <a:r>
              <a:rPr lang="ka-GE" dirty="0" err="1"/>
              <a:t>ინტელიჯენს</a:t>
            </a:r>
            <a:r>
              <a:rPr lang="ka-GE" dirty="0"/>
              <a:t> </a:t>
            </a:r>
            <a:r>
              <a:rPr lang="ka-GE" dirty="0" err="1"/>
              <a:t>კაუკასუსის</a:t>
            </a:r>
            <a:r>
              <a:rPr lang="ka-GE" dirty="0"/>
              <a:t> მიერ </a:t>
            </a:r>
          </a:p>
          <a:p>
            <a:r>
              <a:rPr lang="ka-GE" dirty="0"/>
              <a:t>საქართველოს კომუნიკაციების ეროვნული კომისიისთვის</a:t>
            </a:r>
            <a:endParaRPr lang="en-US" dirty="0"/>
          </a:p>
        </p:txBody>
      </p:sp>
      <p:sp>
        <p:nvSpPr>
          <p:cNvPr id="5" name="Slide Number Placeholder 4"/>
          <p:cNvSpPr>
            <a:spLocks noGrp="1"/>
          </p:cNvSpPr>
          <p:nvPr>
            <p:ph type="sldNum" sz="quarter" idx="12"/>
          </p:nvPr>
        </p:nvSpPr>
        <p:spPr/>
        <p:txBody>
          <a:bodyPr/>
          <a:lstStyle/>
          <a:p>
            <a:fld id="{134F1201-21E0-4608-9E7D-A4C678F407F1}" type="slidenum">
              <a:rPr lang="en-US" smtClean="0"/>
              <a:t>1</a:t>
            </a:fld>
            <a:endParaRPr lang="en-US"/>
          </a:p>
        </p:txBody>
      </p:sp>
      <p:sp>
        <p:nvSpPr>
          <p:cNvPr id="6" name="Text Placeholder 5"/>
          <p:cNvSpPr>
            <a:spLocks noGrp="1"/>
          </p:cNvSpPr>
          <p:nvPr>
            <p:ph type="body" sz="quarter" idx="13"/>
          </p:nvPr>
        </p:nvSpPr>
        <p:spPr>
          <a:xfrm>
            <a:off x="683568" y="6048300"/>
            <a:ext cx="3887788" cy="431949"/>
          </a:xfrm>
        </p:spPr>
        <p:txBody>
          <a:bodyPr/>
          <a:lstStyle/>
          <a:p>
            <a:r>
              <a:rPr lang="ka-GE" dirty="0"/>
              <a:t>2021 ივლისი</a:t>
            </a:r>
            <a:endParaRPr lang="en-US" dirty="0"/>
          </a:p>
        </p:txBody>
      </p:sp>
    </p:spTree>
    <p:extLst>
      <p:ext uri="{BB962C8B-B14F-4D97-AF65-F5344CB8AC3E}">
        <p14:creationId xmlns:p14="http://schemas.microsoft.com/office/powerpoint/2010/main" val="3015765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112"/>
            <a:ext cx="8229600" cy="787624"/>
          </a:xfrm>
        </p:spPr>
        <p:txBody>
          <a:bodyPr/>
          <a:lstStyle/>
          <a:p>
            <a:pPr algn="ctr"/>
            <a:r>
              <a:rPr lang="ka-GE" sz="2000" dirty="0"/>
              <a:t>ძირითადი მიგნებები</a:t>
            </a:r>
            <a:endParaRPr lang="en-US" sz="1400" u="sng" dirty="0"/>
          </a:p>
        </p:txBody>
      </p:sp>
      <p:sp>
        <p:nvSpPr>
          <p:cNvPr id="5" name="Slide Number Placeholder 4"/>
          <p:cNvSpPr>
            <a:spLocks noGrp="1"/>
          </p:cNvSpPr>
          <p:nvPr>
            <p:ph type="sldNum" sz="quarter" idx="12"/>
          </p:nvPr>
        </p:nvSpPr>
        <p:spPr/>
        <p:txBody>
          <a:bodyPr/>
          <a:lstStyle/>
          <a:p>
            <a:fld id="{134F1201-21E0-4608-9E7D-A4C678F407F1}" type="slidenum">
              <a:rPr lang="en-US" smtClean="0"/>
              <a:t>10</a:t>
            </a:fld>
            <a:endParaRPr lang="en-US"/>
          </a:p>
        </p:txBody>
      </p:sp>
      <p:sp>
        <p:nvSpPr>
          <p:cNvPr id="3" name="Content Placeholder 2"/>
          <p:cNvSpPr>
            <a:spLocks noGrp="1"/>
          </p:cNvSpPr>
          <p:nvPr>
            <p:ph sz="quarter" idx="13"/>
          </p:nvPr>
        </p:nvSpPr>
        <p:spPr>
          <a:xfrm>
            <a:off x="512573" y="1196752"/>
            <a:ext cx="8137276" cy="4824636"/>
          </a:xfrm>
        </p:spPr>
        <p:txBody>
          <a:bodyPr numCol="1"/>
          <a:lstStyle/>
          <a:p>
            <a:pPr marL="0" indent="0">
              <a:buNone/>
            </a:pPr>
            <a:r>
              <a:rPr lang="ka-GE" sz="1400" b="1" u="sng" dirty="0"/>
              <a:t>რადიოს როლი</a:t>
            </a:r>
          </a:p>
          <a:p>
            <a:pPr marL="0" indent="0">
              <a:buNone/>
            </a:pPr>
            <a:r>
              <a:rPr lang="ka-GE" sz="1400" dirty="0"/>
              <a:t>რადიო ინფორმაციის მიღების ერთ-ერთი ყველაზე მობილური და ლაკონური საშუალებაა. რესპონდენტების შეფასებით, რადიო არის ერთგვარი ანონსი, რომელიც მსმენელს საშუალებას აძლევს მოკლე დროში მიიღოს აქტუალური ინფორმაცია და საჭიროების შემთხვევაში, სხვა წყაროების საშუალებით განავრცოს ის;</a:t>
            </a:r>
          </a:p>
          <a:p>
            <a:pPr marL="0" indent="0">
              <a:buNone/>
            </a:pPr>
            <a:r>
              <a:rPr lang="ka-GE" sz="1400" dirty="0"/>
              <a:t>მეორე მხრივ, რესპონდენტთა ნაწილი ხაზს უსვამს რადიომაუწყებლობის საპირისპირო მახასიათებელს - გადაცემებისა და სტუმრების ვრცლად, აუჩქარებლად მოსმენის შესაძლებლობას;</a:t>
            </a:r>
          </a:p>
          <a:p>
            <a:pPr marL="0" indent="0">
              <a:buNone/>
            </a:pPr>
            <a:r>
              <a:rPr lang="ka-GE" sz="1400" dirty="0"/>
              <a:t>რადიო პოზიტიური, არადამღლელი წყაროა, რომელიც სიმშვიდესა და ჰარმონიულობასთან ასოცირდება</a:t>
            </a:r>
            <a:r>
              <a:rPr lang="en-US" sz="1400" dirty="0"/>
              <a:t>; </a:t>
            </a:r>
            <a:endParaRPr lang="ka-GE" sz="1400" dirty="0"/>
          </a:p>
          <a:p>
            <a:pPr marL="0" indent="0">
              <a:buNone/>
            </a:pPr>
            <a:r>
              <a:rPr lang="ka-GE" sz="1400" dirty="0"/>
              <a:t>რადიო:</a:t>
            </a:r>
            <a:endParaRPr lang="en-US" sz="1400" dirty="0"/>
          </a:p>
          <a:p>
            <a:pPr marL="0" indent="0">
              <a:buNone/>
            </a:pPr>
            <a:endParaRPr lang="ka-GE" sz="1400" dirty="0"/>
          </a:p>
          <a:p>
            <a:pPr>
              <a:buFontTx/>
              <a:buChar char="-"/>
            </a:pPr>
            <a:r>
              <a:rPr lang="ka-GE" sz="1400" dirty="0"/>
              <a:t>მსმენელს საშუალებას აძლევს ინფორმაციას მოუსმინოს თვალის გადაღლის გარეშე;</a:t>
            </a:r>
          </a:p>
          <a:p>
            <a:pPr lvl="0"/>
            <a:r>
              <a:rPr lang="ka-GE" sz="1400" dirty="0"/>
              <a:t>არის ოპერატიული წყარო;</a:t>
            </a:r>
            <a:endParaRPr lang="en-US" sz="1400" dirty="0"/>
          </a:p>
          <a:p>
            <a:pPr lvl="0"/>
            <a:r>
              <a:rPr lang="ka-GE" sz="1400" dirty="0"/>
              <a:t>რადიო კომფორტული საშუალებაა ისეთი ადამიანებისთვის, რომლებიც დაკავებული არიან მექანიკური, რუტინული საქმიანობით და ამავდროულად, არ აქვთ შესაძლებლობა უყურონ ტელევიზორს ან ინტერნეტზე ჰქონდეთ წვდომა;</a:t>
            </a:r>
            <a:endParaRPr lang="en-US" sz="1400" dirty="0"/>
          </a:p>
          <a:p>
            <a:pPr>
              <a:buFontTx/>
              <a:buChar char="-"/>
            </a:pPr>
            <a:endParaRPr lang="ka-GE" sz="1400" dirty="0"/>
          </a:p>
          <a:p>
            <a:pPr marL="0" indent="0">
              <a:buNone/>
            </a:pPr>
            <a:endParaRPr lang="ka-GE" sz="1400" dirty="0"/>
          </a:p>
        </p:txBody>
      </p:sp>
    </p:spTree>
    <p:extLst>
      <p:ext uri="{BB962C8B-B14F-4D97-AF65-F5344CB8AC3E}">
        <p14:creationId xmlns:p14="http://schemas.microsoft.com/office/powerpoint/2010/main" val="1985954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112"/>
            <a:ext cx="8229600" cy="787624"/>
          </a:xfrm>
        </p:spPr>
        <p:txBody>
          <a:bodyPr/>
          <a:lstStyle/>
          <a:p>
            <a:pPr algn="ctr"/>
            <a:r>
              <a:rPr lang="ka-GE" sz="2000" dirty="0"/>
              <a:t>ძირითადი მიგნებები</a:t>
            </a:r>
            <a:endParaRPr lang="en-US" sz="1400" u="sng" dirty="0"/>
          </a:p>
        </p:txBody>
      </p:sp>
      <p:sp>
        <p:nvSpPr>
          <p:cNvPr id="5" name="Slide Number Placeholder 4"/>
          <p:cNvSpPr>
            <a:spLocks noGrp="1"/>
          </p:cNvSpPr>
          <p:nvPr>
            <p:ph type="sldNum" sz="quarter" idx="12"/>
          </p:nvPr>
        </p:nvSpPr>
        <p:spPr/>
        <p:txBody>
          <a:bodyPr/>
          <a:lstStyle/>
          <a:p>
            <a:fld id="{134F1201-21E0-4608-9E7D-A4C678F407F1}" type="slidenum">
              <a:rPr lang="en-US" smtClean="0"/>
              <a:t>11</a:t>
            </a:fld>
            <a:endParaRPr lang="en-US"/>
          </a:p>
        </p:txBody>
      </p:sp>
      <p:sp>
        <p:nvSpPr>
          <p:cNvPr id="3" name="Content Placeholder 2"/>
          <p:cNvSpPr>
            <a:spLocks noGrp="1"/>
          </p:cNvSpPr>
          <p:nvPr>
            <p:ph sz="quarter" idx="13"/>
          </p:nvPr>
        </p:nvSpPr>
        <p:spPr>
          <a:xfrm>
            <a:off x="512573" y="1268760"/>
            <a:ext cx="8137276" cy="4752628"/>
          </a:xfrm>
        </p:spPr>
        <p:txBody>
          <a:bodyPr numCol="1"/>
          <a:lstStyle/>
          <a:p>
            <a:pPr marL="0" indent="0">
              <a:buNone/>
            </a:pPr>
            <a:r>
              <a:rPr lang="ka-GE" sz="1400" b="1" u="sng" dirty="0"/>
              <a:t>რადიოს როლი</a:t>
            </a:r>
            <a:endParaRPr lang="en-US" sz="1400" b="1" u="sng" dirty="0"/>
          </a:p>
          <a:p>
            <a:pPr marL="0" indent="0">
              <a:buNone/>
            </a:pPr>
            <a:endParaRPr lang="en-US" sz="1400" b="1" u="sng" dirty="0"/>
          </a:p>
          <a:p>
            <a:pPr lvl="0"/>
            <a:r>
              <a:rPr lang="ka-GE" sz="1400" dirty="0"/>
              <a:t>სხვა ინტერნეტ-საშუალებებთან შედარებით (მაგალითად, </a:t>
            </a:r>
            <a:r>
              <a:rPr lang="en-US" sz="1400" dirty="0"/>
              <a:t>YouTube) </a:t>
            </a:r>
            <a:r>
              <a:rPr lang="ka-GE" sz="1400" dirty="0"/>
              <a:t>ტელეფონის ხანგრძლივად გამოყენების შესაძლებლობას იძლევა და ნაკლებად სვამს ელემენტს;</a:t>
            </a:r>
            <a:endParaRPr lang="en-US" sz="1400" dirty="0"/>
          </a:p>
          <a:p>
            <a:pPr lvl="0"/>
            <a:r>
              <a:rPr lang="ka-GE" sz="1400" dirty="0"/>
              <a:t>აძლევს წამყვანთან პირისპირ</a:t>
            </a:r>
            <a:r>
              <a:rPr lang="en-US" sz="1400" dirty="0"/>
              <a:t> </a:t>
            </a:r>
            <a:r>
              <a:rPr lang="ka-GE" sz="1400" dirty="0" err="1"/>
              <a:t>ინტერაქციის</a:t>
            </a:r>
            <a:r>
              <a:rPr lang="ka-GE" sz="1400" dirty="0"/>
              <a:t> შესაძლებლობას</a:t>
            </a:r>
            <a:endParaRPr lang="en-US" sz="1400" dirty="0"/>
          </a:p>
          <a:p>
            <a:pPr lvl="0"/>
            <a:r>
              <a:rPr lang="ka-GE" sz="1400" dirty="0"/>
              <a:t>არის ინფორმაციის მიღების ‘’ინსტრუმენტი’’;</a:t>
            </a:r>
          </a:p>
          <a:p>
            <a:pPr lvl="0"/>
            <a:r>
              <a:rPr lang="ka-GE" sz="1400" dirty="0"/>
              <a:t>მეორეხარისხოვანი, დროის გასაყვანი საშუალებაა, რომელსაც მონაცვლეობით იყენებენ პირად მუსიკალურ „ფლეილისტთან“ ერთად;</a:t>
            </a:r>
          </a:p>
          <a:p>
            <a:pPr lvl="0"/>
            <a:r>
              <a:rPr lang="ka-GE" sz="1400" dirty="0"/>
              <a:t>არის თანამოაზრე, რომელიც იზიარებს მათ შეხედულებებსა და გემოვნებას;</a:t>
            </a:r>
          </a:p>
          <a:p>
            <a:pPr lvl="0"/>
            <a:r>
              <a:rPr lang="ka-GE" sz="1400" dirty="0"/>
              <a:t>აჩენს ერთობის განცდას და ამცირებს მარტოობის,  მარტოსულობის შეგრძნებას;</a:t>
            </a:r>
          </a:p>
          <a:p>
            <a:pPr lvl="0"/>
            <a:r>
              <a:rPr lang="ka-GE" sz="1400" dirty="0"/>
              <a:t>მიმდინარე მოვლენებისგან განრიდებისა და ნეგატიური განწყობის თავიდან არიდების საშუალებაა;</a:t>
            </a:r>
            <a:endParaRPr lang="en-US" sz="1400" dirty="0"/>
          </a:p>
          <a:p>
            <a:pPr lvl="0"/>
            <a:endParaRPr lang="ka-GE" sz="1400" dirty="0"/>
          </a:p>
          <a:p>
            <a:pPr marL="0" lvl="0" indent="0">
              <a:buNone/>
            </a:pPr>
            <a:endParaRPr lang="ka-GE" sz="1400" dirty="0"/>
          </a:p>
          <a:p>
            <a:endParaRPr lang="ka-GE" sz="1400" b="1" u="sng" dirty="0"/>
          </a:p>
          <a:p>
            <a:pPr marL="0" lvl="0" indent="0">
              <a:buNone/>
            </a:pPr>
            <a:endParaRPr lang="en-US" sz="1400" b="1" u="sng" dirty="0"/>
          </a:p>
          <a:p>
            <a:pPr>
              <a:buFontTx/>
              <a:buChar char="-"/>
            </a:pPr>
            <a:endParaRPr lang="ka-GE" sz="1400" dirty="0"/>
          </a:p>
          <a:p>
            <a:pPr marL="0" indent="0">
              <a:buNone/>
            </a:pPr>
            <a:endParaRPr lang="ka-GE" sz="1400" dirty="0"/>
          </a:p>
        </p:txBody>
      </p:sp>
    </p:spTree>
    <p:extLst>
      <p:ext uri="{BB962C8B-B14F-4D97-AF65-F5344CB8AC3E}">
        <p14:creationId xmlns:p14="http://schemas.microsoft.com/office/powerpoint/2010/main" val="23745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112"/>
            <a:ext cx="8229600" cy="715616"/>
          </a:xfrm>
        </p:spPr>
        <p:txBody>
          <a:bodyPr/>
          <a:lstStyle/>
          <a:p>
            <a:pPr algn="ctr"/>
            <a:r>
              <a:rPr lang="ka-GE" sz="2000" dirty="0"/>
              <a:t>ძირითადი მიგნებები</a:t>
            </a:r>
            <a:endParaRPr lang="en-US" sz="1400" u="sng" dirty="0"/>
          </a:p>
        </p:txBody>
      </p:sp>
      <p:sp>
        <p:nvSpPr>
          <p:cNvPr id="5" name="Slide Number Placeholder 4"/>
          <p:cNvSpPr>
            <a:spLocks noGrp="1"/>
          </p:cNvSpPr>
          <p:nvPr>
            <p:ph type="sldNum" sz="quarter" idx="12"/>
          </p:nvPr>
        </p:nvSpPr>
        <p:spPr/>
        <p:txBody>
          <a:bodyPr/>
          <a:lstStyle/>
          <a:p>
            <a:fld id="{134F1201-21E0-4608-9E7D-A4C678F407F1}" type="slidenum">
              <a:rPr lang="en-US" smtClean="0"/>
              <a:t>12</a:t>
            </a:fld>
            <a:endParaRPr lang="en-US"/>
          </a:p>
        </p:txBody>
      </p:sp>
      <p:sp>
        <p:nvSpPr>
          <p:cNvPr id="3" name="Content Placeholder 2"/>
          <p:cNvSpPr>
            <a:spLocks noGrp="1"/>
          </p:cNvSpPr>
          <p:nvPr>
            <p:ph sz="quarter" idx="13"/>
          </p:nvPr>
        </p:nvSpPr>
        <p:spPr>
          <a:xfrm>
            <a:off x="512573" y="1556792"/>
            <a:ext cx="8137276" cy="4464596"/>
          </a:xfrm>
        </p:spPr>
        <p:txBody>
          <a:bodyPr numCol="1"/>
          <a:lstStyle/>
          <a:p>
            <a:pPr marL="0" lvl="0" indent="0">
              <a:buNone/>
            </a:pPr>
            <a:r>
              <a:rPr lang="ka-GE" sz="1400" b="1" u="sng" dirty="0"/>
              <a:t>რადიოს მოსმენასთან დაკავშირებული ქცევითი პატერნები</a:t>
            </a:r>
          </a:p>
          <a:p>
            <a:pPr marL="0" lvl="0" indent="0">
              <a:buNone/>
            </a:pPr>
            <a:endParaRPr lang="ka-GE" sz="1400" b="1" u="sng" dirty="0"/>
          </a:p>
          <a:p>
            <a:pPr marL="0" lvl="0" indent="0">
              <a:buNone/>
            </a:pPr>
            <a:r>
              <a:rPr lang="ka-GE" sz="1400" dirty="0"/>
              <a:t>მონაწილეების მიერ რადიოს მოსმენის სიხშირე განსხვავებულია და ყოველდღიურად, რამდენიმე საათის განმავლობაში მოსმენიდან - კვირაში ერთხელ, ან უფრო იშვიათად მოსმენამდე მერყეობს. </a:t>
            </a:r>
          </a:p>
          <a:p>
            <a:pPr marL="0" lvl="0" indent="0">
              <a:buNone/>
            </a:pPr>
            <a:endParaRPr lang="ka-GE" sz="1400" dirty="0"/>
          </a:p>
          <a:p>
            <a:pPr marL="0" lvl="0" indent="0">
              <a:buNone/>
            </a:pPr>
            <a:r>
              <a:rPr lang="ka-GE" sz="1400" dirty="0"/>
              <a:t>რესპონდენტების უმრავლესობა რადიოს ძირითადად ავტომობილით მგზავრობისას, მარტო ყოფნისას, ავტომობილის რადიომიმღებით ან ტელეფონის აპლიკაციის საშუალებით უსმენს; </a:t>
            </a:r>
          </a:p>
          <a:p>
            <a:pPr marL="0" lvl="0" indent="0">
              <a:buNone/>
            </a:pPr>
            <a:endParaRPr lang="ka-GE" sz="1400" b="1" u="sng" dirty="0"/>
          </a:p>
          <a:p>
            <a:pPr marL="0" lvl="0" indent="0">
              <a:buNone/>
            </a:pPr>
            <a:r>
              <a:rPr lang="ka-GE" sz="1400" dirty="0"/>
              <a:t>გამოიყოფა ასევე მსმენელების ნაწილი, რომლებიც რადიოს უსმენენ სახლში და რესპონდენტების მცირე რაოდენობა, რომლებიც რადიოს უსმენენ სამსახურში ან სხვა სიტუაციებში (მაგალითად, შესვენებებზე);</a:t>
            </a:r>
          </a:p>
          <a:p>
            <a:pPr marL="0" lvl="0" indent="0">
              <a:buNone/>
            </a:pPr>
            <a:endParaRPr lang="ka-GE" sz="1400" b="1" u="sng" dirty="0"/>
          </a:p>
          <a:p>
            <a:pPr marL="0" indent="0">
              <a:buNone/>
            </a:pPr>
            <a:r>
              <a:rPr lang="ka-GE" sz="1400" dirty="0"/>
              <a:t>სახასიათოა რადიოს მოსმენის პროცესის გაზიარება ახლობელ ადამიანებთან - მაგალითად, ერთობლივი საქმიანობისას ან ერთად მგზავრობის დროს;</a:t>
            </a:r>
            <a:endParaRPr lang="en-US" sz="1400" dirty="0"/>
          </a:p>
          <a:p>
            <a:pPr marL="0" lvl="0" indent="0">
              <a:buNone/>
            </a:pPr>
            <a:endParaRPr lang="en-US" sz="1400" b="1" u="sng" dirty="0"/>
          </a:p>
        </p:txBody>
      </p:sp>
    </p:spTree>
    <p:extLst>
      <p:ext uri="{BB962C8B-B14F-4D97-AF65-F5344CB8AC3E}">
        <p14:creationId xmlns:p14="http://schemas.microsoft.com/office/powerpoint/2010/main" val="32834516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112"/>
            <a:ext cx="8229600" cy="787624"/>
          </a:xfrm>
        </p:spPr>
        <p:txBody>
          <a:bodyPr/>
          <a:lstStyle/>
          <a:p>
            <a:pPr algn="ctr"/>
            <a:r>
              <a:rPr lang="ka-GE" sz="2000" dirty="0"/>
              <a:t>ძირითადი მიგნებები</a:t>
            </a:r>
            <a:endParaRPr lang="en-US" sz="1400" u="sng" dirty="0"/>
          </a:p>
        </p:txBody>
      </p:sp>
      <p:sp>
        <p:nvSpPr>
          <p:cNvPr id="5" name="Slide Number Placeholder 4"/>
          <p:cNvSpPr>
            <a:spLocks noGrp="1"/>
          </p:cNvSpPr>
          <p:nvPr>
            <p:ph type="sldNum" sz="quarter" idx="12"/>
          </p:nvPr>
        </p:nvSpPr>
        <p:spPr/>
        <p:txBody>
          <a:bodyPr/>
          <a:lstStyle/>
          <a:p>
            <a:fld id="{134F1201-21E0-4608-9E7D-A4C678F407F1}" type="slidenum">
              <a:rPr lang="en-US" smtClean="0"/>
              <a:t>13</a:t>
            </a:fld>
            <a:endParaRPr lang="en-US"/>
          </a:p>
        </p:txBody>
      </p:sp>
      <p:sp>
        <p:nvSpPr>
          <p:cNvPr id="3" name="Content Placeholder 2"/>
          <p:cNvSpPr>
            <a:spLocks noGrp="1"/>
          </p:cNvSpPr>
          <p:nvPr>
            <p:ph sz="quarter" idx="13"/>
          </p:nvPr>
        </p:nvSpPr>
        <p:spPr>
          <a:xfrm>
            <a:off x="512573" y="1556792"/>
            <a:ext cx="8137276" cy="4464596"/>
          </a:xfrm>
        </p:spPr>
        <p:txBody>
          <a:bodyPr numCol="1"/>
          <a:lstStyle/>
          <a:p>
            <a:pPr marL="0" lvl="0" indent="0">
              <a:buNone/>
            </a:pPr>
            <a:r>
              <a:rPr lang="ka-GE" sz="1400" b="1" u="sng" dirty="0"/>
              <a:t>რადიოს მოსმენასთან დაკავშირებული ქცევითი პატერნები</a:t>
            </a:r>
          </a:p>
          <a:p>
            <a:pPr marL="0" lvl="0" indent="0">
              <a:buNone/>
            </a:pPr>
            <a:endParaRPr lang="ka-GE" sz="1400" b="1" u="sng" dirty="0"/>
          </a:p>
          <a:p>
            <a:pPr marL="0" indent="0">
              <a:buNone/>
            </a:pPr>
            <a:r>
              <a:rPr lang="ka-GE" sz="1400" dirty="0"/>
              <a:t>რადიოს საშუალებით მოსმენილი ინფორმაციის სხვა საშუალებებში ძებნა ან პირიქით, სხვაგან მოსმენილი ინფორმაციის რადიოში მოსმენა ოთხ ძირითად გარემოებას უკავშირდება:</a:t>
            </a:r>
            <a:endParaRPr lang="en-US" sz="1400" dirty="0"/>
          </a:p>
          <a:p>
            <a:r>
              <a:rPr lang="ka-GE" sz="1400" dirty="0"/>
              <a:t>რესპონდენტები აღნიშნავენ, რომ როდესაც რადიოს საშუალებით მოკლედ ისმენენ ახალ ამბებს, ახალ მუსიკალურ ნაწყვეტს, აგრეთვე, სპეციფიკურ ინფორმაციას (მაგალითად, ფილმის ანონსს, კულინარიულ რეცეპტს), სხვა საშუალებებით ცდილობენ მოსმენილის უფრო ვრცლად მოძიებას;</a:t>
            </a:r>
          </a:p>
          <a:p>
            <a:r>
              <a:rPr lang="ka-GE" sz="1400" dirty="0"/>
              <a:t>ინფორმაციის სხვა საშუალებებს იყენებენ რადიოში დაწყებული გადაცემების მოსმენის დასასრულებლად;</a:t>
            </a:r>
          </a:p>
          <a:p>
            <a:r>
              <a:rPr lang="ka-GE" sz="1400" dirty="0"/>
              <a:t>რესპონდენტების მხოლოდ მცირე რაოდენობამ აღნიშნა, რომ ჯერ სხვა მედიასაშუალებებით მოუსმენიათ ისეთი ინფორმაციისთვის, რის შემდგომაც გადმოსულან რადიოარხზე შესაბამისი გადაცემის მოსასმენად. ხდება ისეც, რომ სხვა წყაროებიდან გადმოსულან რადიოარხზე, თუმცა ასეთ შემთხვევაშიც, ძიება მაინც ინტერნეტსივრცეში - რადიოს ვებ-გვერდზე ხდება;</a:t>
            </a:r>
          </a:p>
          <a:p>
            <a:r>
              <a:rPr lang="ka-GE" sz="1400" dirty="0"/>
              <a:t>საზოგადოებრივი ან სხვისი ტრანსპორტით მგზავრობისას რადიოსაშუალებით მოსმენილი ინფორმაციის ძიება საკუთარ მოწყობილობაში;</a:t>
            </a:r>
          </a:p>
          <a:p>
            <a:pPr marL="0" indent="0">
              <a:buNone/>
            </a:pPr>
            <a:endParaRPr lang="ka-GE" sz="1400" b="1" u="sng" dirty="0"/>
          </a:p>
          <a:p>
            <a:pPr marL="0" indent="0">
              <a:buNone/>
            </a:pPr>
            <a:r>
              <a:rPr lang="ka-GE" sz="1400" dirty="0"/>
              <a:t>რესპონდენტების ნაწილი აღნიშნავს, რომ სხვებისთვის რადიოს მოსმენასთან დაკავშირებით რჩევა მიუციათ. ძირითადად, რჩევა უკავშირდება მუსიკალურ გადაცემებს ან იმ რადიოს, რომელზეც რესპონდენტისთვის და მისი გარემოსთვის მისაღები მუსიკალური ჟანრია.</a:t>
            </a:r>
            <a:endParaRPr lang="en-US" sz="1400" b="1" u="sng" dirty="0"/>
          </a:p>
        </p:txBody>
      </p:sp>
    </p:spTree>
    <p:extLst>
      <p:ext uri="{BB962C8B-B14F-4D97-AF65-F5344CB8AC3E}">
        <p14:creationId xmlns:p14="http://schemas.microsoft.com/office/powerpoint/2010/main" val="3257613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112"/>
            <a:ext cx="8229600" cy="715616"/>
          </a:xfrm>
        </p:spPr>
        <p:txBody>
          <a:bodyPr/>
          <a:lstStyle/>
          <a:p>
            <a:pPr algn="ctr"/>
            <a:r>
              <a:rPr lang="ka-GE" sz="2000" dirty="0"/>
              <a:t>ძირითადი მიგნებები</a:t>
            </a:r>
            <a:endParaRPr lang="en-US" sz="1400" u="sng" dirty="0"/>
          </a:p>
        </p:txBody>
      </p:sp>
      <p:sp>
        <p:nvSpPr>
          <p:cNvPr id="5" name="Slide Number Placeholder 4"/>
          <p:cNvSpPr>
            <a:spLocks noGrp="1"/>
          </p:cNvSpPr>
          <p:nvPr>
            <p:ph type="sldNum" sz="quarter" idx="12"/>
          </p:nvPr>
        </p:nvSpPr>
        <p:spPr/>
        <p:txBody>
          <a:bodyPr/>
          <a:lstStyle/>
          <a:p>
            <a:fld id="{134F1201-21E0-4608-9E7D-A4C678F407F1}" type="slidenum">
              <a:rPr lang="en-US" smtClean="0"/>
              <a:t>14</a:t>
            </a:fld>
            <a:endParaRPr lang="en-US"/>
          </a:p>
        </p:txBody>
      </p:sp>
      <p:sp>
        <p:nvSpPr>
          <p:cNvPr id="3" name="Content Placeholder 2"/>
          <p:cNvSpPr>
            <a:spLocks noGrp="1"/>
          </p:cNvSpPr>
          <p:nvPr>
            <p:ph sz="quarter" idx="13"/>
          </p:nvPr>
        </p:nvSpPr>
        <p:spPr>
          <a:xfrm>
            <a:off x="512573" y="1556792"/>
            <a:ext cx="8137276" cy="4464596"/>
          </a:xfrm>
        </p:spPr>
        <p:txBody>
          <a:bodyPr numCol="1"/>
          <a:lstStyle/>
          <a:p>
            <a:pPr marL="0" lvl="0" indent="0">
              <a:buNone/>
            </a:pPr>
            <a:r>
              <a:rPr lang="ka-GE" sz="1400" b="1" u="sng" dirty="0"/>
              <a:t>რადიომაუწყებლობის არსებული მდგომარეობისა და საჭიროებების შეფასება</a:t>
            </a:r>
          </a:p>
          <a:p>
            <a:pPr marL="0" indent="0">
              <a:buNone/>
            </a:pPr>
            <a:endParaRPr lang="ka-GE" sz="1400" dirty="0"/>
          </a:p>
          <a:p>
            <a:pPr marL="0" indent="0">
              <a:buNone/>
            </a:pPr>
            <a:r>
              <a:rPr lang="ka-GE" sz="1400" dirty="0"/>
              <a:t>რესპონდენტების შეფასებით, ქართული რადიოსივრცე ძირითადად გასართობი (მუსიკალური) და პოლიტიკური ხასიათისაა, თუმცა აღნიშნავენ, რომ რადიო მრავალფეროვან თემატიკასაც ფარავს; </a:t>
            </a:r>
          </a:p>
          <a:p>
            <a:pPr marL="0" indent="0">
              <a:buNone/>
            </a:pPr>
            <a:endParaRPr lang="ka-GE" sz="1400" dirty="0"/>
          </a:p>
          <a:p>
            <a:pPr marL="0" indent="0">
              <a:buNone/>
            </a:pPr>
            <a:r>
              <a:rPr lang="ka-GE" sz="1400" dirty="0"/>
              <a:t>მთლიანობაში, რესპონდენტები რადიოს დაჭერის ხარისხს დადებითად აფასებენ. დაჭერასთან დაკავშირებული ხარვეზები ძირითადად ექმნებათ შორ დისტანციაზე ან მაღალმთიან რეგიონში გადაადგილებისას. ასევე, აღნიშნავენ, რომ ადგილობრივი რადიოების დაჭერის ხარისხია საკმაოდ დაბალი. </a:t>
            </a:r>
          </a:p>
          <a:p>
            <a:pPr marL="0" indent="0">
              <a:buNone/>
            </a:pPr>
            <a:endParaRPr lang="ka-GE" sz="1400" dirty="0"/>
          </a:p>
          <a:p>
            <a:pPr marL="0" indent="0">
              <a:buNone/>
            </a:pPr>
            <a:r>
              <a:rPr lang="ka-GE" sz="1400" dirty="0"/>
              <a:t>რესპონდენტების მიერ ქართულ რადიოსივრცეში იდენტიფიცირებული საჭიროებები ეხება:</a:t>
            </a:r>
            <a:endParaRPr lang="en-US" sz="1400" dirty="0"/>
          </a:p>
          <a:p>
            <a:pPr lvl="0"/>
            <a:r>
              <a:rPr lang="ka-GE" sz="1400" dirty="0"/>
              <a:t>გადაცემების შინაარსსა და ფორმატს </a:t>
            </a:r>
            <a:endParaRPr lang="en-US" sz="1400" dirty="0"/>
          </a:p>
          <a:p>
            <a:pPr lvl="0"/>
            <a:r>
              <a:rPr lang="ka-GE" sz="1400" dirty="0"/>
              <a:t>რადიოს ხელმისაწვდომობის ტექნიკურ მხარეს</a:t>
            </a:r>
            <a:endParaRPr lang="en-US" sz="1400" dirty="0"/>
          </a:p>
          <a:p>
            <a:pPr lvl="0"/>
            <a:r>
              <a:rPr lang="ka-GE" sz="1400" dirty="0"/>
              <a:t>რადიომაუწყებლობის პოპულარიზაციის მნიშვნელობას</a:t>
            </a:r>
            <a:endParaRPr lang="en-US" sz="1400" dirty="0"/>
          </a:p>
          <a:p>
            <a:pPr marL="0" indent="0">
              <a:buNone/>
            </a:pPr>
            <a:endParaRPr lang="en-US" sz="1400" dirty="0"/>
          </a:p>
          <a:p>
            <a:pPr marL="0" indent="0">
              <a:buNone/>
            </a:pPr>
            <a:endParaRPr lang="en-US" sz="1400" dirty="0"/>
          </a:p>
          <a:p>
            <a:pPr marL="0" lvl="0" indent="0">
              <a:buNone/>
            </a:pPr>
            <a:endParaRPr lang="ka-GE" sz="1400" b="1" u="sng" dirty="0"/>
          </a:p>
        </p:txBody>
      </p:sp>
    </p:spTree>
    <p:extLst>
      <p:ext uri="{BB962C8B-B14F-4D97-AF65-F5344CB8AC3E}">
        <p14:creationId xmlns:p14="http://schemas.microsoft.com/office/powerpoint/2010/main" val="3029180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5112"/>
            <a:ext cx="8507288" cy="715616"/>
          </a:xfrm>
        </p:spPr>
        <p:txBody>
          <a:bodyPr/>
          <a:lstStyle/>
          <a:p>
            <a:pPr algn="ctr"/>
            <a:r>
              <a:rPr lang="ka-GE" sz="2000" dirty="0"/>
              <a:t>ძირითადი მიგნებები</a:t>
            </a:r>
            <a:endParaRPr lang="en-US" sz="1400" u="sng" dirty="0"/>
          </a:p>
        </p:txBody>
      </p:sp>
      <p:sp>
        <p:nvSpPr>
          <p:cNvPr id="5" name="Slide Number Placeholder 4"/>
          <p:cNvSpPr>
            <a:spLocks noGrp="1"/>
          </p:cNvSpPr>
          <p:nvPr>
            <p:ph type="sldNum" sz="quarter" idx="12"/>
          </p:nvPr>
        </p:nvSpPr>
        <p:spPr/>
        <p:txBody>
          <a:bodyPr/>
          <a:lstStyle/>
          <a:p>
            <a:fld id="{134F1201-21E0-4608-9E7D-A4C678F407F1}" type="slidenum">
              <a:rPr lang="en-US" smtClean="0"/>
              <a:t>15</a:t>
            </a:fld>
            <a:endParaRPr lang="en-US"/>
          </a:p>
        </p:txBody>
      </p:sp>
      <p:sp>
        <p:nvSpPr>
          <p:cNvPr id="3" name="Content Placeholder 2"/>
          <p:cNvSpPr>
            <a:spLocks noGrp="1"/>
          </p:cNvSpPr>
          <p:nvPr>
            <p:ph sz="quarter" idx="13"/>
          </p:nvPr>
        </p:nvSpPr>
        <p:spPr>
          <a:xfrm>
            <a:off x="179512" y="1196752"/>
            <a:ext cx="8784975" cy="4824636"/>
          </a:xfrm>
        </p:spPr>
        <p:txBody>
          <a:bodyPr numCol="1"/>
          <a:lstStyle/>
          <a:p>
            <a:pPr marL="0" lvl="0" indent="0">
              <a:buNone/>
            </a:pPr>
            <a:r>
              <a:rPr lang="ka-GE" sz="1400" b="1" u="sng" dirty="0"/>
              <a:t>რადიომაუწყებლობის არსებული მდგომარეობისა და საჭიროებების შეფასება</a:t>
            </a:r>
          </a:p>
          <a:p>
            <a:pPr marL="0" indent="0">
              <a:buNone/>
            </a:pPr>
            <a:endParaRPr lang="ka-GE" sz="1400" dirty="0"/>
          </a:p>
          <a:p>
            <a:pPr marL="0" lvl="0" indent="0">
              <a:buNone/>
            </a:pPr>
            <a:r>
              <a:rPr lang="ka-GE" sz="1400" i="1" dirty="0"/>
              <a:t>გადაცემების შინაარსი და ფორმატი</a:t>
            </a:r>
          </a:p>
          <a:p>
            <a:r>
              <a:rPr lang="ka-GE" sz="1400" dirty="0"/>
              <a:t>რესპონდენტების მიერ დასახელებული თემებია: მედიცინა, მშობელი-შვილის ურთიერთობა, განათლების სფეროში არსებული სიახლეები, ხელოვნება, ისტორიული მოვლენები, რელიგია, საზოგადოება; ასევე, რესპონდენტების დიდი ნაწილის ინტერესის საგანს წარმოადგენს საუბრები ცნობილ, საინტერესო ადამიანებთან; ამ შემთხვევაშიც, ახალგაზრდა რესპონდენტებში უფრო მეტად არის გამოხატული ინტერესი ანალიტიკური გადაცემების მიმართ; ხოლო 30 წელს ზემოთ მსმენელების მიერ მეტად სახელდება ინტერაქციული გადაცემების არსებობის საჭიროება, სადაც მსმენელს უშუალოდ შეეძლება დაკავშირება და წამყვანთან/სტუმრებთან გასაუბრება. </a:t>
            </a:r>
            <a:endParaRPr lang="en-US" sz="1400" dirty="0"/>
          </a:p>
          <a:p>
            <a:r>
              <a:rPr lang="ka-GE" sz="1400" dirty="0"/>
              <a:t>სპეციფიკური გადაცემები, მაგალითად, რადიო-თეატრი, გადაცემები საპენსიო ასაკს მიღწეული ადამიანების ჩართულობით, </a:t>
            </a:r>
            <a:r>
              <a:rPr lang="en-US" sz="1400" dirty="0"/>
              <a:t>Ted Talk-</a:t>
            </a:r>
            <a:r>
              <a:rPr lang="ka-GE" sz="1400" dirty="0"/>
              <a:t>ს ტიპის გადაცემები, ანონიმური საუბრები;</a:t>
            </a:r>
            <a:endParaRPr lang="en-US" sz="1400" dirty="0"/>
          </a:p>
          <a:p>
            <a:r>
              <a:rPr lang="ka-GE" sz="1400" dirty="0"/>
              <a:t>რადიოს ერთ-ერთ საჭიროებად რეკლამების რაოდენობისა და გადასვლის დაბალანსებაც სახელდება. მიუხედავად იმისა, რომ რესპონდენტებისთვის სარეკლამო ჭრები უსიამოვნოა, უმრავლესობა თანხმდება, რომ რეკლამა რადიოს არსებობისთვის აუცილებელი კომპონენტია; მსმენელებისთვის ძირითადად გამაღიანებელია რეკლამის უხეში შემოჭრა, რომელიც არღვევს რადიოგადაცემის მიერ შექმნილ განწყობას და გარკვეულ შემთხვევებში, რადიოს გადართვის ან გათიშვის საფუძველიც ხდება;</a:t>
            </a:r>
            <a:endParaRPr lang="en-US" sz="1400" i="1" dirty="0"/>
          </a:p>
          <a:p>
            <a:pPr lvl="0"/>
            <a:r>
              <a:rPr lang="ka-GE" sz="1400" dirty="0"/>
              <a:t>რადიოს ხელმისაწვდომობის ტექნიკურ მხარეს</a:t>
            </a:r>
            <a:endParaRPr lang="en-US" sz="1400" dirty="0"/>
          </a:p>
          <a:p>
            <a:pPr lvl="0"/>
            <a:r>
              <a:rPr lang="ka-GE" sz="1400" dirty="0"/>
              <a:t>რადიომაუწყებლობის პოპულარიზაციის მნიშვნელობას</a:t>
            </a:r>
            <a:endParaRPr lang="en-US" sz="1400" dirty="0"/>
          </a:p>
          <a:p>
            <a:pPr marL="0" indent="0">
              <a:buNone/>
            </a:pPr>
            <a:endParaRPr lang="en-US" sz="1400" dirty="0"/>
          </a:p>
          <a:p>
            <a:pPr marL="0" indent="0">
              <a:buNone/>
            </a:pPr>
            <a:endParaRPr lang="en-US" sz="1400" dirty="0"/>
          </a:p>
          <a:p>
            <a:pPr marL="0" lvl="0" indent="0">
              <a:buNone/>
            </a:pPr>
            <a:endParaRPr lang="ka-GE" sz="1400" b="1" u="sng" dirty="0"/>
          </a:p>
        </p:txBody>
      </p:sp>
    </p:spTree>
    <p:extLst>
      <p:ext uri="{BB962C8B-B14F-4D97-AF65-F5344CB8AC3E}">
        <p14:creationId xmlns:p14="http://schemas.microsoft.com/office/powerpoint/2010/main" val="1132382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112"/>
            <a:ext cx="8229600" cy="787624"/>
          </a:xfrm>
        </p:spPr>
        <p:txBody>
          <a:bodyPr/>
          <a:lstStyle/>
          <a:p>
            <a:pPr algn="ctr"/>
            <a:r>
              <a:rPr lang="ka-GE" sz="2000" dirty="0"/>
              <a:t>ძირითადი მიგნებები</a:t>
            </a:r>
            <a:endParaRPr lang="en-US" sz="1400" u="sng" dirty="0"/>
          </a:p>
        </p:txBody>
      </p:sp>
      <p:sp>
        <p:nvSpPr>
          <p:cNvPr id="5" name="Slide Number Placeholder 4"/>
          <p:cNvSpPr>
            <a:spLocks noGrp="1"/>
          </p:cNvSpPr>
          <p:nvPr>
            <p:ph type="sldNum" sz="quarter" idx="12"/>
          </p:nvPr>
        </p:nvSpPr>
        <p:spPr/>
        <p:txBody>
          <a:bodyPr/>
          <a:lstStyle/>
          <a:p>
            <a:fld id="{134F1201-21E0-4608-9E7D-A4C678F407F1}" type="slidenum">
              <a:rPr lang="en-US" smtClean="0"/>
              <a:t>16</a:t>
            </a:fld>
            <a:endParaRPr lang="en-US"/>
          </a:p>
        </p:txBody>
      </p:sp>
      <p:sp>
        <p:nvSpPr>
          <p:cNvPr id="3" name="Content Placeholder 2"/>
          <p:cNvSpPr>
            <a:spLocks noGrp="1"/>
          </p:cNvSpPr>
          <p:nvPr>
            <p:ph sz="quarter" idx="13"/>
          </p:nvPr>
        </p:nvSpPr>
        <p:spPr>
          <a:xfrm>
            <a:off x="512573" y="1556792"/>
            <a:ext cx="8137276" cy="4464596"/>
          </a:xfrm>
        </p:spPr>
        <p:txBody>
          <a:bodyPr numCol="1"/>
          <a:lstStyle/>
          <a:p>
            <a:pPr marL="0" lvl="0" indent="0">
              <a:buNone/>
            </a:pPr>
            <a:r>
              <a:rPr lang="ka-GE" sz="1400" b="1" u="sng" dirty="0"/>
              <a:t>რადიომაუწყებლობის არსებული მდგომარეობისა და საჭიროებების შეფასება</a:t>
            </a:r>
            <a:endParaRPr lang="ka-GE" sz="1400" dirty="0"/>
          </a:p>
          <a:p>
            <a:pPr marL="0" lvl="0" indent="0">
              <a:buNone/>
            </a:pPr>
            <a:endParaRPr lang="ka-GE" sz="1400" i="1" dirty="0"/>
          </a:p>
          <a:p>
            <a:pPr marL="0" lvl="0" indent="0">
              <a:buNone/>
            </a:pPr>
            <a:r>
              <a:rPr lang="ka-GE" sz="1400" i="1" dirty="0"/>
              <a:t>რადიოს ხელმისაწვდომობის ტექნიკური მხარე</a:t>
            </a:r>
          </a:p>
          <a:p>
            <a:pPr marL="0" lvl="0" indent="0">
              <a:buNone/>
            </a:pPr>
            <a:endParaRPr lang="ka-GE" sz="1400" dirty="0"/>
          </a:p>
          <a:p>
            <a:pPr marL="0" lvl="0" indent="0">
              <a:buNone/>
            </a:pPr>
            <a:r>
              <a:rPr lang="ka-GE" sz="1400" dirty="0"/>
              <a:t>რესპონდენტების უმრავლესობა აღნიშნავს, რომ საჭიროა რადიო კიდევ უფრო მობილური და მოქნილი გახდეს, რაც მობილური აპლიკაციების ხელმისაწვდომობით გამოიხატება. მსმენელები ასევე აღნიშნავენ, რომ ტელეფონში უსადენო ყურსასმენით რადიოს მოსმენა შეუძლებელია, რაც დამატებითი დისკომფორტის წყაროა; </a:t>
            </a:r>
          </a:p>
          <a:p>
            <a:pPr marL="0" lvl="0" indent="0">
              <a:buNone/>
            </a:pPr>
            <a:endParaRPr lang="ka-GE" sz="1400" i="1" dirty="0"/>
          </a:p>
          <a:p>
            <a:pPr marL="0" indent="0">
              <a:buNone/>
            </a:pPr>
            <a:r>
              <a:rPr lang="ka-GE" sz="1400" dirty="0"/>
              <a:t>რადიომაუწყებლობის კიდევ ერთ სისუსტედ დასახელდა ის, რომ არ იძლევა გადახვევის შესაძლებლობას და არ აქვს გადაცემების ძებნის მოქნილი მექანიზმი: </a:t>
            </a:r>
            <a:endParaRPr lang="en-US" sz="1400" dirty="0"/>
          </a:p>
          <a:p>
            <a:pPr marL="0" lvl="0" indent="0">
              <a:buNone/>
            </a:pPr>
            <a:endParaRPr lang="ka-GE" sz="1400" i="1" dirty="0"/>
          </a:p>
          <a:p>
            <a:pPr marL="0" lvl="0" indent="0">
              <a:buNone/>
            </a:pPr>
            <a:r>
              <a:rPr lang="ka-GE" sz="1400" i="1" dirty="0"/>
              <a:t>რადიომაუწყებლობის პოპულარიზაციის მნიშვნელობა</a:t>
            </a:r>
          </a:p>
          <a:p>
            <a:pPr marL="0" lvl="0" indent="0">
              <a:buNone/>
            </a:pPr>
            <a:endParaRPr lang="ka-GE" sz="1400" i="1" dirty="0"/>
          </a:p>
          <a:p>
            <a:pPr marL="0" lvl="0" indent="0">
              <a:buNone/>
            </a:pPr>
            <a:r>
              <a:rPr lang="ka-GE" sz="1400" dirty="0"/>
              <a:t>რესპონდენტების აზრით, მეტი აქტიურობაა საჭირო რადიოს პოპულარიზაციის კუთხით. მათი შეფასებით, გადაცემების შინაარსისა და ფორმატის გამრავალფეროვნებასთან ერთად, რადიოს პოპულარიზაციისთვის სხვადასხვა აქტივობის განხორციელებაა შესაძლებელი, მაგალითად, სხვადასხვა თაობის წარმომადგენელთა ჩართვა, სოციალურ ქსელებში </a:t>
            </a:r>
            <a:r>
              <a:rPr lang="en-US" sz="1400" dirty="0"/>
              <a:t>Live </a:t>
            </a:r>
            <a:r>
              <a:rPr lang="ka-GE" sz="1400" dirty="0"/>
              <a:t>რეჟიმის გაზიარება, მობილური აპლიკაციების შექმნა;</a:t>
            </a:r>
            <a:endParaRPr lang="en-US" sz="1400" i="1" dirty="0"/>
          </a:p>
          <a:p>
            <a:pPr marL="0" indent="0">
              <a:buNone/>
            </a:pPr>
            <a:endParaRPr lang="en-US" sz="1400" dirty="0"/>
          </a:p>
          <a:p>
            <a:pPr marL="0" indent="0">
              <a:buNone/>
            </a:pPr>
            <a:endParaRPr lang="en-US" sz="1400" dirty="0"/>
          </a:p>
          <a:p>
            <a:pPr marL="0" lvl="0" indent="0">
              <a:buNone/>
            </a:pPr>
            <a:endParaRPr lang="ka-GE" sz="1400" b="1" u="sng" dirty="0"/>
          </a:p>
        </p:txBody>
      </p:sp>
    </p:spTree>
    <p:extLst>
      <p:ext uri="{BB962C8B-B14F-4D97-AF65-F5344CB8AC3E}">
        <p14:creationId xmlns:p14="http://schemas.microsoft.com/office/powerpoint/2010/main" val="1526915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112"/>
            <a:ext cx="8229600" cy="715616"/>
          </a:xfrm>
        </p:spPr>
        <p:txBody>
          <a:bodyPr/>
          <a:lstStyle/>
          <a:p>
            <a:pPr algn="ctr"/>
            <a:r>
              <a:rPr lang="ka-GE" sz="2000" dirty="0"/>
              <a:t>ძირითადი მიგნებები</a:t>
            </a:r>
            <a:endParaRPr lang="en-US" sz="1400" u="sng" dirty="0"/>
          </a:p>
        </p:txBody>
      </p:sp>
      <p:sp>
        <p:nvSpPr>
          <p:cNvPr id="5" name="Slide Number Placeholder 4"/>
          <p:cNvSpPr>
            <a:spLocks noGrp="1"/>
          </p:cNvSpPr>
          <p:nvPr>
            <p:ph type="sldNum" sz="quarter" idx="12"/>
          </p:nvPr>
        </p:nvSpPr>
        <p:spPr/>
        <p:txBody>
          <a:bodyPr/>
          <a:lstStyle/>
          <a:p>
            <a:fld id="{134F1201-21E0-4608-9E7D-A4C678F407F1}" type="slidenum">
              <a:rPr lang="en-US" smtClean="0"/>
              <a:t>17</a:t>
            </a:fld>
            <a:endParaRPr lang="en-US"/>
          </a:p>
        </p:txBody>
      </p:sp>
      <p:sp>
        <p:nvSpPr>
          <p:cNvPr id="3" name="Content Placeholder 2"/>
          <p:cNvSpPr>
            <a:spLocks noGrp="1"/>
          </p:cNvSpPr>
          <p:nvPr>
            <p:ph sz="quarter" idx="13"/>
          </p:nvPr>
        </p:nvSpPr>
        <p:spPr>
          <a:xfrm>
            <a:off x="477516" y="1124744"/>
            <a:ext cx="8137276" cy="4464596"/>
          </a:xfrm>
        </p:spPr>
        <p:txBody>
          <a:bodyPr numCol="1"/>
          <a:lstStyle/>
          <a:p>
            <a:pPr marL="0" lvl="0" indent="0">
              <a:buNone/>
            </a:pPr>
            <a:r>
              <a:rPr lang="ka-GE" sz="1400" b="1" u="sng" dirty="0"/>
              <a:t>იდეალური რადიო</a:t>
            </a:r>
          </a:p>
          <a:p>
            <a:pPr marL="0" lvl="0" indent="0">
              <a:buNone/>
            </a:pPr>
            <a:endParaRPr lang="ka-GE" sz="1400" b="1" i="1" u="sng" dirty="0"/>
          </a:p>
          <a:p>
            <a:pPr lvl="0"/>
            <a:r>
              <a:rPr lang="ka-GE" sz="1400" dirty="0"/>
              <a:t>არის მრავალფეროვანი თემატიკის </a:t>
            </a:r>
          </a:p>
          <a:p>
            <a:pPr lvl="0"/>
            <a:r>
              <a:rPr lang="ka-GE" sz="1400" dirty="0"/>
              <a:t>არის სხვადასხვა ტიპის მუსიკალური ჟანრის</a:t>
            </a:r>
            <a:endParaRPr lang="en-US" sz="1400" dirty="0"/>
          </a:p>
          <a:p>
            <a:pPr lvl="0"/>
            <a:r>
              <a:rPr lang="ka-GE" sz="1400" dirty="0"/>
              <a:t>არის ნაკლები პოლიტიკური გადაცემებით</a:t>
            </a:r>
            <a:endParaRPr lang="en-US" sz="1400" dirty="0"/>
          </a:p>
          <a:p>
            <a:pPr lvl="0"/>
            <a:r>
              <a:rPr lang="ka-GE" sz="1400" dirty="0"/>
              <a:t>იჭერს ყველგან და დაჭერის ხარისხი არ იცვლება ადგილმდებარეობის ცვლილებასთან ერთად</a:t>
            </a:r>
            <a:endParaRPr lang="en-US" sz="1400" dirty="0"/>
          </a:p>
          <a:p>
            <a:pPr lvl="0"/>
            <a:r>
              <a:rPr lang="ka-GE" sz="1400" dirty="0"/>
              <a:t>მოიცავს ანალიტიკურ გადაცემებს</a:t>
            </a:r>
            <a:endParaRPr lang="en-US" sz="1400" dirty="0"/>
          </a:p>
          <a:p>
            <a:pPr lvl="0"/>
            <a:r>
              <a:rPr lang="ka-GE" sz="1400" dirty="0"/>
              <a:t>არის ინტერაქციული (უფროსი ასაკის მონაწილეთა შეფასებით)</a:t>
            </a:r>
            <a:endParaRPr lang="en-US" sz="1400" dirty="0"/>
          </a:p>
          <a:p>
            <a:pPr lvl="0"/>
            <a:r>
              <a:rPr lang="ka-GE" sz="1400" dirty="0"/>
              <a:t>დაკომპლექტებულია ენერგიული წამყვანებით</a:t>
            </a:r>
            <a:endParaRPr lang="en-US" sz="1400" dirty="0"/>
          </a:p>
          <a:p>
            <a:pPr lvl="0"/>
            <a:r>
              <a:rPr lang="ka-GE" sz="1400" dirty="0"/>
              <a:t>ბადე მიყვება ადამიანის სამუშაო განრიგს</a:t>
            </a:r>
            <a:endParaRPr lang="en-US" sz="1400" dirty="0"/>
          </a:p>
          <a:p>
            <a:pPr lvl="0"/>
            <a:r>
              <a:rPr lang="ka-GE" sz="1400" dirty="0"/>
              <a:t>არის მარტივად მოსახმარი ნებისმიერი რადიომოწყობილობის საშუალებით, განსაკუთრებით კი მობილურით და ავტოსატრანსპორტო საშუალების </a:t>
            </a:r>
            <a:r>
              <a:rPr lang="ka-GE" sz="1400" dirty="0" err="1"/>
              <a:t>მიმღებით</a:t>
            </a:r>
            <a:endParaRPr lang="ka-GE" sz="1400" dirty="0"/>
          </a:p>
          <a:p>
            <a:pPr lvl="0"/>
            <a:r>
              <a:rPr lang="ka-GE" sz="1400" dirty="0"/>
              <a:t>აქვს საკუთარი აპლიკაცია და ვებ-გვერდი, რომლის საშუალებითაც შესაძლებელია მისი მოსმენა</a:t>
            </a:r>
          </a:p>
          <a:p>
            <a:pPr lvl="0"/>
            <a:r>
              <a:rPr lang="ka-GE" sz="1400" dirty="0"/>
              <a:t> აქვს გადაცემების ძებნისა და გადახვევის შესაძლებლობა</a:t>
            </a:r>
            <a:endParaRPr lang="en-US" sz="1400" dirty="0"/>
          </a:p>
          <a:p>
            <a:pPr marL="0" lvl="0" indent="0">
              <a:buNone/>
            </a:pPr>
            <a:endParaRPr lang="en-US" sz="1400" i="1" dirty="0"/>
          </a:p>
          <a:p>
            <a:pPr marL="0" indent="0">
              <a:buNone/>
            </a:pPr>
            <a:endParaRPr lang="en-US" sz="1400" dirty="0"/>
          </a:p>
          <a:p>
            <a:pPr marL="0" indent="0">
              <a:buNone/>
            </a:pPr>
            <a:endParaRPr lang="en-US" sz="1400" dirty="0"/>
          </a:p>
          <a:p>
            <a:pPr marL="0" lvl="0" indent="0">
              <a:buNone/>
            </a:pPr>
            <a:endParaRPr lang="ka-GE" sz="1400" b="1" u="sng" dirty="0"/>
          </a:p>
        </p:txBody>
      </p:sp>
    </p:spTree>
    <p:extLst>
      <p:ext uri="{BB962C8B-B14F-4D97-AF65-F5344CB8AC3E}">
        <p14:creationId xmlns:p14="http://schemas.microsoft.com/office/powerpoint/2010/main" val="3271091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1340769"/>
            <a:ext cx="7652330" cy="2880320"/>
          </a:xfrm>
        </p:spPr>
        <p:style>
          <a:lnRef idx="3">
            <a:schemeClr val="lt1"/>
          </a:lnRef>
          <a:fillRef idx="1">
            <a:schemeClr val="accent1"/>
          </a:fillRef>
          <a:effectRef idx="1">
            <a:schemeClr val="accent1"/>
          </a:effectRef>
          <a:fontRef idx="minor">
            <a:schemeClr val="lt1"/>
          </a:fontRef>
        </p:style>
        <p:txBody>
          <a:bodyPr/>
          <a:lstStyle/>
          <a:p>
            <a:r>
              <a:rPr lang="ka-GE" sz="3600" dirty="0"/>
              <a:t>რაოდენობრივი კვლევის ანგარიში </a:t>
            </a:r>
            <a:br>
              <a:rPr lang="ka-GE" sz="4000" dirty="0"/>
            </a:br>
            <a:br>
              <a:rPr lang="ka-GE" sz="4000" dirty="0"/>
            </a:br>
            <a:r>
              <a:rPr lang="ka-GE" sz="4000" dirty="0"/>
              <a:t>  </a:t>
            </a:r>
            <a:r>
              <a:rPr lang="ka-GE" sz="2800" i="1" dirty="0"/>
              <a:t>ეროვნული</a:t>
            </a:r>
            <a:endParaRPr lang="en-US" sz="2800" i="1" dirty="0"/>
          </a:p>
        </p:txBody>
      </p:sp>
    </p:spTree>
    <p:extLst>
      <p:ext uri="{BB962C8B-B14F-4D97-AF65-F5344CB8AC3E}">
        <p14:creationId xmlns:p14="http://schemas.microsoft.com/office/powerpoint/2010/main" val="3065837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5346" y="116632"/>
            <a:ext cx="6960870" cy="720080"/>
          </a:xfrm>
        </p:spPr>
        <p:txBody>
          <a:bodyPr>
            <a:normAutofit/>
          </a:bodyPr>
          <a:lstStyle/>
          <a:p>
            <a:r>
              <a:rPr lang="ka-GE" sz="2000" dirty="0"/>
              <a:t>ძირითადი მიგნებები</a:t>
            </a:r>
            <a:endParaRPr lang="en-US" sz="2000" dirty="0"/>
          </a:p>
        </p:txBody>
      </p:sp>
      <p:sp>
        <p:nvSpPr>
          <p:cNvPr id="3" name="Text Placeholder 2"/>
          <p:cNvSpPr>
            <a:spLocks noGrp="1"/>
          </p:cNvSpPr>
          <p:nvPr>
            <p:ph type="body" idx="1"/>
          </p:nvPr>
        </p:nvSpPr>
        <p:spPr>
          <a:xfrm>
            <a:off x="1624330" y="980728"/>
            <a:ext cx="7124134" cy="3816424"/>
          </a:xfrm>
        </p:spPr>
        <p:txBody>
          <a:bodyPr>
            <a:normAutofit lnSpcReduction="10000"/>
          </a:bodyPr>
          <a:lstStyle/>
          <a:p>
            <a:pPr algn="just"/>
            <a:r>
              <a:rPr lang="ka-GE" dirty="0">
                <a:latin typeface="+mj-lt"/>
              </a:rPr>
              <a:t>ანგარიშის ამ ნაწილში წარმოდგენილია რაოდენობრივი კვლევის შედეგები ქვეყნისა და სამაუწყებლო ზონების მასშტაბით.</a:t>
            </a:r>
            <a:endParaRPr lang="en-US" dirty="0">
              <a:latin typeface="+mj-lt"/>
            </a:endParaRPr>
          </a:p>
          <a:p>
            <a:pPr algn="just"/>
            <a:endParaRPr lang="en-US" dirty="0">
              <a:latin typeface="+mj-lt"/>
            </a:endParaRPr>
          </a:p>
          <a:p>
            <a:pPr algn="just"/>
            <a:r>
              <a:rPr lang="ka-GE" dirty="0">
                <a:latin typeface="+mj-lt"/>
              </a:rPr>
              <a:t>რესპონდენტები, რომლებიც იშვიათად ან საერთოდ არ უსმენენ რადიოს, აღნიშნავენ, რომ რადიოსთან შედარებით უპირატესობას ანიჭებენ სხვა მედია საშუალებებს (</a:t>
            </a:r>
            <a:r>
              <a:rPr lang="en-US" dirty="0">
                <a:latin typeface="+mj-lt"/>
              </a:rPr>
              <a:t>52</a:t>
            </a:r>
            <a:r>
              <a:rPr lang="ka-GE" dirty="0">
                <a:latin typeface="+mj-lt"/>
              </a:rPr>
              <a:t>%), ასევე, მათ საცხოვრებელ არეალში რადიო არხების მცირე არჩევანი (</a:t>
            </a:r>
            <a:r>
              <a:rPr lang="en-US" dirty="0">
                <a:latin typeface="+mj-lt"/>
              </a:rPr>
              <a:t>2</a:t>
            </a:r>
            <a:r>
              <a:rPr lang="ka-GE" dirty="0">
                <a:latin typeface="+mj-lt"/>
              </a:rPr>
              <a:t>%) და დაჭერის ცუდი ხარისხია (</a:t>
            </a:r>
            <a:r>
              <a:rPr lang="en-US" dirty="0">
                <a:latin typeface="+mj-lt"/>
              </a:rPr>
              <a:t>11</a:t>
            </a:r>
            <a:r>
              <a:rPr lang="ka-GE" dirty="0">
                <a:latin typeface="+mj-lt"/>
              </a:rPr>
              <a:t>%). რესპონდენტების ნაწილისთვის არ არის საინტერესო გადაცემების ფორმატი (</a:t>
            </a:r>
            <a:r>
              <a:rPr lang="en-US" dirty="0">
                <a:latin typeface="+mj-lt"/>
              </a:rPr>
              <a:t>3</a:t>
            </a:r>
            <a:r>
              <a:rPr lang="ka-GE" dirty="0">
                <a:latin typeface="+mj-lt"/>
              </a:rPr>
              <a:t>%) და თემატიკა (</a:t>
            </a:r>
            <a:r>
              <a:rPr lang="en-US" dirty="0">
                <a:latin typeface="+mj-lt"/>
              </a:rPr>
              <a:t>7</a:t>
            </a:r>
            <a:r>
              <a:rPr lang="ka-GE" dirty="0">
                <a:latin typeface="+mj-lt"/>
              </a:rPr>
              <a:t>%). </a:t>
            </a:r>
            <a:endParaRPr lang="en-US" dirty="0">
              <a:latin typeface="+mj-lt"/>
            </a:endParaRPr>
          </a:p>
          <a:p>
            <a:pPr algn="just"/>
            <a:endParaRPr lang="en-US" dirty="0">
              <a:latin typeface="+mj-lt"/>
            </a:endParaRPr>
          </a:p>
          <a:p>
            <a:pPr algn="just"/>
            <a:r>
              <a:rPr lang="ka-GE" dirty="0">
                <a:latin typeface="+mj-lt"/>
              </a:rPr>
              <a:t>რესპონდენტების ძირითადი ნაწილი აღნიშნავს, რომ გადაადგილების ძირითად საშუალებად იყენებს საკუთარ ავტომობილს ან ავტობუსს/სამარშუტო ტაქს. რესპონდენტები, რომლებიც ტრანსპორტით გადაადგილდებიან, დღეში საშუალოდ 15 წუთიდან 1.5 საათს უთმობენ მგზავრობას. რესპონდენტების 12%, რადიოს შერჩევის ძირითადი კრიტერიუმების ნაწილში აღნიშნავს, რომ რადიოს მოსმენით, მგზავრობისას დრო გაჰყავს.</a:t>
            </a:r>
            <a:endParaRPr lang="en-US" dirty="0">
              <a:latin typeface="+mj-lt"/>
            </a:endParaRPr>
          </a:p>
          <a:p>
            <a:endParaRPr lang="en-US" dirty="0"/>
          </a:p>
          <a:p>
            <a:endParaRPr lang="en-US" dirty="0"/>
          </a:p>
          <a:p>
            <a:endParaRPr lang="en-US" dirty="0"/>
          </a:p>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19</a:t>
            </a:fld>
            <a:endParaRPr lang="en-US" dirty="0"/>
          </a:p>
        </p:txBody>
      </p:sp>
    </p:spTree>
    <p:extLst>
      <p:ext uri="{BB962C8B-B14F-4D97-AF65-F5344CB8AC3E}">
        <p14:creationId xmlns:p14="http://schemas.microsoft.com/office/powerpoint/2010/main" val="1085038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792088"/>
          </a:xfrm>
        </p:spPr>
        <p:txBody>
          <a:bodyPr>
            <a:normAutofit/>
          </a:bodyPr>
          <a:lstStyle/>
          <a:p>
            <a:r>
              <a:rPr lang="ka-GE" sz="3600" b="1" dirty="0"/>
              <a:t>შესავალი</a:t>
            </a:r>
            <a:endParaRPr lang="en-US" sz="3600" b="1" dirty="0"/>
          </a:p>
        </p:txBody>
      </p:sp>
      <p:sp>
        <p:nvSpPr>
          <p:cNvPr id="3" name="Text Placeholder 2"/>
          <p:cNvSpPr>
            <a:spLocks noGrp="1"/>
          </p:cNvSpPr>
          <p:nvPr>
            <p:ph type="body" idx="1"/>
          </p:nvPr>
        </p:nvSpPr>
        <p:spPr>
          <a:xfrm>
            <a:off x="1624330" y="1412776"/>
            <a:ext cx="7412165" cy="4176464"/>
          </a:xfrm>
        </p:spPr>
        <p:txBody>
          <a:bodyPr/>
          <a:lstStyle/>
          <a:p>
            <a:pPr algn="just"/>
            <a:endParaRPr lang="ka-GE" sz="1400" dirty="0"/>
          </a:p>
          <a:p>
            <a:pPr algn="just"/>
            <a:r>
              <a:rPr lang="ka-GE" sz="1400" dirty="0"/>
              <a:t>მოცემული დოკუმენტი წარმოადგენს „</a:t>
            </a:r>
            <a:r>
              <a:rPr lang="en-US" sz="1400" dirty="0" err="1"/>
              <a:t>რადიომაუწყებლობის</a:t>
            </a:r>
            <a:r>
              <a:rPr lang="en-US" sz="1400" dirty="0"/>
              <a:t> </a:t>
            </a:r>
            <a:r>
              <a:rPr lang="en-US" sz="1400" dirty="0" err="1"/>
              <a:t>პრიორიტეტების</a:t>
            </a:r>
            <a:r>
              <a:rPr lang="ka-GE" sz="1400" dirty="0"/>
              <a:t>“ კვლევის ანგარიშს, რომელიც მომზადებულია შპს „აი ფი ემ მარკეტ </a:t>
            </a:r>
            <a:r>
              <a:rPr lang="ka-GE" sz="1400" dirty="0" err="1"/>
              <a:t>ინტელიჯენს</a:t>
            </a:r>
            <a:r>
              <a:rPr lang="ka-GE" sz="1400" dirty="0"/>
              <a:t> </a:t>
            </a:r>
            <a:r>
              <a:rPr lang="ka-GE" sz="1400" dirty="0" err="1"/>
              <a:t>კაუკასუსის</a:t>
            </a:r>
            <a:r>
              <a:rPr lang="ka-GE" sz="1400" dirty="0"/>
              <a:t>“ მიერ, საქართველოს კომუნიკაციების ეროვნული კომისიის დაკვეთით.</a:t>
            </a:r>
          </a:p>
          <a:p>
            <a:pPr algn="just"/>
            <a:endParaRPr lang="ka-GE" sz="1400" dirty="0"/>
          </a:p>
          <a:p>
            <a:pPr algn="just"/>
            <a:r>
              <a:rPr lang="ka-GE" sz="1400" dirty="0" err="1"/>
              <a:t>სატენდერო</a:t>
            </a:r>
            <a:r>
              <a:rPr lang="ka-GE" sz="1400" dirty="0"/>
              <a:t> წინადადების მიხედვით, კვლევის ორივე კომპონენტის (თვისებრივი და რაოდენობრივი) განხორციელებისთვის, ჯამში გამოყოფილი იყო 9 კვირა. კვლევის ფარგლებში ჩასატარებელი სამუშაოები განხორციელდა 2021 წლის 25 მაისიდან 26 ივლისის პერიოდში. </a:t>
            </a:r>
            <a:endParaRPr lang="en-US" sz="1400" dirty="0"/>
          </a:p>
          <a:p>
            <a:pPr algn="just"/>
            <a:endParaRPr lang="ka-GE" sz="1400" dirty="0"/>
          </a:p>
          <a:p>
            <a:pPr algn="just"/>
            <a:r>
              <a:rPr lang="en-US" sz="1400" dirty="0"/>
              <a:t>IPM MIC</a:t>
            </a:r>
            <a:r>
              <a:rPr lang="ka-GE" sz="1400" dirty="0"/>
              <a:t>-მა დამკვეთთან შეთანხმებით შეიმუშავა კვლევის დიზაინი, განსაზღვრა კვლევის კონკრეტული ამოცანები და მეთოდოლოგია.</a:t>
            </a:r>
            <a:endParaRPr lang="en-US" sz="1400" dirty="0"/>
          </a:p>
          <a:p>
            <a:endParaRPr lang="en-US" dirty="0"/>
          </a:p>
        </p:txBody>
      </p:sp>
    </p:spTree>
    <p:extLst>
      <p:ext uri="{BB962C8B-B14F-4D97-AF65-F5344CB8AC3E}">
        <p14:creationId xmlns:p14="http://schemas.microsoft.com/office/powerpoint/2010/main" val="353482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5346" y="116632"/>
            <a:ext cx="6960870" cy="720080"/>
          </a:xfrm>
        </p:spPr>
        <p:txBody>
          <a:bodyPr>
            <a:normAutofit/>
          </a:bodyPr>
          <a:lstStyle/>
          <a:p>
            <a:r>
              <a:rPr lang="ka-GE" sz="2000" dirty="0"/>
              <a:t>ძირითადი მიგნებები</a:t>
            </a:r>
            <a:endParaRPr lang="en-US" sz="2000" dirty="0"/>
          </a:p>
        </p:txBody>
      </p:sp>
      <p:sp>
        <p:nvSpPr>
          <p:cNvPr id="3" name="Text Placeholder 2"/>
          <p:cNvSpPr>
            <a:spLocks noGrp="1"/>
          </p:cNvSpPr>
          <p:nvPr>
            <p:ph type="body" idx="1"/>
          </p:nvPr>
        </p:nvSpPr>
        <p:spPr>
          <a:xfrm>
            <a:off x="1624330" y="1412776"/>
            <a:ext cx="6961886" cy="3384376"/>
          </a:xfrm>
        </p:spPr>
        <p:txBody>
          <a:bodyPr>
            <a:normAutofit/>
          </a:bodyPr>
          <a:lstStyle/>
          <a:p>
            <a:pPr algn="just"/>
            <a:r>
              <a:rPr lang="ka-GE" dirty="0">
                <a:latin typeface="+mj-lt"/>
              </a:rPr>
              <a:t>კვლევის შედეგად გამოიკვეთა, რომ რადიოს მოსმენის პიკი განსხვავებულია სამუშაო და დასვენების დღეების ჭრილში. სამუშაო დღეებში, ორშაბათიდან პარასკევამდე</a:t>
            </a:r>
            <a:r>
              <a:rPr lang="en-US" dirty="0">
                <a:latin typeface="+mj-lt"/>
              </a:rPr>
              <a:t>, </a:t>
            </a:r>
            <a:r>
              <a:rPr lang="ka-GE" dirty="0">
                <a:latin typeface="+mj-lt"/>
              </a:rPr>
              <a:t>რადიოს მოსმენის პიკი დგება დილის 9-დან 10 საათამდე, ხოლო შაბათ-კვირას 12-დან 15 საათამდე.</a:t>
            </a:r>
          </a:p>
          <a:p>
            <a:pPr algn="just"/>
            <a:endParaRPr lang="ka-GE" dirty="0">
              <a:latin typeface="+mj-lt"/>
            </a:endParaRPr>
          </a:p>
          <a:p>
            <a:pPr algn="just"/>
            <a:r>
              <a:rPr lang="ka-GE" dirty="0">
                <a:latin typeface="+mj-lt"/>
              </a:rPr>
              <a:t>რესპონდენტების აზრით, რადიო სივრცეში ყველაზე მეტად არის ისეთი გადაცემების ნაკლებობა, რომლებიც შეეხება ხელოვნებას (19%), მეცნიერებას (14%), თანამედროვე ტექნოლოგიებს (14%), მედიცინას (13%) და ა.შ</a:t>
            </a:r>
            <a:r>
              <a:rPr lang="en-US" dirty="0">
                <a:latin typeface="+mj-lt"/>
              </a:rPr>
              <a:t>.</a:t>
            </a:r>
            <a:endParaRPr lang="en-US" dirty="0"/>
          </a:p>
          <a:p>
            <a:endParaRPr lang="en-US" dirty="0"/>
          </a:p>
          <a:p>
            <a:endParaRPr lang="en-US" dirty="0"/>
          </a:p>
          <a:p>
            <a:endParaRPr lang="en-US" dirty="0"/>
          </a:p>
          <a:p>
            <a:endParaRPr lang="en-US" dirty="0"/>
          </a:p>
          <a:p>
            <a:endParaRPr lang="en-US" dirty="0"/>
          </a:p>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20</a:t>
            </a:fld>
            <a:endParaRPr lang="en-US" dirty="0"/>
          </a:p>
        </p:txBody>
      </p:sp>
    </p:spTree>
    <p:extLst>
      <p:ext uri="{BB962C8B-B14F-4D97-AF65-F5344CB8AC3E}">
        <p14:creationId xmlns:p14="http://schemas.microsoft.com/office/powerpoint/2010/main" val="30223682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5346" y="116632"/>
            <a:ext cx="6960870" cy="720080"/>
          </a:xfrm>
        </p:spPr>
        <p:txBody>
          <a:bodyPr>
            <a:normAutofit/>
          </a:bodyPr>
          <a:lstStyle/>
          <a:p>
            <a:r>
              <a:rPr lang="ka-GE" sz="2000" dirty="0"/>
              <a:t>ძირითადი მიგნებები</a:t>
            </a:r>
            <a:endParaRPr lang="en-US" sz="2000" dirty="0"/>
          </a:p>
        </p:txBody>
      </p:sp>
      <p:sp>
        <p:nvSpPr>
          <p:cNvPr id="3" name="Text Placeholder 2"/>
          <p:cNvSpPr>
            <a:spLocks noGrp="1"/>
          </p:cNvSpPr>
          <p:nvPr>
            <p:ph type="body" idx="1"/>
          </p:nvPr>
        </p:nvSpPr>
        <p:spPr>
          <a:xfrm>
            <a:off x="1624330" y="980728"/>
            <a:ext cx="7124134" cy="3816424"/>
          </a:xfrm>
        </p:spPr>
        <p:txBody>
          <a:bodyPr>
            <a:normAutofit lnSpcReduction="10000"/>
          </a:bodyPr>
          <a:lstStyle/>
          <a:p>
            <a:pPr algn="just"/>
            <a:r>
              <a:rPr lang="ka-GE" dirty="0">
                <a:latin typeface="+mn-lt"/>
              </a:rPr>
              <a:t>კვლევაში მონაწილე რესპონდენტების უმრავლესობა (46%) აღნიშნავდა, რომ რადიოს ძირითადად იყენებს მუსიკის მოსასმენად. მუსკის ჟანრებს შორის ყველაზე მოთხოვნადია ქართული ესტრადა (48%),  პოპ-მუსიკა (12%), ხოლო, რესპონდენტების 33%-ისთვის მუსიკის ჟანრს მნიშვნელობა არ აქვს.</a:t>
            </a:r>
          </a:p>
          <a:p>
            <a:pPr algn="just"/>
            <a:r>
              <a:rPr lang="ka-GE" dirty="0">
                <a:latin typeface="+mn-lt"/>
              </a:rPr>
              <a:t>გარდა მუსკისა, რესპონდენტების ნაწილისთვის (33%) რადიო არის ახალი ამბების მიღების წყარო, 12%-ისთვის კი მგზავრობის პროცესში დროის გაყვანის საშუალება.</a:t>
            </a:r>
            <a:endParaRPr lang="en-US" dirty="0">
              <a:latin typeface="+mn-lt"/>
            </a:endParaRPr>
          </a:p>
          <a:p>
            <a:pPr algn="just"/>
            <a:endParaRPr lang="ka-GE" dirty="0">
              <a:latin typeface="+mn-lt"/>
            </a:endParaRPr>
          </a:p>
          <a:p>
            <a:pPr algn="just"/>
            <a:r>
              <a:rPr lang="ka-GE" dirty="0">
                <a:latin typeface="+mn-lt"/>
              </a:rPr>
              <a:t>გამოკითხული რესპონდენტების 55%-ის აზრით, რადიო სივრცეში სპეციალიზირებული რადიო სადგურების დამატების საჭიროება დგას, ხოლო 25%-ის აზრით, საერთო რადიო სადგურების. კვლევის შედეგად გამოიკვეთა, რომ სპეციალიზირებული რადიო სადგურების შემთხვევაში ყველაზე მოთხოვნადი თემატიკაა მუსიკა (15%), მედიცინა (14%), იუმორისტულ-გასართობი გადაცემები (11%) და ა.შ. საერთო რადიო სადგურების შემთხვევაში, რესპონდენტების უმრავლესობას მიაჩნია, რომ მათი მაუწყებლობა უნდა ვრცელდებოდეს მთლიანი ქვეყნის მასშტაბით.</a:t>
            </a:r>
            <a:endParaRPr lang="en-US" dirty="0">
              <a:latin typeface="+mn-lt"/>
            </a:endParaRPr>
          </a:p>
          <a:p>
            <a:endParaRPr lang="en-US" dirty="0"/>
          </a:p>
          <a:p>
            <a:endParaRPr lang="en-US" dirty="0"/>
          </a:p>
          <a:p>
            <a:endParaRPr lang="en-US" dirty="0"/>
          </a:p>
          <a:p>
            <a:endParaRPr lang="en-US" dirty="0"/>
          </a:p>
          <a:p>
            <a:endParaRPr lang="en-US" dirty="0"/>
          </a:p>
          <a:p>
            <a:endParaRPr lang="en-US" dirty="0"/>
          </a:p>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21</a:t>
            </a:fld>
            <a:endParaRPr lang="en-US" dirty="0"/>
          </a:p>
        </p:txBody>
      </p:sp>
    </p:spTree>
    <p:extLst>
      <p:ext uri="{BB962C8B-B14F-4D97-AF65-F5344CB8AC3E}">
        <p14:creationId xmlns:p14="http://schemas.microsoft.com/office/powerpoint/2010/main" val="1929926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1340769"/>
            <a:ext cx="7652330" cy="2880320"/>
          </a:xfrm>
        </p:spPr>
        <p:style>
          <a:lnRef idx="3">
            <a:schemeClr val="lt1"/>
          </a:lnRef>
          <a:fillRef idx="1">
            <a:schemeClr val="accent1"/>
          </a:fillRef>
          <a:effectRef idx="1">
            <a:schemeClr val="accent1"/>
          </a:effectRef>
          <a:fontRef idx="minor">
            <a:schemeClr val="lt1"/>
          </a:fontRef>
        </p:style>
        <p:txBody>
          <a:bodyPr/>
          <a:lstStyle/>
          <a:p>
            <a:r>
              <a:rPr lang="ka-GE" sz="3600" dirty="0"/>
              <a:t>რაოდენობრივი კვლევის გრაფიკული ანგარიში </a:t>
            </a:r>
            <a:br>
              <a:rPr lang="ka-GE" sz="4000" dirty="0"/>
            </a:br>
            <a:br>
              <a:rPr lang="ka-GE" sz="4000" dirty="0"/>
            </a:br>
            <a:r>
              <a:rPr lang="ka-GE" sz="4000" dirty="0"/>
              <a:t>  </a:t>
            </a:r>
            <a:r>
              <a:rPr lang="ka-GE" sz="2800" i="1" dirty="0"/>
              <a:t>ეროვნული</a:t>
            </a:r>
            <a:endParaRPr lang="en-US" sz="2800" i="1" dirty="0"/>
          </a:p>
        </p:txBody>
      </p:sp>
    </p:spTree>
    <p:extLst>
      <p:ext uri="{BB962C8B-B14F-4D97-AF65-F5344CB8AC3E}">
        <p14:creationId xmlns:p14="http://schemas.microsoft.com/office/powerpoint/2010/main" val="2414302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112"/>
            <a:ext cx="8229600" cy="787624"/>
          </a:xfrm>
        </p:spPr>
        <p:txBody>
          <a:bodyPr/>
          <a:lstStyle/>
          <a:p>
            <a:pPr algn="ctr"/>
            <a:r>
              <a:rPr lang="ka-GE" dirty="0"/>
              <a:t>რაოდენობრივი (ეროვნული)</a:t>
            </a:r>
            <a:br>
              <a:rPr lang="ka-GE" dirty="0"/>
            </a:br>
            <a:r>
              <a:rPr lang="ka-GE" sz="1400" dirty="0"/>
              <a:t>დემოგრაფიული მაჩვენებლები</a:t>
            </a:r>
            <a:endParaRPr lang="en-US" sz="1400" dirty="0"/>
          </a:p>
        </p:txBody>
      </p:sp>
      <p:sp>
        <p:nvSpPr>
          <p:cNvPr id="5" name="Slide Number Placeholder 4"/>
          <p:cNvSpPr>
            <a:spLocks noGrp="1"/>
          </p:cNvSpPr>
          <p:nvPr>
            <p:ph type="sldNum" sz="quarter" idx="12"/>
          </p:nvPr>
        </p:nvSpPr>
        <p:spPr/>
        <p:txBody>
          <a:bodyPr/>
          <a:lstStyle/>
          <a:p>
            <a:fld id="{134F1201-21E0-4608-9E7D-A4C678F407F1}" type="slidenum">
              <a:rPr lang="en-US" smtClean="0"/>
              <a:t>23</a:t>
            </a:fld>
            <a:endParaRPr lang="en-US"/>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1187202808"/>
              </p:ext>
            </p:extLst>
          </p:nvPr>
        </p:nvGraphicFramePr>
        <p:xfrm>
          <a:off x="512763" y="1700808"/>
          <a:ext cx="8137525" cy="43205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251702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pPr algn="ctr"/>
            <a:r>
              <a:rPr lang="ka-GE" dirty="0"/>
              <a:t>რაოდენობრივი (ეროვნული)</a:t>
            </a:r>
            <a:br>
              <a:rPr lang="ka-GE" dirty="0"/>
            </a:br>
            <a:r>
              <a:rPr lang="ka-GE" sz="1400" dirty="0"/>
              <a:t>დემოგრაფიული მაჩვენებლები</a:t>
            </a:r>
            <a:endParaRPr lang="en-US" sz="1400" dirty="0"/>
          </a:p>
        </p:txBody>
      </p:sp>
      <p:sp>
        <p:nvSpPr>
          <p:cNvPr id="5" name="Slide Number Placeholder 4"/>
          <p:cNvSpPr>
            <a:spLocks noGrp="1"/>
          </p:cNvSpPr>
          <p:nvPr>
            <p:ph type="sldNum" sz="quarter" idx="12"/>
          </p:nvPr>
        </p:nvSpPr>
        <p:spPr/>
        <p:txBody>
          <a:bodyPr/>
          <a:lstStyle/>
          <a:p>
            <a:fld id="{134F1201-21E0-4608-9E7D-A4C678F407F1}" type="slidenum">
              <a:rPr lang="en-US" smtClean="0"/>
              <a:t>24</a:t>
            </a:fld>
            <a:endParaRPr lang="en-US"/>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215296826"/>
              </p:ext>
            </p:extLst>
          </p:nvPr>
        </p:nvGraphicFramePr>
        <p:xfrm>
          <a:off x="512763" y="1773238"/>
          <a:ext cx="8137525" cy="42481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09820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pPr algn="ctr"/>
            <a:r>
              <a:rPr lang="ka-GE" dirty="0"/>
              <a:t>რაოდენობრივი (ეროვნული)</a:t>
            </a:r>
            <a:br>
              <a:rPr lang="ka-GE" dirty="0"/>
            </a:br>
            <a:r>
              <a:rPr lang="ka-GE" sz="1400" dirty="0"/>
              <a:t>დემოგრაფიული მაჩვენებლები</a:t>
            </a:r>
            <a:endParaRPr lang="en-US" sz="1400" dirty="0"/>
          </a:p>
        </p:txBody>
      </p:sp>
      <p:sp>
        <p:nvSpPr>
          <p:cNvPr id="5" name="Slide Number Placeholder 4"/>
          <p:cNvSpPr>
            <a:spLocks noGrp="1"/>
          </p:cNvSpPr>
          <p:nvPr>
            <p:ph type="sldNum" sz="quarter" idx="12"/>
          </p:nvPr>
        </p:nvSpPr>
        <p:spPr/>
        <p:txBody>
          <a:bodyPr/>
          <a:lstStyle/>
          <a:p>
            <a:fld id="{134F1201-21E0-4608-9E7D-A4C678F407F1}" type="slidenum">
              <a:rPr lang="en-US" smtClean="0"/>
              <a:t>25</a:t>
            </a:fld>
            <a:endParaRPr lang="en-US"/>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1206193592"/>
              </p:ext>
            </p:extLst>
          </p:nvPr>
        </p:nvGraphicFramePr>
        <p:xfrm>
          <a:off x="512763" y="1196752"/>
          <a:ext cx="8137525" cy="48246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45780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pPr algn="ctr"/>
            <a:r>
              <a:rPr lang="ka-GE" dirty="0"/>
              <a:t>რაოდენობრივი (ეროვნული)</a:t>
            </a:r>
            <a:br>
              <a:rPr lang="ka-GE" dirty="0"/>
            </a:br>
            <a:r>
              <a:rPr lang="ka-GE" sz="1400" dirty="0"/>
              <a:t>დემოგრაფიული მაჩვენებლები</a:t>
            </a:r>
            <a:endParaRPr lang="en-US" sz="1400" dirty="0"/>
          </a:p>
        </p:txBody>
      </p:sp>
      <p:sp>
        <p:nvSpPr>
          <p:cNvPr id="5" name="Slide Number Placeholder 4"/>
          <p:cNvSpPr>
            <a:spLocks noGrp="1"/>
          </p:cNvSpPr>
          <p:nvPr>
            <p:ph type="sldNum" sz="quarter" idx="12"/>
          </p:nvPr>
        </p:nvSpPr>
        <p:spPr/>
        <p:txBody>
          <a:bodyPr/>
          <a:lstStyle/>
          <a:p>
            <a:fld id="{134F1201-21E0-4608-9E7D-A4C678F407F1}" type="slidenum">
              <a:rPr lang="en-US" smtClean="0"/>
              <a:t>26</a:t>
            </a:fld>
            <a:endParaRPr lang="en-US"/>
          </a:p>
        </p:txBody>
      </p:sp>
      <p:graphicFrame>
        <p:nvGraphicFramePr>
          <p:cNvPr id="8" name="Content Placeholder 6">
            <a:extLst>
              <a:ext uri="{FF2B5EF4-FFF2-40B4-BE49-F238E27FC236}">
                <a16:creationId xmlns:a16="http://schemas.microsoft.com/office/drawing/2014/main" id="{D45F580A-74BE-4402-9D89-7518DA4F463A}"/>
              </a:ext>
            </a:extLst>
          </p:cNvPr>
          <p:cNvGraphicFramePr>
            <a:graphicFrameLocks noGrp="1"/>
          </p:cNvGraphicFramePr>
          <p:nvPr>
            <p:ph sz="quarter" idx="13"/>
            <p:extLst>
              <p:ext uri="{D42A27DB-BD31-4B8C-83A1-F6EECF244321}">
                <p14:modId xmlns:p14="http://schemas.microsoft.com/office/powerpoint/2010/main" val="3375689049"/>
              </p:ext>
            </p:extLst>
          </p:nvPr>
        </p:nvGraphicFramePr>
        <p:xfrm>
          <a:off x="512763" y="1052736"/>
          <a:ext cx="8137525" cy="49686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5013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34F1201-21E0-4608-9E7D-A4C678F407F1}" type="slidenum">
              <a:rPr lang="en-US" smtClean="0"/>
              <a:t>27</a:t>
            </a:fld>
            <a:endParaRPr lang="en-US"/>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3622773769"/>
              </p:ext>
            </p:extLst>
          </p:nvPr>
        </p:nvGraphicFramePr>
        <p:xfrm>
          <a:off x="512763" y="1268760"/>
          <a:ext cx="8137525" cy="4752628"/>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a:extLst>
              <a:ext uri="{FF2B5EF4-FFF2-40B4-BE49-F238E27FC236}">
                <a16:creationId xmlns:a16="http://schemas.microsoft.com/office/drawing/2014/main" id="{D2090126-97A1-4885-BF49-91241DCD7EDF}"/>
              </a:ext>
            </a:extLst>
          </p:cNvPr>
          <p:cNvSpPr>
            <a:spLocks noGrp="1"/>
          </p:cNvSpPr>
          <p:nvPr>
            <p:ph type="title"/>
          </p:nvPr>
        </p:nvSpPr>
        <p:spPr>
          <a:xfrm>
            <a:off x="457200" y="274638"/>
            <a:ext cx="8229600" cy="778098"/>
          </a:xfrm>
        </p:spPr>
        <p:txBody>
          <a:bodyPr/>
          <a:lstStyle/>
          <a:p>
            <a:pPr algn="ctr"/>
            <a:r>
              <a:rPr lang="ka-GE" dirty="0"/>
              <a:t>რაოდენობრივი (ეროვნული)</a:t>
            </a:r>
            <a:br>
              <a:rPr lang="ka-GE" dirty="0"/>
            </a:br>
            <a:r>
              <a:rPr lang="ka-GE" sz="1400" dirty="0"/>
              <a:t>დემოგრაფიული მაჩვენებლები</a:t>
            </a:r>
            <a:endParaRPr lang="en-US" sz="1400" dirty="0"/>
          </a:p>
        </p:txBody>
      </p:sp>
    </p:spTree>
    <p:extLst>
      <p:ext uri="{BB962C8B-B14F-4D97-AF65-F5344CB8AC3E}">
        <p14:creationId xmlns:p14="http://schemas.microsoft.com/office/powerpoint/2010/main" val="40626158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34F1201-21E0-4608-9E7D-A4C678F407F1}" type="slidenum">
              <a:rPr lang="en-US" smtClean="0"/>
              <a:t>28</a:t>
            </a:fld>
            <a:endParaRPr lang="en-US"/>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1434350621"/>
              </p:ext>
            </p:extLst>
          </p:nvPr>
        </p:nvGraphicFramePr>
        <p:xfrm>
          <a:off x="512763" y="980728"/>
          <a:ext cx="8137525" cy="5040660"/>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a:extLst>
              <a:ext uri="{FF2B5EF4-FFF2-40B4-BE49-F238E27FC236}">
                <a16:creationId xmlns:a16="http://schemas.microsoft.com/office/drawing/2014/main" id="{D2090126-97A1-4885-BF49-91241DCD7EDF}"/>
              </a:ext>
            </a:extLst>
          </p:cNvPr>
          <p:cNvSpPr>
            <a:spLocks noGrp="1"/>
          </p:cNvSpPr>
          <p:nvPr>
            <p:ph type="title"/>
          </p:nvPr>
        </p:nvSpPr>
        <p:spPr>
          <a:xfrm>
            <a:off x="457200" y="274638"/>
            <a:ext cx="8229600" cy="706090"/>
          </a:xfrm>
        </p:spPr>
        <p:txBody>
          <a:bodyPr/>
          <a:lstStyle/>
          <a:p>
            <a:pPr algn="ctr"/>
            <a:r>
              <a:rPr lang="ka-GE" dirty="0"/>
              <a:t>რაოდენობრივი (ეროვნული)</a:t>
            </a:r>
            <a:br>
              <a:rPr lang="ka-GE" dirty="0"/>
            </a:br>
            <a:r>
              <a:rPr lang="ka-GE" sz="1400" dirty="0"/>
              <a:t>დემოგრაფიული მაჩვენებლები</a:t>
            </a:r>
            <a:endParaRPr lang="en-US" sz="1400" dirty="0"/>
          </a:p>
        </p:txBody>
      </p:sp>
    </p:spTree>
    <p:extLst>
      <p:ext uri="{BB962C8B-B14F-4D97-AF65-F5344CB8AC3E}">
        <p14:creationId xmlns:p14="http://schemas.microsoft.com/office/powerpoint/2010/main" val="2763064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pPr algn="ctr"/>
            <a:r>
              <a:rPr lang="ka-GE" dirty="0"/>
              <a:t>რაოდენობრივი (ეროვნული)</a:t>
            </a:r>
            <a:br>
              <a:rPr lang="ka-GE" dirty="0"/>
            </a:br>
            <a:r>
              <a:rPr lang="ka-GE" sz="1400" dirty="0"/>
              <a:t>დემოგრაფიული მაჩვენებლები</a:t>
            </a:r>
            <a:endParaRPr lang="en-US" sz="1400" dirty="0"/>
          </a:p>
        </p:txBody>
      </p:sp>
      <p:sp>
        <p:nvSpPr>
          <p:cNvPr id="5" name="Slide Number Placeholder 4"/>
          <p:cNvSpPr>
            <a:spLocks noGrp="1"/>
          </p:cNvSpPr>
          <p:nvPr>
            <p:ph type="sldNum" sz="quarter" idx="12"/>
          </p:nvPr>
        </p:nvSpPr>
        <p:spPr/>
        <p:txBody>
          <a:bodyPr/>
          <a:lstStyle/>
          <a:p>
            <a:fld id="{134F1201-21E0-4608-9E7D-A4C678F407F1}" type="slidenum">
              <a:rPr lang="en-US" smtClean="0"/>
              <a:t>29</a:t>
            </a:fld>
            <a:endParaRPr lang="en-US"/>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3567013258"/>
              </p:ext>
            </p:extLst>
          </p:nvPr>
        </p:nvGraphicFramePr>
        <p:xfrm>
          <a:off x="512763" y="1124744"/>
          <a:ext cx="8137525" cy="48966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83982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712968" cy="778098"/>
          </a:xfrm>
        </p:spPr>
        <p:txBody>
          <a:bodyPr>
            <a:normAutofit/>
          </a:bodyPr>
          <a:lstStyle/>
          <a:p>
            <a:r>
              <a:rPr lang="ka-GE" sz="3200" dirty="0"/>
              <a:t>კვლევის  ძირითადი მიზანი და ამოცანები</a:t>
            </a:r>
            <a:endParaRPr lang="en-US" sz="3200" dirty="0"/>
          </a:p>
        </p:txBody>
      </p:sp>
      <p:sp>
        <p:nvSpPr>
          <p:cNvPr id="4" name="Slide Number Placeholder 3"/>
          <p:cNvSpPr>
            <a:spLocks noGrp="1"/>
          </p:cNvSpPr>
          <p:nvPr>
            <p:ph type="sldNum" sz="quarter" idx="12"/>
          </p:nvPr>
        </p:nvSpPr>
        <p:spPr/>
        <p:txBody>
          <a:bodyPr/>
          <a:lstStyle/>
          <a:p>
            <a:fld id="{134F1201-21E0-4608-9E7D-A4C678F407F1}" type="slidenum">
              <a:rPr lang="en-US" smtClean="0"/>
              <a:t>3</a:t>
            </a:fld>
            <a:endParaRPr lang="en-US"/>
          </a:p>
        </p:txBody>
      </p:sp>
      <p:sp>
        <p:nvSpPr>
          <p:cNvPr id="5" name="Content Placeholder 4"/>
          <p:cNvSpPr>
            <a:spLocks noGrp="1"/>
          </p:cNvSpPr>
          <p:nvPr>
            <p:ph sz="quarter" idx="13"/>
          </p:nvPr>
        </p:nvSpPr>
        <p:spPr>
          <a:xfrm>
            <a:off x="179512" y="1196752"/>
            <a:ext cx="8640960" cy="4824636"/>
          </a:xfrm>
        </p:spPr>
        <p:txBody>
          <a:bodyPr/>
          <a:lstStyle/>
          <a:p>
            <a:pPr marL="0" indent="0" algn="just">
              <a:buNone/>
            </a:pPr>
            <a:r>
              <a:rPr lang="ka-GE" sz="1600" dirty="0"/>
              <a:t>კვლევის ორივე კომპონენტისთვის წარდგენილი </a:t>
            </a:r>
            <a:r>
              <a:rPr lang="ka-GE" sz="1600" dirty="0" err="1"/>
              <a:t>სატენდერო</a:t>
            </a:r>
            <a:r>
              <a:rPr lang="ka-GE" sz="1600" dirty="0"/>
              <a:t> წინადადება მიზნად ისახავდა შემდეგი საკითხების შესწავლას: </a:t>
            </a:r>
          </a:p>
          <a:p>
            <a:pPr marL="0" indent="0" algn="just">
              <a:buNone/>
            </a:pPr>
            <a:endParaRPr lang="ka-GE" sz="1600" dirty="0"/>
          </a:p>
          <a:p>
            <a:pPr algn="just">
              <a:buFont typeface="Wingdings" panose="05000000000000000000" pitchFamily="2" charset="2"/>
              <a:buChar char="Ø"/>
            </a:pPr>
            <a:r>
              <a:rPr lang="ka-GE" sz="1400" dirty="0"/>
              <a:t> საზოგადოების დამოკიდებულება და მოთხოვნა კერძო სპეციალიზებული რადიო მაუწყებლობის თემატიკისადმი; </a:t>
            </a:r>
            <a:endParaRPr lang="en-US" sz="1400" dirty="0"/>
          </a:p>
          <a:p>
            <a:pPr algn="just">
              <a:buFont typeface="Wingdings" panose="05000000000000000000" pitchFamily="2" charset="2"/>
              <a:buChar char="Ø"/>
            </a:pPr>
            <a:r>
              <a:rPr lang="ka-GE" sz="1400" dirty="0"/>
              <a:t>საზოგადოების დამოკიდებულება და მოთხოვნა კერძო საერთო რადიომაუწყებლობაზე; </a:t>
            </a:r>
            <a:endParaRPr lang="en-US" sz="1400" dirty="0"/>
          </a:p>
          <a:p>
            <a:pPr algn="just">
              <a:buFont typeface="Wingdings" panose="05000000000000000000" pitchFamily="2" charset="2"/>
              <a:buChar char="Ø"/>
            </a:pPr>
            <a:r>
              <a:rPr lang="ka-GE" sz="1400" dirty="0"/>
              <a:t>საზოგადოების დამოკიდებულება და მოთხოვნა რეგიონულ (ადგილობრივ) რადიოსადგურის არსებობაზე, რომელიც აქცენტირებული იქნება ადგილობრივი ამბების გაშუქებით; </a:t>
            </a:r>
            <a:endParaRPr lang="en-US" sz="1400" dirty="0"/>
          </a:p>
          <a:p>
            <a:pPr algn="just">
              <a:buFont typeface="Wingdings" panose="05000000000000000000" pitchFamily="2" charset="2"/>
              <a:buChar char="Ø"/>
            </a:pPr>
            <a:r>
              <a:rPr lang="ka-GE" sz="1400" dirty="0"/>
              <a:t>რა თემატიკის/ჟანრის გადაცემებს ენიჭება უპირატესობა რადიოს მოსმენის დროს; </a:t>
            </a:r>
            <a:endParaRPr lang="en-US" sz="1400" dirty="0"/>
          </a:p>
          <a:p>
            <a:pPr algn="just">
              <a:buFont typeface="Wingdings" panose="05000000000000000000" pitchFamily="2" charset="2"/>
              <a:buChar char="Ø"/>
            </a:pPr>
            <a:r>
              <a:rPr lang="ka-GE" sz="1400" dirty="0"/>
              <a:t>როგორი გადაცემების დეფიციტს განიცდის ქართული რადიოსადგურები; </a:t>
            </a:r>
            <a:endParaRPr lang="en-US" sz="1400" dirty="0"/>
          </a:p>
          <a:p>
            <a:pPr algn="just">
              <a:buFont typeface="Wingdings" panose="05000000000000000000" pitchFamily="2" charset="2"/>
              <a:buChar char="Ø"/>
            </a:pPr>
            <a:r>
              <a:rPr lang="ka-GE" sz="1400" dirty="0"/>
              <a:t>რომელი რადიომაუწყებლობის დამატების საჭიროებაა ქართულ რადიო სივრცეში: სპეციალიზებული თუ საერთო რადიომაუწყებლობის;</a:t>
            </a:r>
            <a:endParaRPr lang="en-US" sz="1400" dirty="0"/>
          </a:p>
          <a:p>
            <a:pPr algn="just">
              <a:buFont typeface="Wingdings" panose="05000000000000000000" pitchFamily="2" charset="2"/>
              <a:buChar char="Ø"/>
            </a:pPr>
            <a:r>
              <a:rPr lang="ka-GE" sz="1400" dirty="0"/>
              <a:t>სპეციალიზებული მუსიკალური რადიომაუწყებლობის შემთხვევაში რადიომსმენელის პრეფერენციები სხვადასხვა ჟანრისა და მიმდინარეობის მიხედვით; </a:t>
            </a:r>
            <a:endParaRPr lang="en-US" sz="1400" dirty="0"/>
          </a:p>
          <a:p>
            <a:pPr algn="just">
              <a:buFont typeface="Wingdings" panose="05000000000000000000" pitchFamily="2" charset="2"/>
              <a:buChar char="Ø"/>
            </a:pPr>
            <a:r>
              <a:rPr lang="ka-GE" sz="1400" dirty="0"/>
              <a:t>ადგილობრივი მოსახლეობისთვის რადიოებზე ხელმისაწვდომობა, ხელმისაწვდომი რადიოების რაოდენობა და მათი დაფარვის ხარისხი</a:t>
            </a:r>
            <a:r>
              <a:rPr lang="ka-GE" dirty="0"/>
              <a:t>.</a:t>
            </a:r>
            <a:endParaRPr lang="en-US" dirty="0"/>
          </a:p>
          <a:p>
            <a:pPr marL="0" indent="0">
              <a:buNone/>
            </a:pPr>
            <a:endParaRPr lang="en-US" dirty="0"/>
          </a:p>
        </p:txBody>
      </p:sp>
    </p:spTree>
    <p:extLst>
      <p:ext uri="{BB962C8B-B14F-4D97-AF65-F5344CB8AC3E}">
        <p14:creationId xmlns:p14="http://schemas.microsoft.com/office/powerpoint/2010/main" val="3096320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lstStyle/>
          <a:p>
            <a:pPr algn="ctr"/>
            <a:r>
              <a:rPr lang="ka-GE" dirty="0"/>
              <a:t>რაოდენობრივი (ეროვნული)</a:t>
            </a:r>
            <a:br>
              <a:rPr lang="ka-GE" dirty="0"/>
            </a:br>
            <a:endParaRPr lang="en-US" sz="1400" dirty="0"/>
          </a:p>
        </p:txBody>
      </p:sp>
      <p:sp>
        <p:nvSpPr>
          <p:cNvPr id="5" name="Slide Number Placeholder 4"/>
          <p:cNvSpPr>
            <a:spLocks noGrp="1"/>
          </p:cNvSpPr>
          <p:nvPr>
            <p:ph type="sldNum" sz="quarter" idx="12"/>
          </p:nvPr>
        </p:nvSpPr>
        <p:spPr/>
        <p:txBody>
          <a:bodyPr/>
          <a:lstStyle/>
          <a:p>
            <a:fld id="{134F1201-21E0-4608-9E7D-A4C678F407F1}" type="slidenum">
              <a:rPr lang="en-US" smtClean="0"/>
              <a:t>30</a:t>
            </a:fld>
            <a:endParaRPr lang="en-US"/>
          </a:p>
        </p:txBody>
      </p:sp>
      <p:graphicFrame>
        <p:nvGraphicFramePr>
          <p:cNvPr id="8" name="Content Placeholder 6">
            <a:extLst>
              <a:ext uri="{FF2B5EF4-FFF2-40B4-BE49-F238E27FC236}">
                <a16:creationId xmlns:a16="http://schemas.microsoft.com/office/drawing/2014/main" id="{D45F580A-74BE-4402-9D89-7518DA4F463A}"/>
              </a:ext>
            </a:extLst>
          </p:cNvPr>
          <p:cNvGraphicFramePr>
            <a:graphicFrameLocks noGrp="1"/>
          </p:cNvGraphicFramePr>
          <p:nvPr>
            <p:ph sz="quarter" idx="13"/>
            <p:extLst>
              <p:ext uri="{D42A27DB-BD31-4B8C-83A1-F6EECF244321}">
                <p14:modId xmlns:p14="http://schemas.microsoft.com/office/powerpoint/2010/main" val="624372454"/>
              </p:ext>
            </p:extLst>
          </p:nvPr>
        </p:nvGraphicFramePr>
        <p:xfrm>
          <a:off x="512763" y="1773238"/>
          <a:ext cx="8137525" cy="42481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659545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34F1201-21E0-4608-9E7D-A4C678F407F1}" type="slidenum">
              <a:rPr lang="en-US" smtClean="0"/>
              <a:t>31</a:t>
            </a:fld>
            <a:endParaRPr lang="en-US"/>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4074399026"/>
              </p:ext>
            </p:extLst>
          </p:nvPr>
        </p:nvGraphicFramePr>
        <p:xfrm>
          <a:off x="512763" y="1124744"/>
          <a:ext cx="8137525" cy="4896644"/>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a:extLst>
              <a:ext uri="{FF2B5EF4-FFF2-40B4-BE49-F238E27FC236}">
                <a16:creationId xmlns:a16="http://schemas.microsoft.com/office/drawing/2014/main" id="{D2090126-97A1-4885-BF49-91241DCD7EDF}"/>
              </a:ext>
            </a:extLst>
          </p:cNvPr>
          <p:cNvSpPr>
            <a:spLocks noGrp="1"/>
          </p:cNvSpPr>
          <p:nvPr>
            <p:ph type="title"/>
          </p:nvPr>
        </p:nvSpPr>
        <p:spPr>
          <a:xfrm>
            <a:off x="457200" y="274638"/>
            <a:ext cx="8229600" cy="706090"/>
          </a:xfrm>
        </p:spPr>
        <p:txBody>
          <a:bodyPr/>
          <a:lstStyle/>
          <a:p>
            <a:pPr algn="ctr"/>
            <a:r>
              <a:rPr lang="ka-GE" dirty="0"/>
              <a:t>რაოდენობრივი (ეროვნული)</a:t>
            </a:r>
            <a:br>
              <a:rPr lang="ka-GE" dirty="0"/>
            </a:br>
            <a:endParaRPr lang="en-US" sz="1400" dirty="0"/>
          </a:p>
        </p:txBody>
      </p:sp>
    </p:spTree>
    <p:extLst>
      <p:ext uri="{BB962C8B-B14F-4D97-AF65-F5344CB8AC3E}">
        <p14:creationId xmlns:p14="http://schemas.microsoft.com/office/powerpoint/2010/main" val="17848552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pPr algn="ctr"/>
            <a:r>
              <a:rPr lang="ka-GE" dirty="0"/>
              <a:t>რაოდენობრივი (ეროვნული)</a:t>
            </a:r>
            <a:br>
              <a:rPr lang="ka-GE" dirty="0"/>
            </a:br>
            <a:endParaRPr lang="en-US" sz="1400" dirty="0"/>
          </a:p>
        </p:txBody>
      </p:sp>
      <p:sp>
        <p:nvSpPr>
          <p:cNvPr id="5" name="Slide Number Placeholder 4"/>
          <p:cNvSpPr>
            <a:spLocks noGrp="1"/>
          </p:cNvSpPr>
          <p:nvPr>
            <p:ph type="sldNum" sz="quarter" idx="12"/>
          </p:nvPr>
        </p:nvSpPr>
        <p:spPr/>
        <p:txBody>
          <a:bodyPr/>
          <a:lstStyle/>
          <a:p>
            <a:fld id="{134F1201-21E0-4608-9E7D-A4C678F407F1}" type="slidenum">
              <a:rPr lang="en-US" smtClean="0"/>
              <a:t>32</a:t>
            </a:fld>
            <a:endParaRPr lang="en-US"/>
          </a:p>
        </p:txBody>
      </p:sp>
      <p:graphicFrame>
        <p:nvGraphicFramePr>
          <p:cNvPr id="8" name="Content Placeholder 6">
            <a:extLst>
              <a:ext uri="{FF2B5EF4-FFF2-40B4-BE49-F238E27FC236}">
                <a16:creationId xmlns:a16="http://schemas.microsoft.com/office/drawing/2014/main" id="{D45F580A-74BE-4402-9D89-7518DA4F463A}"/>
              </a:ext>
            </a:extLst>
          </p:cNvPr>
          <p:cNvGraphicFramePr>
            <a:graphicFrameLocks noGrp="1"/>
          </p:cNvGraphicFramePr>
          <p:nvPr>
            <p:ph sz="quarter" idx="13"/>
            <p:extLst>
              <p:ext uri="{D42A27DB-BD31-4B8C-83A1-F6EECF244321}">
                <p14:modId xmlns:p14="http://schemas.microsoft.com/office/powerpoint/2010/main" val="816744485"/>
              </p:ext>
            </p:extLst>
          </p:nvPr>
        </p:nvGraphicFramePr>
        <p:xfrm>
          <a:off x="457201" y="1268760"/>
          <a:ext cx="8193088" cy="47526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478945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ka-GE" dirty="0"/>
              <a:t>რაოდენობრივი (ეროვნული)</a:t>
            </a:r>
            <a:br>
              <a:rPr lang="ka-GE" dirty="0"/>
            </a:br>
            <a:endParaRPr lang="en-US" sz="1400" dirty="0"/>
          </a:p>
        </p:txBody>
      </p:sp>
      <p:sp>
        <p:nvSpPr>
          <p:cNvPr id="5" name="Slide Number Placeholder 4"/>
          <p:cNvSpPr>
            <a:spLocks noGrp="1"/>
          </p:cNvSpPr>
          <p:nvPr>
            <p:ph type="sldNum" sz="quarter" idx="12"/>
          </p:nvPr>
        </p:nvSpPr>
        <p:spPr/>
        <p:txBody>
          <a:bodyPr/>
          <a:lstStyle/>
          <a:p>
            <a:fld id="{134F1201-21E0-4608-9E7D-A4C678F407F1}" type="slidenum">
              <a:rPr lang="en-US" smtClean="0"/>
              <a:t>33</a:t>
            </a:fld>
            <a:endParaRPr lang="en-US"/>
          </a:p>
        </p:txBody>
      </p:sp>
      <p:graphicFrame>
        <p:nvGraphicFramePr>
          <p:cNvPr id="8" name="Content Placeholder 6">
            <a:extLst>
              <a:ext uri="{FF2B5EF4-FFF2-40B4-BE49-F238E27FC236}">
                <a16:creationId xmlns:a16="http://schemas.microsoft.com/office/drawing/2014/main" id="{D45F580A-74BE-4402-9D89-7518DA4F463A}"/>
              </a:ext>
            </a:extLst>
          </p:cNvPr>
          <p:cNvGraphicFramePr>
            <a:graphicFrameLocks noGrp="1"/>
          </p:cNvGraphicFramePr>
          <p:nvPr>
            <p:ph sz="quarter" idx="13"/>
            <p:extLst>
              <p:ext uri="{D42A27DB-BD31-4B8C-83A1-F6EECF244321}">
                <p14:modId xmlns:p14="http://schemas.microsoft.com/office/powerpoint/2010/main" val="3411436016"/>
              </p:ext>
            </p:extLst>
          </p:nvPr>
        </p:nvGraphicFramePr>
        <p:xfrm>
          <a:off x="512763" y="1417638"/>
          <a:ext cx="8137525" cy="46037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565810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ka-GE" dirty="0"/>
              <a:t>რაოდენობრივი (ეროვნული)</a:t>
            </a:r>
            <a:br>
              <a:rPr lang="ka-GE" dirty="0"/>
            </a:br>
            <a:endParaRPr lang="en-US" sz="1400" dirty="0"/>
          </a:p>
        </p:txBody>
      </p:sp>
      <p:sp>
        <p:nvSpPr>
          <p:cNvPr id="5" name="Slide Number Placeholder 4"/>
          <p:cNvSpPr>
            <a:spLocks noGrp="1"/>
          </p:cNvSpPr>
          <p:nvPr>
            <p:ph type="sldNum" sz="quarter" idx="12"/>
          </p:nvPr>
        </p:nvSpPr>
        <p:spPr/>
        <p:txBody>
          <a:bodyPr/>
          <a:lstStyle/>
          <a:p>
            <a:fld id="{134F1201-21E0-4608-9E7D-A4C678F407F1}" type="slidenum">
              <a:rPr lang="en-US" smtClean="0"/>
              <a:t>34</a:t>
            </a:fld>
            <a:endParaRPr lang="en-US"/>
          </a:p>
        </p:txBody>
      </p:sp>
      <p:graphicFrame>
        <p:nvGraphicFramePr>
          <p:cNvPr id="8" name="Content Placeholder 6">
            <a:extLst>
              <a:ext uri="{FF2B5EF4-FFF2-40B4-BE49-F238E27FC236}">
                <a16:creationId xmlns:a16="http://schemas.microsoft.com/office/drawing/2014/main" id="{D45F580A-74BE-4402-9D89-7518DA4F463A}"/>
              </a:ext>
            </a:extLst>
          </p:cNvPr>
          <p:cNvGraphicFramePr>
            <a:graphicFrameLocks noGrp="1"/>
          </p:cNvGraphicFramePr>
          <p:nvPr>
            <p:ph sz="quarter" idx="13"/>
            <p:extLst>
              <p:ext uri="{D42A27DB-BD31-4B8C-83A1-F6EECF244321}">
                <p14:modId xmlns:p14="http://schemas.microsoft.com/office/powerpoint/2010/main" val="1500267148"/>
              </p:ext>
            </p:extLst>
          </p:nvPr>
        </p:nvGraphicFramePr>
        <p:xfrm>
          <a:off x="512763" y="1556792"/>
          <a:ext cx="8137525" cy="44645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529911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34F1201-21E0-4608-9E7D-A4C678F407F1}" type="slidenum">
              <a:rPr lang="en-US" smtClean="0"/>
              <a:t>35</a:t>
            </a:fld>
            <a:endParaRPr lang="en-US"/>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2752554993"/>
              </p:ext>
            </p:extLst>
          </p:nvPr>
        </p:nvGraphicFramePr>
        <p:xfrm>
          <a:off x="512763" y="1196752"/>
          <a:ext cx="8137525" cy="4824636"/>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a:extLst>
              <a:ext uri="{FF2B5EF4-FFF2-40B4-BE49-F238E27FC236}">
                <a16:creationId xmlns:a16="http://schemas.microsoft.com/office/drawing/2014/main" id="{D2090126-97A1-4885-BF49-91241DCD7EDF}"/>
              </a:ext>
            </a:extLst>
          </p:cNvPr>
          <p:cNvSpPr>
            <a:spLocks noGrp="1"/>
          </p:cNvSpPr>
          <p:nvPr>
            <p:ph type="title"/>
          </p:nvPr>
        </p:nvSpPr>
        <p:spPr>
          <a:xfrm>
            <a:off x="457200" y="274638"/>
            <a:ext cx="8229600" cy="778098"/>
          </a:xfrm>
        </p:spPr>
        <p:txBody>
          <a:bodyPr/>
          <a:lstStyle/>
          <a:p>
            <a:pPr algn="ctr"/>
            <a:r>
              <a:rPr lang="ka-GE" dirty="0"/>
              <a:t>რაოდენობრივი (ეროვნული)</a:t>
            </a:r>
            <a:br>
              <a:rPr lang="ka-GE" dirty="0"/>
            </a:br>
            <a:endParaRPr lang="en-US" sz="1400" dirty="0"/>
          </a:p>
        </p:txBody>
      </p:sp>
    </p:spTree>
    <p:extLst>
      <p:ext uri="{BB962C8B-B14F-4D97-AF65-F5344CB8AC3E}">
        <p14:creationId xmlns:p14="http://schemas.microsoft.com/office/powerpoint/2010/main" val="3735241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ka-GE" dirty="0"/>
              <a:t>რაოდენობრივი (ზონური)</a:t>
            </a:r>
            <a:br>
              <a:rPr lang="ka-GE" dirty="0"/>
            </a:br>
            <a:r>
              <a:rPr lang="ka-GE" sz="1600" dirty="0"/>
              <a:t>იშვიათად მოსმენის/არ მოსმენის ძირითადი მიზეზები</a:t>
            </a:r>
            <a:endParaRPr lang="en-US" sz="1600" dirty="0"/>
          </a:p>
        </p:txBody>
      </p:sp>
      <p:sp>
        <p:nvSpPr>
          <p:cNvPr id="5" name="Slide Number Placeholder 4"/>
          <p:cNvSpPr>
            <a:spLocks noGrp="1"/>
          </p:cNvSpPr>
          <p:nvPr>
            <p:ph type="sldNum" sz="quarter" idx="12"/>
          </p:nvPr>
        </p:nvSpPr>
        <p:spPr/>
        <p:txBody>
          <a:bodyPr/>
          <a:lstStyle/>
          <a:p>
            <a:fld id="{134F1201-21E0-4608-9E7D-A4C678F407F1}" type="slidenum">
              <a:rPr lang="en-US" smtClean="0"/>
              <a:t>36</a:t>
            </a:fld>
            <a:endParaRPr lang="en-US"/>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2668519513"/>
              </p:ext>
            </p:extLst>
          </p:nvPr>
        </p:nvGraphicFramePr>
        <p:xfrm>
          <a:off x="107504" y="908720"/>
          <a:ext cx="8579295" cy="543289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123861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34F1201-21E0-4608-9E7D-A4C678F407F1}" type="slidenum">
              <a:rPr lang="en-US" smtClean="0"/>
              <a:t>37</a:t>
            </a:fld>
            <a:endParaRPr lang="en-US"/>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2825516767"/>
              </p:ext>
            </p:extLst>
          </p:nvPr>
        </p:nvGraphicFramePr>
        <p:xfrm>
          <a:off x="512763" y="1268760"/>
          <a:ext cx="8137525" cy="4752628"/>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a:extLst>
              <a:ext uri="{FF2B5EF4-FFF2-40B4-BE49-F238E27FC236}">
                <a16:creationId xmlns:a16="http://schemas.microsoft.com/office/drawing/2014/main" id="{D2090126-97A1-4885-BF49-91241DCD7EDF}"/>
              </a:ext>
            </a:extLst>
          </p:cNvPr>
          <p:cNvSpPr>
            <a:spLocks noGrp="1"/>
          </p:cNvSpPr>
          <p:nvPr>
            <p:ph type="title"/>
          </p:nvPr>
        </p:nvSpPr>
        <p:spPr>
          <a:xfrm>
            <a:off x="457200" y="260648"/>
            <a:ext cx="8229600" cy="778098"/>
          </a:xfrm>
        </p:spPr>
        <p:txBody>
          <a:bodyPr/>
          <a:lstStyle/>
          <a:p>
            <a:pPr algn="ctr"/>
            <a:r>
              <a:rPr lang="ka-GE" dirty="0"/>
              <a:t>რაოდენობრივი (ეროვნული)</a:t>
            </a:r>
            <a:br>
              <a:rPr lang="ka-GE" dirty="0"/>
            </a:br>
            <a:endParaRPr lang="en-US" sz="1400" dirty="0"/>
          </a:p>
        </p:txBody>
      </p:sp>
    </p:spTree>
    <p:extLst>
      <p:ext uri="{BB962C8B-B14F-4D97-AF65-F5344CB8AC3E}">
        <p14:creationId xmlns:p14="http://schemas.microsoft.com/office/powerpoint/2010/main" val="12650188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34F1201-21E0-4608-9E7D-A4C678F407F1}" type="slidenum">
              <a:rPr lang="en-US" smtClean="0"/>
              <a:t>38</a:t>
            </a:fld>
            <a:endParaRPr lang="en-US"/>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3734753116"/>
              </p:ext>
            </p:extLst>
          </p:nvPr>
        </p:nvGraphicFramePr>
        <p:xfrm>
          <a:off x="457200" y="1124744"/>
          <a:ext cx="8229599" cy="4824636"/>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a:extLst>
              <a:ext uri="{FF2B5EF4-FFF2-40B4-BE49-F238E27FC236}">
                <a16:creationId xmlns:a16="http://schemas.microsoft.com/office/drawing/2014/main" id="{D2090126-97A1-4885-BF49-91241DCD7EDF}"/>
              </a:ext>
            </a:extLst>
          </p:cNvPr>
          <p:cNvSpPr>
            <a:spLocks noGrp="1"/>
          </p:cNvSpPr>
          <p:nvPr>
            <p:ph type="title"/>
          </p:nvPr>
        </p:nvSpPr>
        <p:spPr>
          <a:xfrm>
            <a:off x="457200" y="274638"/>
            <a:ext cx="8229600" cy="778098"/>
          </a:xfrm>
        </p:spPr>
        <p:txBody>
          <a:bodyPr/>
          <a:lstStyle/>
          <a:p>
            <a:pPr algn="ctr"/>
            <a:r>
              <a:rPr lang="ka-GE" dirty="0"/>
              <a:t>რაოდენობრივი (ეროვნული)</a:t>
            </a:r>
            <a:br>
              <a:rPr lang="ka-GE" dirty="0"/>
            </a:br>
            <a:endParaRPr lang="en-US" sz="1400" dirty="0"/>
          </a:p>
        </p:txBody>
      </p:sp>
    </p:spTree>
    <p:extLst>
      <p:ext uri="{BB962C8B-B14F-4D97-AF65-F5344CB8AC3E}">
        <p14:creationId xmlns:p14="http://schemas.microsoft.com/office/powerpoint/2010/main" val="5485223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34F1201-21E0-4608-9E7D-A4C678F407F1}" type="slidenum">
              <a:rPr lang="en-US" smtClean="0"/>
              <a:t>39</a:t>
            </a:fld>
            <a:endParaRPr lang="en-US"/>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1730524012"/>
              </p:ext>
            </p:extLst>
          </p:nvPr>
        </p:nvGraphicFramePr>
        <p:xfrm>
          <a:off x="512763" y="1196752"/>
          <a:ext cx="8137525" cy="4824636"/>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a:extLst>
              <a:ext uri="{FF2B5EF4-FFF2-40B4-BE49-F238E27FC236}">
                <a16:creationId xmlns:a16="http://schemas.microsoft.com/office/drawing/2014/main" id="{D2090126-97A1-4885-BF49-91241DCD7EDF}"/>
              </a:ext>
            </a:extLst>
          </p:cNvPr>
          <p:cNvSpPr>
            <a:spLocks noGrp="1"/>
          </p:cNvSpPr>
          <p:nvPr>
            <p:ph type="title"/>
          </p:nvPr>
        </p:nvSpPr>
        <p:spPr>
          <a:xfrm>
            <a:off x="457200" y="274638"/>
            <a:ext cx="8229600" cy="706090"/>
          </a:xfrm>
        </p:spPr>
        <p:txBody>
          <a:bodyPr/>
          <a:lstStyle/>
          <a:p>
            <a:pPr algn="ctr"/>
            <a:r>
              <a:rPr lang="ka-GE" dirty="0"/>
              <a:t>რაოდენობრივი (ეროვნული)</a:t>
            </a:r>
            <a:br>
              <a:rPr lang="ka-GE" dirty="0"/>
            </a:br>
            <a:endParaRPr lang="en-US" sz="1400" dirty="0"/>
          </a:p>
        </p:txBody>
      </p:sp>
    </p:spTree>
    <p:extLst>
      <p:ext uri="{BB962C8B-B14F-4D97-AF65-F5344CB8AC3E}">
        <p14:creationId xmlns:p14="http://schemas.microsoft.com/office/powerpoint/2010/main" val="1779717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1340769"/>
            <a:ext cx="7652330" cy="2880320"/>
          </a:xfrm>
          <a:ln/>
        </p:spPr>
        <p:style>
          <a:lnRef idx="3">
            <a:schemeClr val="lt1"/>
          </a:lnRef>
          <a:fillRef idx="1">
            <a:schemeClr val="accent1"/>
          </a:fillRef>
          <a:effectRef idx="1">
            <a:schemeClr val="accent1"/>
          </a:effectRef>
          <a:fontRef idx="minor">
            <a:schemeClr val="lt1"/>
          </a:fontRef>
        </p:style>
        <p:txBody>
          <a:bodyPr/>
          <a:lstStyle/>
          <a:p>
            <a:r>
              <a:rPr lang="ka-GE" sz="4000" dirty="0"/>
              <a:t>მეთოდოლოგია</a:t>
            </a:r>
            <a:endParaRPr lang="en-US" sz="4000" dirty="0"/>
          </a:p>
        </p:txBody>
      </p:sp>
      <p:sp>
        <p:nvSpPr>
          <p:cNvPr id="3" name="Subtitle 2"/>
          <p:cNvSpPr>
            <a:spLocks noGrp="1"/>
          </p:cNvSpPr>
          <p:nvPr>
            <p:ph type="subTitle" idx="1"/>
          </p:nvPr>
        </p:nvSpPr>
        <p:spPr>
          <a:xfrm>
            <a:off x="611560" y="4389120"/>
            <a:ext cx="6480720" cy="1069848"/>
          </a:xfrm>
        </p:spPr>
        <p:txBody>
          <a:bodyPr>
            <a:normAutofit/>
          </a:bodyPr>
          <a:lstStyle/>
          <a:p>
            <a:r>
              <a:rPr lang="ka-GE" sz="1400" b="1" i="1" dirty="0"/>
              <a:t>მეთოდოლოგიის ნაწილში აღწერილია, კვლევის ჩატარების მეთოდოლოგია, რაოდენობრივი და თვისებრივი კომპონენტებისთვის</a:t>
            </a:r>
            <a:endParaRPr lang="en-US" sz="1400" b="1" i="1" dirty="0"/>
          </a:p>
        </p:txBody>
      </p:sp>
    </p:spTree>
    <p:extLst>
      <p:ext uri="{BB962C8B-B14F-4D97-AF65-F5344CB8AC3E}">
        <p14:creationId xmlns:p14="http://schemas.microsoft.com/office/powerpoint/2010/main" val="28779201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pPr algn="ctr"/>
            <a:r>
              <a:rPr lang="ka-GE" dirty="0"/>
              <a:t>რაოდენობრივი (ეროვნული)</a:t>
            </a:r>
            <a:br>
              <a:rPr lang="ka-GE" dirty="0"/>
            </a:br>
            <a:endParaRPr lang="en-US" sz="1400" dirty="0"/>
          </a:p>
        </p:txBody>
      </p:sp>
      <p:sp>
        <p:nvSpPr>
          <p:cNvPr id="5" name="Slide Number Placeholder 4"/>
          <p:cNvSpPr>
            <a:spLocks noGrp="1"/>
          </p:cNvSpPr>
          <p:nvPr>
            <p:ph type="sldNum" sz="quarter" idx="12"/>
          </p:nvPr>
        </p:nvSpPr>
        <p:spPr/>
        <p:txBody>
          <a:bodyPr/>
          <a:lstStyle/>
          <a:p>
            <a:fld id="{134F1201-21E0-4608-9E7D-A4C678F407F1}" type="slidenum">
              <a:rPr lang="en-US" smtClean="0"/>
              <a:t>40</a:t>
            </a:fld>
            <a:endParaRPr lang="en-US"/>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4047616602"/>
              </p:ext>
            </p:extLst>
          </p:nvPr>
        </p:nvGraphicFramePr>
        <p:xfrm>
          <a:off x="179512" y="1412776"/>
          <a:ext cx="8784975" cy="46086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304558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pPr algn="ctr"/>
            <a:r>
              <a:rPr lang="ka-GE" dirty="0"/>
              <a:t>რაოდენობრივი (ეროვნული)</a:t>
            </a:r>
            <a:br>
              <a:rPr lang="ka-GE" dirty="0"/>
            </a:br>
            <a:endParaRPr lang="en-US" sz="1400" dirty="0"/>
          </a:p>
        </p:txBody>
      </p:sp>
      <p:sp>
        <p:nvSpPr>
          <p:cNvPr id="5" name="Slide Number Placeholder 4"/>
          <p:cNvSpPr>
            <a:spLocks noGrp="1"/>
          </p:cNvSpPr>
          <p:nvPr>
            <p:ph type="sldNum" sz="quarter" idx="12"/>
          </p:nvPr>
        </p:nvSpPr>
        <p:spPr/>
        <p:txBody>
          <a:bodyPr/>
          <a:lstStyle/>
          <a:p>
            <a:fld id="{134F1201-21E0-4608-9E7D-A4C678F407F1}" type="slidenum">
              <a:rPr lang="en-US" smtClean="0"/>
              <a:t>41</a:t>
            </a:fld>
            <a:endParaRPr lang="en-US"/>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2336431187"/>
              </p:ext>
            </p:extLst>
          </p:nvPr>
        </p:nvGraphicFramePr>
        <p:xfrm>
          <a:off x="512763" y="1268760"/>
          <a:ext cx="8137525" cy="47526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166012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22770"/>
          </a:xfrm>
        </p:spPr>
        <p:txBody>
          <a:bodyPr/>
          <a:lstStyle/>
          <a:p>
            <a:pPr algn="ctr"/>
            <a:r>
              <a:rPr lang="ka-GE" dirty="0"/>
              <a:t>რაოდენობრივი (ეროვნული)</a:t>
            </a:r>
            <a:br>
              <a:rPr lang="ka-GE" dirty="0"/>
            </a:br>
            <a:endParaRPr lang="en-US" sz="1400" dirty="0"/>
          </a:p>
        </p:txBody>
      </p:sp>
      <p:sp>
        <p:nvSpPr>
          <p:cNvPr id="5" name="Slide Number Placeholder 4"/>
          <p:cNvSpPr>
            <a:spLocks noGrp="1"/>
          </p:cNvSpPr>
          <p:nvPr>
            <p:ph type="sldNum" sz="quarter" idx="12"/>
          </p:nvPr>
        </p:nvSpPr>
        <p:spPr/>
        <p:txBody>
          <a:bodyPr/>
          <a:lstStyle/>
          <a:p>
            <a:fld id="{134F1201-21E0-4608-9E7D-A4C678F407F1}" type="slidenum">
              <a:rPr lang="en-US" smtClean="0"/>
              <a:t>42</a:t>
            </a:fld>
            <a:endParaRPr lang="en-US"/>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1180545505"/>
              </p:ext>
            </p:extLst>
          </p:nvPr>
        </p:nvGraphicFramePr>
        <p:xfrm>
          <a:off x="512763" y="1417638"/>
          <a:ext cx="8137525" cy="46037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111275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7875"/>
          </a:xfrm>
        </p:spPr>
        <p:txBody>
          <a:bodyPr/>
          <a:lstStyle/>
          <a:p>
            <a:pPr algn="ctr"/>
            <a:r>
              <a:rPr lang="ka-GE" dirty="0"/>
              <a:t>რაოდენობრივი (ეროვნული)</a:t>
            </a:r>
            <a:br>
              <a:rPr lang="en-US" dirty="0"/>
            </a:br>
            <a:endParaRPr lang="en-US" dirty="0"/>
          </a:p>
        </p:txBody>
      </p:sp>
      <p:sp>
        <p:nvSpPr>
          <p:cNvPr id="5" name="Slide Number Placeholder 4"/>
          <p:cNvSpPr>
            <a:spLocks noGrp="1"/>
          </p:cNvSpPr>
          <p:nvPr>
            <p:ph type="sldNum" sz="quarter" idx="12"/>
          </p:nvPr>
        </p:nvSpPr>
        <p:spPr/>
        <p:txBody>
          <a:bodyPr/>
          <a:lstStyle/>
          <a:p>
            <a:fld id="{134F1201-21E0-4608-9E7D-A4C678F407F1}" type="slidenum">
              <a:rPr lang="en-US" smtClean="0"/>
              <a:t>43</a:t>
            </a:fld>
            <a:endParaRPr lang="en-US"/>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1055511310"/>
              </p:ext>
            </p:extLst>
          </p:nvPr>
        </p:nvGraphicFramePr>
        <p:xfrm>
          <a:off x="512763" y="1052513"/>
          <a:ext cx="8137525" cy="52891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544436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lstStyle/>
          <a:p>
            <a:pPr algn="ctr"/>
            <a:r>
              <a:rPr lang="ka-GE" dirty="0"/>
              <a:t>რაოდენობრივი (ეროვნული)</a:t>
            </a:r>
            <a:br>
              <a:rPr lang="ka-GE" dirty="0"/>
            </a:br>
            <a:endParaRPr lang="en-US" sz="1400" dirty="0"/>
          </a:p>
        </p:txBody>
      </p:sp>
      <p:sp>
        <p:nvSpPr>
          <p:cNvPr id="5" name="Slide Number Placeholder 4"/>
          <p:cNvSpPr>
            <a:spLocks noGrp="1"/>
          </p:cNvSpPr>
          <p:nvPr>
            <p:ph type="sldNum" sz="quarter" idx="12"/>
          </p:nvPr>
        </p:nvSpPr>
        <p:spPr/>
        <p:txBody>
          <a:bodyPr/>
          <a:lstStyle/>
          <a:p>
            <a:fld id="{134F1201-21E0-4608-9E7D-A4C678F407F1}" type="slidenum">
              <a:rPr lang="en-US" smtClean="0"/>
              <a:t>44</a:t>
            </a:fld>
            <a:endParaRPr lang="en-US"/>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2555230770"/>
              </p:ext>
            </p:extLst>
          </p:nvPr>
        </p:nvGraphicFramePr>
        <p:xfrm>
          <a:off x="512763" y="1124744"/>
          <a:ext cx="8137525" cy="48966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363414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pPr algn="ctr"/>
            <a:r>
              <a:rPr lang="ka-GE" dirty="0"/>
              <a:t>რაოდენობრივი (ეროვნული)</a:t>
            </a:r>
            <a:br>
              <a:rPr lang="ka-GE" dirty="0"/>
            </a:br>
            <a:endParaRPr lang="en-US" sz="1400" dirty="0"/>
          </a:p>
        </p:txBody>
      </p:sp>
      <p:sp>
        <p:nvSpPr>
          <p:cNvPr id="5" name="Slide Number Placeholder 4"/>
          <p:cNvSpPr>
            <a:spLocks noGrp="1"/>
          </p:cNvSpPr>
          <p:nvPr>
            <p:ph type="sldNum" sz="quarter" idx="12"/>
          </p:nvPr>
        </p:nvSpPr>
        <p:spPr/>
        <p:txBody>
          <a:bodyPr/>
          <a:lstStyle/>
          <a:p>
            <a:fld id="{134F1201-21E0-4608-9E7D-A4C678F407F1}" type="slidenum">
              <a:rPr lang="en-US" smtClean="0"/>
              <a:t>45</a:t>
            </a:fld>
            <a:endParaRPr lang="en-US"/>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2911861018"/>
              </p:ext>
            </p:extLst>
          </p:nvPr>
        </p:nvGraphicFramePr>
        <p:xfrm>
          <a:off x="512763" y="1196752"/>
          <a:ext cx="8137525" cy="48246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68107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pPr algn="ctr"/>
            <a:r>
              <a:rPr lang="ka-GE" dirty="0"/>
              <a:t>რაოდენობრივი (ეროვნული)</a:t>
            </a:r>
            <a:br>
              <a:rPr lang="ka-GE" dirty="0"/>
            </a:br>
            <a:endParaRPr lang="en-US" sz="1400" dirty="0"/>
          </a:p>
        </p:txBody>
      </p:sp>
      <p:sp>
        <p:nvSpPr>
          <p:cNvPr id="5" name="Slide Number Placeholder 4"/>
          <p:cNvSpPr>
            <a:spLocks noGrp="1"/>
          </p:cNvSpPr>
          <p:nvPr>
            <p:ph type="sldNum" sz="quarter" idx="12"/>
          </p:nvPr>
        </p:nvSpPr>
        <p:spPr/>
        <p:txBody>
          <a:bodyPr/>
          <a:lstStyle/>
          <a:p>
            <a:fld id="{134F1201-21E0-4608-9E7D-A4C678F407F1}" type="slidenum">
              <a:rPr lang="en-US" smtClean="0"/>
              <a:t>46</a:t>
            </a:fld>
            <a:endParaRPr lang="en-US"/>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645212223"/>
              </p:ext>
            </p:extLst>
          </p:nvPr>
        </p:nvGraphicFramePr>
        <p:xfrm>
          <a:off x="503237" y="1052736"/>
          <a:ext cx="8137525" cy="505675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106012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1340769"/>
            <a:ext cx="7652330" cy="2880320"/>
          </a:xfrm>
        </p:spPr>
        <p:style>
          <a:lnRef idx="3">
            <a:schemeClr val="lt1"/>
          </a:lnRef>
          <a:fillRef idx="1">
            <a:schemeClr val="accent1"/>
          </a:fillRef>
          <a:effectRef idx="1">
            <a:schemeClr val="accent1"/>
          </a:effectRef>
          <a:fontRef idx="minor">
            <a:schemeClr val="lt1"/>
          </a:fontRef>
        </p:style>
        <p:txBody>
          <a:bodyPr/>
          <a:lstStyle/>
          <a:p>
            <a:r>
              <a:rPr lang="ka-GE" sz="3600" dirty="0"/>
              <a:t>რაოდენობრივი კვლევის ანგარიში </a:t>
            </a:r>
            <a:br>
              <a:rPr lang="ka-GE" sz="4000" dirty="0"/>
            </a:br>
            <a:br>
              <a:rPr lang="ka-GE" sz="4000" dirty="0"/>
            </a:br>
            <a:r>
              <a:rPr lang="ka-GE" sz="1600" i="1" dirty="0"/>
              <a:t>ანგარიშის შემდეგ ნაწილში წარმოდგენილია, რაოდენობრივი კვლევის გრაფიკული ანგარიში, სამაუწყებლო ზონების მიხედვით</a:t>
            </a:r>
            <a:endParaRPr lang="en-US" sz="1600" i="1" dirty="0"/>
          </a:p>
        </p:txBody>
      </p:sp>
    </p:spTree>
    <p:extLst>
      <p:ext uri="{BB962C8B-B14F-4D97-AF65-F5344CB8AC3E}">
        <p14:creationId xmlns:p14="http://schemas.microsoft.com/office/powerpoint/2010/main" val="21982723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928992" cy="850106"/>
          </a:xfrm>
        </p:spPr>
        <p:txBody>
          <a:bodyPr>
            <a:normAutofit/>
          </a:bodyPr>
          <a:lstStyle/>
          <a:p>
            <a:r>
              <a:rPr lang="ka-GE" sz="2800" dirty="0"/>
              <a:t>სამაუწყებლო ზონები</a:t>
            </a:r>
            <a:endParaRPr lang="en-US" sz="2800" dirty="0"/>
          </a:p>
        </p:txBody>
      </p:sp>
      <p:sp>
        <p:nvSpPr>
          <p:cNvPr id="4" name="Slide Number Placeholder 3"/>
          <p:cNvSpPr>
            <a:spLocks noGrp="1"/>
          </p:cNvSpPr>
          <p:nvPr>
            <p:ph type="sldNum" sz="quarter" idx="12"/>
          </p:nvPr>
        </p:nvSpPr>
        <p:spPr/>
        <p:txBody>
          <a:bodyPr/>
          <a:lstStyle/>
          <a:p>
            <a:fld id="{134F1201-21E0-4608-9E7D-A4C678F407F1}" type="slidenum">
              <a:rPr lang="en-US" smtClean="0"/>
              <a:t>48</a:t>
            </a:fld>
            <a:endParaRPr lang="en-US"/>
          </a:p>
        </p:txBody>
      </p:sp>
      <p:pic>
        <p:nvPicPr>
          <p:cNvPr id="6" name="Content Placeholder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79513" y="1340769"/>
            <a:ext cx="8712968" cy="4665644"/>
          </a:xfrm>
        </p:spPr>
      </p:pic>
    </p:spTree>
    <p:extLst>
      <p:ext uri="{BB962C8B-B14F-4D97-AF65-F5344CB8AC3E}">
        <p14:creationId xmlns:p14="http://schemas.microsoft.com/office/powerpoint/2010/main" val="36989663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6646"/>
            <a:ext cx="8229600" cy="778098"/>
          </a:xfrm>
        </p:spPr>
        <p:txBody>
          <a:bodyPr/>
          <a:lstStyle/>
          <a:p>
            <a:r>
              <a:rPr lang="ka-GE" dirty="0"/>
              <a:t>რაოდენობრივი (ზონური)</a:t>
            </a:r>
            <a:br>
              <a:rPr lang="ka-GE" dirty="0"/>
            </a:br>
            <a:r>
              <a:rPr lang="ka-GE" sz="1600" dirty="0"/>
              <a:t>დემოგრაფიული მაჩვენებლები - სქესი</a:t>
            </a:r>
            <a:endParaRPr lang="en-US" sz="1600" dirty="0"/>
          </a:p>
        </p:txBody>
      </p:sp>
      <p:sp>
        <p:nvSpPr>
          <p:cNvPr id="5" name="Slide Number Placeholder 4"/>
          <p:cNvSpPr>
            <a:spLocks noGrp="1"/>
          </p:cNvSpPr>
          <p:nvPr>
            <p:ph type="sldNum" sz="quarter" idx="12"/>
          </p:nvPr>
        </p:nvSpPr>
        <p:spPr/>
        <p:txBody>
          <a:bodyPr/>
          <a:lstStyle/>
          <a:p>
            <a:fld id="{134F1201-21E0-4608-9E7D-A4C678F407F1}" type="slidenum">
              <a:rPr lang="en-US" smtClean="0"/>
              <a:t>49</a:t>
            </a:fld>
            <a:endParaRPr lang="en-US"/>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2659597994"/>
              </p:ext>
            </p:extLst>
          </p:nvPr>
        </p:nvGraphicFramePr>
        <p:xfrm>
          <a:off x="549275" y="1451039"/>
          <a:ext cx="8137525" cy="46037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384054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792088"/>
          </a:xfrm>
        </p:spPr>
        <p:txBody>
          <a:bodyPr>
            <a:normAutofit/>
          </a:bodyPr>
          <a:lstStyle/>
          <a:p>
            <a:r>
              <a:rPr lang="ka-GE" sz="3600" b="1" dirty="0"/>
              <a:t>მეთოდოლოგია</a:t>
            </a:r>
            <a:endParaRPr lang="en-US" sz="3600" b="1" dirty="0"/>
          </a:p>
        </p:txBody>
      </p:sp>
      <p:sp>
        <p:nvSpPr>
          <p:cNvPr id="3" name="Text Placeholder 2"/>
          <p:cNvSpPr>
            <a:spLocks noGrp="1"/>
          </p:cNvSpPr>
          <p:nvPr>
            <p:ph type="body" idx="1"/>
          </p:nvPr>
        </p:nvSpPr>
        <p:spPr>
          <a:xfrm>
            <a:off x="1624330" y="908720"/>
            <a:ext cx="7412165" cy="4680520"/>
          </a:xfrm>
        </p:spPr>
        <p:txBody>
          <a:bodyPr>
            <a:normAutofit/>
          </a:bodyPr>
          <a:lstStyle/>
          <a:p>
            <a:pPr algn="just"/>
            <a:endParaRPr lang="ka-GE" sz="1400" dirty="0"/>
          </a:p>
          <a:p>
            <a:pPr algn="just"/>
            <a:r>
              <a:rPr lang="ka-GE" sz="1400" dirty="0"/>
              <a:t>კვლევის განხორციელების პროცესში გამოყენებულ იქნა რაოდენობრივი და თვისობრივი კვლევის მეთოდოლოგიები. თვისობრივი კვლევის კომპონენტში გამოყენებულ იქნა ფოკუს-ჯგუფის ტექნიკა, ხოლო რაოდენობრივი კვლევის კომპონენტში - სატელეფონო გამოკითხვა.</a:t>
            </a:r>
          </a:p>
          <a:p>
            <a:pPr algn="just"/>
            <a:endParaRPr lang="ka-GE" sz="1400" dirty="0"/>
          </a:p>
          <a:p>
            <a:pPr algn="just"/>
            <a:r>
              <a:rPr lang="ka-GE" sz="1400" b="1" dirty="0"/>
              <a:t>თვისობრივი კვლევა</a:t>
            </a:r>
          </a:p>
          <a:p>
            <a:r>
              <a:rPr lang="ka-GE" sz="1400" dirty="0"/>
              <a:t>თვისებრივი კვლევის ფარგლებში ჩატარდა 6 ფოკუს-ჯგუფი. </a:t>
            </a:r>
            <a:r>
              <a:rPr lang="en-US" sz="1400" dirty="0"/>
              <a:t>COVID-19-</a:t>
            </a:r>
            <a:r>
              <a:rPr lang="ka-GE" sz="1400" dirty="0"/>
              <a:t>ის გავრცელების პრევენციის მიზნით და არსებული რეკომენდაციების გათვალისწინებით, ფოკუს-ჯგუფები ჩატარდა ონლაინ-პლატფორმა </a:t>
            </a:r>
            <a:r>
              <a:rPr lang="en-US" sz="1400" dirty="0"/>
              <a:t>ZOOM-</a:t>
            </a:r>
            <a:r>
              <a:rPr lang="ka-GE" sz="1400" dirty="0"/>
              <a:t>ის მეშვეობით, წინასწარ შემუშავებული და დამკვეთთან შეთანხმებული სახელმძღვანელოს მიხედვით. </a:t>
            </a:r>
            <a:endParaRPr lang="en-US" sz="1400" dirty="0"/>
          </a:p>
          <a:p>
            <a:r>
              <a:rPr lang="ka-GE" sz="1400" dirty="0"/>
              <a:t>ფოკუს-ჯგუფებში მონაწილეობისთვის შეირჩნენ თბილისსა და საქართველოს ოთხ რეგიონში მცხოვრები რესპონდენტები. </a:t>
            </a:r>
          </a:p>
          <a:p>
            <a:r>
              <a:rPr lang="ka-GE" sz="1400" dirty="0"/>
              <a:t>თითოეულ ჯგუფში ჩართული იყო 6-8 მონაწილე. შეხვედრების საშუალო ხანგრძლივობა შეადგენდა 1,5-2,5 საათს. ფოკუს-ჯგუფების დროს გაკეთდა აუდიო/ვიდეო ჩანაწერი, რომლის მიხედვით მომზადდა </a:t>
            </a:r>
            <a:r>
              <a:rPr lang="ka-GE" sz="1400" dirty="0" err="1"/>
              <a:t>ტრანსკრიპტები</a:t>
            </a:r>
            <a:r>
              <a:rPr lang="ka-GE" sz="1400" dirty="0"/>
              <a:t>, ხოლო </a:t>
            </a:r>
            <a:r>
              <a:rPr lang="ka-GE" sz="1400" dirty="0" err="1"/>
              <a:t>ტრანსკრიპტების</a:t>
            </a:r>
            <a:r>
              <a:rPr lang="ka-GE" sz="1400" dirty="0"/>
              <a:t> გაანალიზების საფუძველზე, საბოლოო შემაჯამებელი ანგარიში.</a:t>
            </a:r>
            <a:endParaRPr lang="en-US" sz="1400" dirty="0"/>
          </a:p>
          <a:p>
            <a:pPr algn="just"/>
            <a:endParaRPr lang="ka-GE" sz="1400" b="1" dirty="0"/>
          </a:p>
          <a:p>
            <a:pPr algn="just"/>
            <a:endParaRPr lang="ka-GE" sz="1400" b="1" dirty="0"/>
          </a:p>
          <a:p>
            <a:pPr algn="just"/>
            <a:endParaRPr lang="ka-GE" sz="1400" b="1" dirty="0"/>
          </a:p>
          <a:p>
            <a:pPr algn="just"/>
            <a:endParaRPr lang="en-US" sz="1400" b="1" dirty="0"/>
          </a:p>
          <a:p>
            <a:endParaRPr lang="en-US" dirty="0"/>
          </a:p>
        </p:txBody>
      </p:sp>
    </p:spTree>
    <p:extLst>
      <p:ext uri="{BB962C8B-B14F-4D97-AF65-F5344CB8AC3E}">
        <p14:creationId xmlns:p14="http://schemas.microsoft.com/office/powerpoint/2010/main" val="17544995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ka-GE" dirty="0"/>
              <a:t>რაოდენობრივი (ზონური)</a:t>
            </a:r>
            <a:br>
              <a:rPr lang="ka-GE" dirty="0"/>
            </a:br>
            <a:r>
              <a:rPr lang="ka-GE" sz="1600" dirty="0"/>
              <a:t>დემოგრაფიული მაჩვენებლები - ასაკი</a:t>
            </a:r>
            <a:endParaRPr lang="en-US" sz="1600" dirty="0"/>
          </a:p>
        </p:txBody>
      </p:sp>
      <p:sp>
        <p:nvSpPr>
          <p:cNvPr id="5" name="Slide Number Placeholder 4"/>
          <p:cNvSpPr>
            <a:spLocks noGrp="1"/>
          </p:cNvSpPr>
          <p:nvPr>
            <p:ph type="sldNum" sz="quarter" idx="12"/>
          </p:nvPr>
        </p:nvSpPr>
        <p:spPr/>
        <p:txBody>
          <a:bodyPr/>
          <a:lstStyle/>
          <a:p>
            <a:fld id="{134F1201-21E0-4608-9E7D-A4C678F407F1}" type="slidenum">
              <a:rPr lang="en-US" smtClean="0"/>
              <a:t>50</a:t>
            </a:fld>
            <a:endParaRPr lang="en-US"/>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2986171285"/>
              </p:ext>
            </p:extLst>
          </p:nvPr>
        </p:nvGraphicFramePr>
        <p:xfrm>
          <a:off x="107505" y="1052736"/>
          <a:ext cx="8542784" cy="49686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279242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ka-GE" dirty="0"/>
              <a:t>რაოდენობრივი (ზონური)</a:t>
            </a:r>
            <a:br>
              <a:rPr lang="ka-GE" dirty="0"/>
            </a:br>
            <a:r>
              <a:rPr lang="ka-GE" sz="1600" dirty="0"/>
              <a:t>დემოგრაფიული მაჩვენებლები - ოჯახური მდგომარეობა</a:t>
            </a:r>
            <a:endParaRPr lang="en-US" sz="1600" dirty="0"/>
          </a:p>
        </p:txBody>
      </p:sp>
      <p:sp>
        <p:nvSpPr>
          <p:cNvPr id="5" name="Slide Number Placeholder 4"/>
          <p:cNvSpPr>
            <a:spLocks noGrp="1"/>
          </p:cNvSpPr>
          <p:nvPr>
            <p:ph type="sldNum" sz="quarter" idx="12"/>
          </p:nvPr>
        </p:nvSpPr>
        <p:spPr/>
        <p:txBody>
          <a:bodyPr/>
          <a:lstStyle/>
          <a:p>
            <a:fld id="{134F1201-21E0-4608-9E7D-A4C678F407F1}" type="slidenum">
              <a:rPr lang="en-US" smtClean="0"/>
              <a:t>51</a:t>
            </a:fld>
            <a:endParaRPr lang="en-US"/>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2624018653"/>
              </p:ext>
            </p:extLst>
          </p:nvPr>
        </p:nvGraphicFramePr>
        <p:xfrm>
          <a:off x="107505" y="908720"/>
          <a:ext cx="8542784" cy="532859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223406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ka-GE" dirty="0"/>
              <a:t>რაოდენობრივი (ზონური)</a:t>
            </a:r>
            <a:br>
              <a:rPr lang="ka-GE" dirty="0"/>
            </a:br>
            <a:r>
              <a:rPr lang="ka-GE" sz="1600" dirty="0"/>
              <a:t>დემოგრაფიული მაჩვენებლები - განათლება</a:t>
            </a:r>
            <a:endParaRPr lang="en-US" sz="1600" dirty="0"/>
          </a:p>
        </p:txBody>
      </p:sp>
      <p:sp>
        <p:nvSpPr>
          <p:cNvPr id="5" name="Slide Number Placeholder 4"/>
          <p:cNvSpPr>
            <a:spLocks noGrp="1"/>
          </p:cNvSpPr>
          <p:nvPr>
            <p:ph type="sldNum" sz="quarter" idx="12"/>
          </p:nvPr>
        </p:nvSpPr>
        <p:spPr/>
        <p:txBody>
          <a:bodyPr/>
          <a:lstStyle/>
          <a:p>
            <a:fld id="{134F1201-21E0-4608-9E7D-A4C678F407F1}" type="slidenum">
              <a:rPr lang="en-US" smtClean="0"/>
              <a:t>52</a:t>
            </a:fld>
            <a:endParaRPr lang="en-US"/>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431413399"/>
              </p:ext>
            </p:extLst>
          </p:nvPr>
        </p:nvGraphicFramePr>
        <p:xfrm>
          <a:off x="107504" y="908720"/>
          <a:ext cx="8579295" cy="532859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817348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ka-GE" dirty="0"/>
              <a:t>რაოდენობრივი (ზონური)</a:t>
            </a:r>
            <a:br>
              <a:rPr lang="ka-GE" dirty="0"/>
            </a:br>
            <a:r>
              <a:rPr lang="ka-GE" sz="1600" dirty="0"/>
              <a:t>დემოგრაფიული მაჩვენებლები - დასაქმების სტატუსი</a:t>
            </a:r>
            <a:endParaRPr lang="en-US" sz="1600" dirty="0"/>
          </a:p>
        </p:txBody>
      </p:sp>
      <p:sp>
        <p:nvSpPr>
          <p:cNvPr id="5" name="Slide Number Placeholder 4"/>
          <p:cNvSpPr>
            <a:spLocks noGrp="1"/>
          </p:cNvSpPr>
          <p:nvPr>
            <p:ph type="sldNum" sz="quarter" idx="12"/>
          </p:nvPr>
        </p:nvSpPr>
        <p:spPr/>
        <p:txBody>
          <a:bodyPr/>
          <a:lstStyle/>
          <a:p>
            <a:fld id="{134F1201-21E0-4608-9E7D-A4C678F407F1}" type="slidenum">
              <a:rPr lang="en-US" smtClean="0"/>
              <a:t>53</a:t>
            </a:fld>
            <a:endParaRPr lang="en-US"/>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1768763895"/>
              </p:ext>
            </p:extLst>
          </p:nvPr>
        </p:nvGraphicFramePr>
        <p:xfrm>
          <a:off x="107504" y="908720"/>
          <a:ext cx="8579295" cy="543289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729418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ka-GE" dirty="0"/>
              <a:t>რაოდენობრივი (ზონური)</a:t>
            </a:r>
            <a:br>
              <a:rPr lang="ka-GE" dirty="0"/>
            </a:br>
            <a:r>
              <a:rPr lang="ka-GE" sz="1600" dirty="0"/>
              <a:t>დემოგრაფიული მაჩვენებლები - ოჯახის საშუალო დანახარჯი</a:t>
            </a:r>
            <a:endParaRPr lang="en-US" sz="1600" dirty="0"/>
          </a:p>
        </p:txBody>
      </p:sp>
      <p:sp>
        <p:nvSpPr>
          <p:cNvPr id="5" name="Slide Number Placeholder 4"/>
          <p:cNvSpPr>
            <a:spLocks noGrp="1"/>
          </p:cNvSpPr>
          <p:nvPr>
            <p:ph type="sldNum" sz="quarter" idx="12"/>
          </p:nvPr>
        </p:nvSpPr>
        <p:spPr/>
        <p:txBody>
          <a:bodyPr/>
          <a:lstStyle/>
          <a:p>
            <a:fld id="{134F1201-21E0-4608-9E7D-A4C678F407F1}" type="slidenum">
              <a:rPr lang="en-US" smtClean="0"/>
              <a:t>54</a:t>
            </a:fld>
            <a:endParaRPr lang="en-US"/>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3245098945"/>
              </p:ext>
            </p:extLst>
          </p:nvPr>
        </p:nvGraphicFramePr>
        <p:xfrm>
          <a:off x="107504" y="908720"/>
          <a:ext cx="8579295" cy="543289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355123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8579296" cy="648072"/>
          </a:xfrm>
        </p:spPr>
        <p:txBody>
          <a:bodyPr>
            <a:normAutofit fontScale="90000"/>
          </a:bodyPr>
          <a:lstStyle/>
          <a:p>
            <a:r>
              <a:rPr lang="ka-GE" dirty="0"/>
              <a:t>რაოდენობრივი (ზონური)</a:t>
            </a:r>
            <a:br>
              <a:rPr lang="ka-GE" dirty="0"/>
            </a:br>
            <a:r>
              <a:rPr lang="ka-GE" sz="1800" dirty="0"/>
              <a:t>ძირითადი გადაადგილების საშუალება</a:t>
            </a:r>
            <a:endParaRPr lang="en-US" sz="1800" dirty="0"/>
          </a:p>
        </p:txBody>
      </p:sp>
      <p:sp>
        <p:nvSpPr>
          <p:cNvPr id="5" name="Slide Number Placeholder 4"/>
          <p:cNvSpPr>
            <a:spLocks noGrp="1"/>
          </p:cNvSpPr>
          <p:nvPr>
            <p:ph type="sldNum" sz="quarter" idx="12"/>
          </p:nvPr>
        </p:nvSpPr>
        <p:spPr/>
        <p:txBody>
          <a:bodyPr/>
          <a:lstStyle/>
          <a:p>
            <a:fld id="{134F1201-21E0-4608-9E7D-A4C678F407F1}" type="slidenum">
              <a:rPr lang="en-US" smtClean="0"/>
              <a:t>55</a:t>
            </a:fld>
            <a:endParaRPr lang="en-US"/>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1548601016"/>
              </p:ext>
            </p:extLst>
          </p:nvPr>
        </p:nvGraphicFramePr>
        <p:xfrm>
          <a:off x="107504" y="908720"/>
          <a:ext cx="8579295" cy="543289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156586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8579296" cy="648072"/>
          </a:xfrm>
        </p:spPr>
        <p:txBody>
          <a:bodyPr>
            <a:normAutofit fontScale="90000"/>
          </a:bodyPr>
          <a:lstStyle/>
          <a:p>
            <a:r>
              <a:rPr lang="ka-GE" dirty="0"/>
              <a:t>რაოდენობრივი (ზონური)</a:t>
            </a:r>
            <a:br>
              <a:rPr lang="ka-GE" dirty="0"/>
            </a:br>
            <a:r>
              <a:rPr lang="ka-GE" sz="1800" dirty="0"/>
              <a:t>ტრანსპორტირებაში დახარჯული დრო</a:t>
            </a:r>
            <a:endParaRPr lang="en-US" sz="1800" dirty="0"/>
          </a:p>
        </p:txBody>
      </p:sp>
      <p:sp>
        <p:nvSpPr>
          <p:cNvPr id="5" name="Slide Number Placeholder 4"/>
          <p:cNvSpPr>
            <a:spLocks noGrp="1"/>
          </p:cNvSpPr>
          <p:nvPr>
            <p:ph type="sldNum" sz="quarter" idx="12"/>
          </p:nvPr>
        </p:nvSpPr>
        <p:spPr/>
        <p:txBody>
          <a:bodyPr/>
          <a:lstStyle/>
          <a:p>
            <a:fld id="{134F1201-21E0-4608-9E7D-A4C678F407F1}" type="slidenum">
              <a:rPr lang="en-US" smtClean="0"/>
              <a:t>56</a:t>
            </a:fld>
            <a:endParaRPr lang="en-US"/>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4137383140"/>
              </p:ext>
            </p:extLst>
          </p:nvPr>
        </p:nvGraphicFramePr>
        <p:xfrm>
          <a:off x="107504" y="908720"/>
          <a:ext cx="8579295" cy="543289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184198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8579296" cy="648072"/>
          </a:xfrm>
        </p:spPr>
        <p:txBody>
          <a:bodyPr>
            <a:normAutofit fontScale="90000"/>
          </a:bodyPr>
          <a:lstStyle/>
          <a:p>
            <a:r>
              <a:rPr lang="ka-GE" dirty="0"/>
              <a:t>რაოდენობრივი (ზონური)</a:t>
            </a:r>
            <a:br>
              <a:rPr lang="ka-GE" dirty="0"/>
            </a:br>
            <a:r>
              <a:rPr lang="ka-GE" sz="1800" dirty="0"/>
              <a:t>რა ვითარებაში უსმენთ რადიოს</a:t>
            </a:r>
            <a:endParaRPr lang="en-US" sz="1800" dirty="0"/>
          </a:p>
        </p:txBody>
      </p:sp>
      <p:sp>
        <p:nvSpPr>
          <p:cNvPr id="5" name="Slide Number Placeholder 4"/>
          <p:cNvSpPr>
            <a:spLocks noGrp="1"/>
          </p:cNvSpPr>
          <p:nvPr>
            <p:ph type="sldNum" sz="quarter" idx="12"/>
          </p:nvPr>
        </p:nvSpPr>
        <p:spPr/>
        <p:txBody>
          <a:bodyPr/>
          <a:lstStyle/>
          <a:p>
            <a:fld id="{134F1201-21E0-4608-9E7D-A4C678F407F1}" type="slidenum">
              <a:rPr lang="en-US" smtClean="0"/>
              <a:t>57</a:t>
            </a:fld>
            <a:endParaRPr lang="en-US"/>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4232166663"/>
              </p:ext>
            </p:extLst>
          </p:nvPr>
        </p:nvGraphicFramePr>
        <p:xfrm>
          <a:off x="107504" y="908720"/>
          <a:ext cx="8579295" cy="543289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986755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8579296" cy="648072"/>
          </a:xfrm>
        </p:spPr>
        <p:txBody>
          <a:bodyPr>
            <a:normAutofit fontScale="90000"/>
          </a:bodyPr>
          <a:lstStyle/>
          <a:p>
            <a:r>
              <a:rPr lang="ka-GE" dirty="0"/>
              <a:t>რაოდენობრივი (ზონური)</a:t>
            </a:r>
            <a:br>
              <a:rPr lang="ka-GE" dirty="0"/>
            </a:br>
            <a:r>
              <a:rPr lang="ka-GE" sz="1800" dirty="0"/>
              <a:t>რადიოს მოსმენისას გამოყენებული მოწყობილობები/საშუალებები</a:t>
            </a:r>
            <a:endParaRPr lang="en-US" sz="1800" dirty="0"/>
          </a:p>
        </p:txBody>
      </p:sp>
      <p:sp>
        <p:nvSpPr>
          <p:cNvPr id="5" name="Slide Number Placeholder 4"/>
          <p:cNvSpPr>
            <a:spLocks noGrp="1"/>
          </p:cNvSpPr>
          <p:nvPr>
            <p:ph type="sldNum" sz="quarter" idx="12"/>
          </p:nvPr>
        </p:nvSpPr>
        <p:spPr/>
        <p:txBody>
          <a:bodyPr/>
          <a:lstStyle/>
          <a:p>
            <a:fld id="{134F1201-21E0-4608-9E7D-A4C678F407F1}" type="slidenum">
              <a:rPr lang="en-US" smtClean="0"/>
              <a:t>58</a:t>
            </a:fld>
            <a:endParaRPr lang="en-US"/>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2602603163"/>
              </p:ext>
            </p:extLst>
          </p:nvPr>
        </p:nvGraphicFramePr>
        <p:xfrm>
          <a:off x="107504" y="908720"/>
          <a:ext cx="8579295" cy="543289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341582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pPr algn="ctr"/>
            <a:r>
              <a:rPr lang="ka-GE" dirty="0"/>
              <a:t>რაოდენობრივი (ზონური)</a:t>
            </a:r>
            <a:br>
              <a:rPr lang="ka-GE" dirty="0"/>
            </a:br>
            <a:endParaRPr lang="en-US" sz="1400" dirty="0"/>
          </a:p>
        </p:txBody>
      </p:sp>
      <p:sp>
        <p:nvSpPr>
          <p:cNvPr id="3" name="Date Placeholder 2"/>
          <p:cNvSpPr>
            <a:spLocks noGrp="1"/>
          </p:cNvSpPr>
          <p:nvPr>
            <p:ph type="dt" sz="half" idx="10"/>
          </p:nvPr>
        </p:nvSpPr>
        <p:spPr/>
        <p:txBody>
          <a:bodyPr/>
          <a:lstStyle/>
          <a:p>
            <a:fld id="{51D57C28-9664-4FBF-88A8-23D1BB033DC6}" type="datetime1">
              <a:rPr lang="ka-GE" smtClean="0"/>
              <a:t>08.09.2021</a:t>
            </a:fld>
            <a:endParaRPr lang="en-US"/>
          </a:p>
        </p:txBody>
      </p:sp>
      <p:sp>
        <p:nvSpPr>
          <p:cNvPr id="5" name="Slide Number Placeholder 4"/>
          <p:cNvSpPr>
            <a:spLocks noGrp="1"/>
          </p:cNvSpPr>
          <p:nvPr>
            <p:ph type="sldNum" sz="quarter" idx="12"/>
          </p:nvPr>
        </p:nvSpPr>
        <p:spPr/>
        <p:txBody>
          <a:bodyPr/>
          <a:lstStyle/>
          <a:p>
            <a:fld id="{134F1201-21E0-4608-9E7D-A4C678F407F1}" type="slidenum">
              <a:rPr lang="en-US" smtClean="0"/>
              <a:t>59</a:t>
            </a:fld>
            <a:endParaRPr lang="en-US"/>
          </a:p>
        </p:txBody>
      </p:sp>
      <p:pic>
        <p:nvPicPr>
          <p:cNvPr id="4" name="Picture 3">
            <a:extLst>
              <a:ext uri="{FF2B5EF4-FFF2-40B4-BE49-F238E27FC236}">
                <a16:creationId xmlns:a16="http://schemas.microsoft.com/office/drawing/2014/main" id="{3532E021-33F4-4377-9338-77514708C72D}"/>
              </a:ext>
            </a:extLst>
          </p:cNvPr>
          <p:cNvPicPr>
            <a:picLocks noChangeAspect="1"/>
          </p:cNvPicPr>
          <p:nvPr/>
        </p:nvPicPr>
        <p:blipFill>
          <a:blip r:embed="rId2"/>
          <a:stretch>
            <a:fillRect/>
          </a:stretch>
        </p:blipFill>
        <p:spPr>
          <a:xfrm>
            <a:off x="473992" y="1268760"/>
            <a:ext cx="8140799" cy="4040136"/>
          </a:xfrm>
          <a:prstGeom prst="rect">
            <a:avLst/>
          </a:prstGeom>
        </p:spPr>
      </p:pic>
    </p:spTree>
    <p:extLst>
      <p:ext uri="{BB962C8B-B14F-4D97-AF65-F5344CB8AC3E}">
        <p14:creationId xmlns:p14="http://schemas.microsoft.com/office/powerpoint/2010/main" val="2337176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792088"/>
          </a:xfrm>
        </p:spPr>
        <p:txBody>
          <a:bodyPr>
            <a:normAutofit/>
          </a:bodyPr>
          <a:lstStyle/>
          <a:p>
            <a:r>
              <a:rPr lang="ka-GE" sz="3600" b="1" dirty="0"/>
              <a:t>მეთოდოლოგია</a:t>
            </a:r>
            <a:endParaRPr lang="en-US" sz="3600" b="1" dirty="0"/>
          </a:p>
        </p:txBody>
      </p:sp>
      <p:sp>
        <p:nvSpPr>
          <p:cNvPr id="3" name="Text Placeholder 2"/>
          <p:cNvSpPr>
            <a:spLocks noGrp="1"/>
          </p:cNvSpPr>
          <p:nvPr>
            <p:ph type="body" idx="1"/>
          </p:nvPr>
        </p:nvSpPr>
        <p:spPr>
          <a:xfrm>
            <a:off x="1624330" y="1196752"/>
            <a:ext cx="7412165" cy="4392488"/>
          </a:xfrm>
        </p:spPr>
        <p:txBody>
          <a:bodyPr/>
          <a:lstStyle/>
          <a:p>
            <a:pPr algn="just"/>
            <a:endParaRPr lang="ka-GE" sz="1600" b="1" dirty="0"/>
          </a:p>
          <a:p>
            <a:pPr algn="just"/>
            <a:r>
              <a:rPr lang="ka-GE" sz="1600" b="1" dirty="0"/>
              <a:t>რაოდენობრივი კვლევა</a:t>
            </a:r>
          </a:p>
          <a:p>
            <a:pPr algn="just"/>
            <a:r>
              <a:rPr lang="ka-GE" sz="1400" dirty="0"/>
              <a:t>რაოდენობრივი კვლევა ჩატარდა მთელი საქართველოს მასშტაბით, სატელეფონო გამოკითხვის მეთოდით. ინტერვიუები ჩატარდა, დამკვეთთან წინასწარ შეთანხმებული კითხვარით, რომელიც ძირითადად მოიცავდა დახურულ კითხვებს და ასევე, რამდენიმე ღია/ნახევრად ღია კითხვას.</a:t>
            </a:r>
          </a:p>
          <a:p>
            <a:pPr algn="just"/>
            <a:endParaRPr lang="ka-GE" sz="1400" dirty="0"/>
          </a:p>
          <a:p>
            <a:pPr algn="just"/>
            <a:r>
              <a:rPr lang="ka-GE" sz="1400" dirty="0"/>
              <a:t>კვლევის პოპულაციას წარმოადგენდა საქართველოს სრულწლოვანი მოსახლეობა. შერჩევის ჯამური მოცულობა განისაზღვრა 4200 რესპონდენტით. შერჩევის მთელი მოცულობა გადანაწილდა 14 სამაუწყებლო ზონაში, თითოეულში არსებული სტრატების ზომის პროპორციულად.</a:t>
            </a:r>
          </a:p>
          <a:p>
            <a:pPr algn="just"/>
            <a:endParaRPr lang="ka-GE" sz="1400" dirty="0"/>
          </a:p>
          <a:p>
            <a:pPr algn="just"/>
            <a:endParaRPr lang="ka-GE" sz="1400" dirty="0"/>
          </a:p>
          <a:p>
            <a:pPr algn="just"/>
            <a:endParaRPr lang="en-US" sz="1400" dirty="0"/>
          </a:p>
          <a:p>
            <a:pPr algn="just"/>
            <a:endParaRPr lang="en-US" sz="1400" dirty="0"/>
          </a:p>
          <a:p>
            <a:pPr algn="just"/>
            <a:endParaRPr lang="en-US" sz="1400" dirty="0"/>
          </a:p>
          <a:p>
            <a:pPr algn="just"/>
            <a:endParaRPr lang="ka-GE" sz="1400" b="1" dirty="0"/>
          </a:p>
          <a:p>
            <a:pPr algn="just"/>
            <a:endParaRPr lang="en-US" sz="1400" b="1" dirty="0"/>
          </a:p>
          <a:p>
            <a:endParaRPr lang="en-US" dirty="0"/>
          </a:p>
        </p:txBody>
      </p:sp>
    </p:spTree>
    <p:extLst>
      <p:ext uri="{BB962C8B-B14F-4D97-AF65-F5344CB8AC3E}">
        <p14:creationId xmlns:p14="http://schemas.microsoft.com/office/powerpoint/2010/main" val="20793244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pPr algn="ctr"/>
            <a:r>
              <a:rPr lang="ka-GE" dirty="0"/>
              <a:t>რაოდენობრივი (ზონური)</a:t>
            </a:r>
            <a:br>
              <a:rPr lang="ka-GE" dirty="0"/>
            </a:br>
            <a:endParaRPr lang="en-US" sz="1400" dirty="0"/>
          </a:p>
        </p:txBody>
      </p:sp>
      <p:sp>
        <p:nvSpPr>
          <p:cNvPr id="3" name="Date Placeholder 2"/>
          <p:cNvSpPr>
            <a:spLocks noGrp="1"/>
          </p:cNvSpPr>
          <p:nvPr>
            <p:ph type="dt" sz="half" idx="10"/>
          </p:nvPr>
        </p:nvSpPr>
        <p:spPr/>
        <p:txBody>
          <a:bodyPr/>
          <a:lstStyle/>
          <a:p>
            <a:fld id="{51D57C28-9664-4FBF-88A8-23D1BB033DC6}" type="datetime1">
              <a:rPr lang="ka-GE" smtClean="0"/>
              <a:t>08.09.2021</a:t>
            </a:fld>
            <a:endParaRPr lang="en-US"/>
          </a:p>
        </p:txBody>
      </p:sp>
      <p:sp>
        <p:nvSpPr>
          <p:cNvPr id="5" name="Slide Number Placeholder 4"/>
          <p:cNvSpPr>
            <a:spLocks noGrp="1"/>
          </p:cNvSpPr>
          <p:nvPr>
            <p:ph type="sldNum" sz="quarter" idx="12"/>
          </p:nvPr>
        </p:nvSpPr>
        <p:spPr/>
        <p:txBody>
          <a:bodyPr/>
          <a:lstStyle/>
          <a:p>
            <a:fld id="{134F1201-21E0-4608-9E7D-A4C678F407F1}" type="slidenum">
              <a:rPr lang="en-US" smtClean="0"/>
              <a:t>60</a:t>
            </a:fld>
            <a:endParaRPr lang="en-US"/>
          </a:p>
        </p:txBody>
      </p:sp>
      <p:pic>
        <p:nvPicPr>
          <p:cNvPr id="4" name="Picture 3">
            <a:extLst>
              <a:ext uri="{FF2B5EF4-FFF2-40B4-BE49-F238E27FC236}">
                <a16:creationId xmlns:a16="http://schemas.microsoft.com/office/drawing/2014/main" id="{1DCE5426-0E05-48AA-BD03-1C00BF48507B}"/>
              </a:ext>
            </a:extLst>
          </p:cNvPr>
          <p:cNvPicPr>
            <a:picLocks noChangeAspect="1"/>
          </p:cNvPicPr>
          <p:nvPr/>
        </p:nvPicPr>
        <p:blipFill>
          <a:blip r:embed="rId2"/>
          <a:stretch>
            <a:fillRect/>
          </a:stretch>
        </p:blipFill>
        <p:spPr>
          <a:xfrm>
            <a:off x="457200" y="1268760"/>
            <a:ext cx="8229600" cy="4188794"/>
          </a:xfrm>
          <a:prstGeom prst="rect">
            <a:avLst/>
          </a:prstGeom>
        </p:spPr>
      </p:pic>
    </p:spTree>
    <p:extLst>
      <p:ext uri="{BB962C8B-B14F-4D97-AF65-F5344CB8AC3E}">
        <p14:creationId xmlns:p14="http://schemas.microsoft.com/office/powerpoint/2010/main" val="7421423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8579296" cy="648072"/>
          </a:xfrm>
        </p:spPr>
        <p:txBody>
          <a:bodyPr>
            <a:normAutofit fontScale="90000"/>
          </a:bodyPr>
          <a:lstStyle/>
          <a:p>
            <a:r>
              <a:rPr lang="ka-GE" dirty="0"/>
              <a:t>რაოდენობრივი (ზონური)</a:t>
            </a:r>
            <a:br>
              <a:rPr lang="ka-GE" dirty="0"/>
            </a:br>
            <a:r>
              <a:rPr lang="ka-GE" sz="1800" dirty="0"/>
              <a:t>რადიოს მოსმენის სიხშირე </a:t>
            </a:r>
            <a:endParaRPr lang="en-US" sz="1800" dirty="0"/>
          </a:p>
        </p:txBody>
      </p:sp>
      <p:sp>
        <p:nvSpPr>
          <p:cNvPr id="5" name="Slide Number Placeholder 4"/>
          <p:cNvSpPr>
            <a:spLocks noGrp="1"/>
          </p:cNvSpPr>
          <p:nvPr>
            <p:ph type="sldNum" sz="quarter" idx="12"/>
          </p:nvPr>
        </p:nvSpPr>
        <p:spPr/>
        <p:txBody>
          <a:bodyPr/>
          <a:lstStyle/>
          <a:p>
            <a:fld id="{134F1201-21E0-4608-9E7D-A4C678F407F1}" type="slidenum">
              <a:rPr lang="en-US" smtClean="0"/>
              <a:t>61</a:t>
            </a:fld>
            <a:endParaRPr lang="en-US"/>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524470701"/>
              </p:ext>
            </p:extLst>
          </p:nvPr>
        </p:nvGraphicFramePr>
        <p:xfrm>
          <a:off x="107504" y="764704"/>
          <a:ext cx="8579295" cy="55769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191878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8579296" cy="648072"/>
          </a:xfrm>
        </p:spPr>
        <p:txBody>
          <a:bodyPr>
            <a:normAutofit fontScale="90000"/>
          </a:bodyPr>
          <a:lstStyle/>
          <a:p>
            <a:r>
              <a:rPr lang="ka-GE" dirty="0"/>
              <a:t>რაოდენობრივი (ზონური)</a:t>
            </a:r>
            <a:br>
              <a:rPr lang="ka-GE" dirty="0"/>
            </a:br>
            <a:r>
              <a:rPr lang="ka-GE" sz="1800" dirty="0"/>
              <a:t>რადიოს მოსმენის სიხშირე 1 მოსმენის განმავლობაში</a:t>
            </a:r>
            <a:endParaRPr lang="en-US" sz="1800" dirty="0"/>
          </a:p>
        </p:txBody>
      </p:sp>
      <p:sp>
        <p:nvSpPr>
          <p:cNvPr id="5" name="Slide Number Placeholder 4"/>
          <p:cNvSpPr>
            <a:spLocks noGrp="1"/>
          </p:cNvSpPr>
          <p:nvPr>
            <p:ph type="sldNum" sz="quarter" idx="12"/>
          </p:nvPr>
        </p:nvSpPr>
        <p:spPr/>
        <p:txBody>
          <a:bodyPr/>
          <a:lstStyle/>
          <a:p>
            <a:fld id="{134F1201-21E0-4608-9E7D-A4C678F407F1}" type="slidenum">
              <a:rPr lang="en-US" smtClean="0"/>
              <a:t>62</a:t>
            </a:fld>
            <a:endParaRPr lang="en-US"/>
          </a:p>
        </p:txBody>
      </p:sp>
      <p:graphicFrame>
        <p:nvGraphicFramePr>
          <p:cNvPr id="7" name="Content Placeholder 6"/>
          <p:cNvGraphicFramePr>
            <a:graphicFrameLocks noGrp="1"/>
          </p:cNvGraphicFramePr>
          <p:nvPr>
            <p:ph sz="quarter" idx="13"/>
            <p:extLst/>
          </p:nvPr>
        </p:nvGraphicFramePr>
        <p:xfrm>
          <a:off x="107504" y="764704"/>
          <a:ext cx="8579295" cy="55769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147739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8579296" cy="648072"/>
          </a:xfrm>
        </p:spPr>
        <p:txBody>
          <a:bodyPr>
            <a:normAutofit fontScale="90000"/>
          </a:bodyPr>
          <a:lstStyle/>
          <a:p>
            <a:r>
              <a:rPr lang="ka-GE" dirty="0"/>
              <a:t>რაოდენობრივი (ზონური)</a:t>
            </a:r>
            <a:br>
              <a:rPr lang="ka-GE" dirty="0"/>
            </a:br>
            <a:r>
              <a:rPr lang="ka-GE" sz="1800" dirty="0"/>
              <a:t>რადიოს შერჩევის კრიტერიუმები</a:t>
            </a:r>
            <a:endParaRPr lang="en-US" sz="1800" dirty="0"/>
          </a:p>
        </p:txBody>
      </p:sp>
      <p:sp>
        <p:nvSpPr>
          <p:cNvPr id="5" name="Slide Number Placeholder 4"/>
          <p:cNvSpPr>
            <a:spLocks noGrp="1"/>
          </p:cNvSpPr>
          <p:nvPr>
            <p:ph type="sldNum" sz="quarter" idx="12"/>
          </p:nvPr>
        </p:nvSpPr>
        <p:spPr/>
        <p:txBody>
          <a:bodyPr/>
          <a:lstStyle/>
          <a:p>
            <a:fld id="{134F1201-21E0-4608-9E7D-A4C678F407F1}" type="slidenum">
              <a:rPr lang="en-US" smtClean="0"/>
              <a:t>63</a:t>
            </a:fld>
            <a:endParaRPr lang="en-US"/>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3839868151"/>
              </p:ext>
            </p:extLst>
          </p:nvPr>
        </p:nvGraphicFramePr>
        <p:xfrm>
          <a:off x="107504" y="764703"/>
          <a:ext cx="8712968" cy="59420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763780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8579296" cy="648072"/>
          </a:xfrm>
        </p:spPr>
        <p:txBody>
          <a:bodyPr>
            <a:normAutofit fontScale="90000"/>
          </a:bodyPr>
          <a:lstStyle/>
          <a:p>
            <a:r>
              <a:rPr lang="ka-GE" dirty="0"/>
              <a:t>რაოდენობრივი (ზონური)</a:t>
            </a:r>
            <a:br>
              <a:rPr lang="ka-GE" dirty="0"/>
            </a:br>
            <a:r>
              <a:rPr lang="ka-GE" sz="1800" dirty="0"/>
              <a:t>სხვა საინფორმაციო წყაროების არჩევის ძირითადი კრიტერიუმები</a:t>
            </a:r>
            <a:endParaRPr lang="en-US" sz="1800" dirty="0"/>
          </a:p>
        </p:txBody>
      </p:sp>
      <p:sp>
        <p:nvSpPr>
          <p:cNvPr id="5" name="Slide Number Placeholder 4"/>
          <p:cNvSpPr>
            <a:spLocks noGrp="1"/>
          </p:cNvSpPr>
          <p:nvPr>
            <p:ph type="sldNum" sz="quarter" idx="12"/>
          </p:nvPr>
        </p:nvSpPr>
        <p:spPr/>
        <p:txBody>
          <a:bodyPr/>
          <a:lstStyle/>
          <a:p>
            <a:fld id="{134F1201-21E0-4608-9E7D-A4C678F407F1}" type="slidenum">
              <a:rPr lang="en-US" smtClean="0"/>
              <a:t>64</a:t>
            </a:fld>
            <a:endParaRPr lang="en-US"/>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94871879"/>
              </p:ext>
            </p:extLst>
          </p:nvPr>
        </p:nvGraphicFramePr>
        <p:xfrm>
          <a:off x="107504" y="727321"/>
          <a:ext cx="8579296" cy="59420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501855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8579296" cy="648072"/>
          </a:xfrm>
        </p:spPr>
        <p:txBody>
          <a:bodyPr>
            <a:normAutofit fontScale="90000"/>
          </a:bodyPr>
          <a:lstStyle/>
          <a:p>
            <a:r>
              <a:rPr lang="ka-GE" dirty="0"/>
              <a:t>რაოდენობრივი (ზონური)</a:t>
            </a:r>
            <a:br>
              <a:rPr lang="ka-GE" dirty="0"/>
            </a:br>
            <a:r>
              <a:rPr lang="ka-GE" sz="1800" dirty="0"/>
              <a:t>რა შინაარსის გადაცემებს უსმენთ?</a:t>
            </a:r>
            <a:endParaRPr lang="en-US" sz="1800" dirty="0"/>
          </a:p>
        </p:txBody>
      </p:sp>
      <p:sp>
        <p:nvSpPr>
          <p:cNvPr id="5" name="Slide Number Placeholder 4"/>
          <p:cNvSpPr>
            <a:spLocks noGrp="1"/>
          </p:cNvSpPr>
          <p:nvPr>
            <p:ph type="sldNum" sz="quarter" idx="12"/>
          </p:nvPr>
        </p:nvSpPr>
        <p:spPr/>
        <p:txBody>
          <a:bodyPr/>
          <a:lstStyle/>
          <a:p>
            <a:fld id="{134F1201-21E0-4608-9E7D-A4C678F407F1}" type="slidenum">
              <a:rPr lang="en-US" smtClean="0"/>
              <a:t>65</a:t>
            </a:fld>
            <a:endParaRPr lang="en-US"/>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3148969269"/>
              </p:ext>
            </p:extLst>
          </p:nvPr>
        </p:nvGraphicFramePr>
        <p:xfrm>
          <a:off x="107504" y="764703"/>
          <a:ext cx="8579296" cy="59420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610276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8579296" cy="648072"/>
          </a:xfrm>
        </p:spPr>
        <p:txBody>
          <a:bodyPr>
            <a:normAutofit fontScale="90000"/>
          </a:bodyPr>
          <a:lstStyle/>
          <a:p>
            <a:r>
              <a:rPr lang="ka-GE" dirty="0"/>
              <a:t>რაოდენობრივი (ზონური)</a:t>
            </a:r>
            <a:br>
              <a:rPr lang="ka-GE" dirty="0"/>
            </a:br>
            <a:r>
              <a:rPr lang="ka-GE" sz="1800" dirty="0"/>
              <a:t>გადაცემების ფორმატი, რომელიც რესპონდენტების აზრით დეფიციტურია</a:t>
            </a:r>
            <a:endParaRPr lang="en-US" sz="1800" dirty="0"/>
          </a:p>
        </p:txBody>
      </p:sp>
      <p:sp>
        <p:nvSpPr>
          <p:cNvPr id="5" name="Slide Number Placeholder 4"/>
          <p:cNvSpPr>
            <a:spLocks noGrp="1"/>
          </p:cNvSpPr>
          <p:nvPr>
            <p:ph type="sldNum" sz="quarter" idx="12"/>
          </p:nvPr>
        </p:nvSpPr>
        <p:spPr/>
        <p:txBody>
          <a:bodyPr/>
          <a:lstStyle/>
          <a:p>
            <a:fld id="{134F1201-21E0-4608-9E7D-A4C678F407F1}" type="slidenum">
              <a:rPr lang="en-US" smtClean="0"/>
              <a:t>66</a:t>
            </a:fld>
            <a:endParaRPr lang="en-US"/>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3642611044"/>
              </p:ext>
            </p:extLst>
          </p:nvPr>
        </p:nvGraphicFramePr>
        <p:xfrm>
          <a:off x="107504" y="764703"/>
          <a:ext cx="8579296" cy="59420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545854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8579296" cy="648072"/>
          </a:xfrm>
        </p:spPr>
        <p:txBody>
          <a:bodyPr>
            <a:normAutofit fontScale="90000"/>
          </a:bodyPr>
          <a:lstStyle/>
          <a:p>
            <a:r>
              <a:rPr lang="ka-GE" dirty="0"/>
              <a:t>რაოდენობრივი (ზონური)</a:t>
            </a:r>
            <a:br>
              <a:rPr lang="ka-GE" dirty="0"/>
            </a:br>
            <a:r>
              <a:rPr lang="ka-GE" sz="1800" dirty="0"/>
              <a:t>თემატიკა, რომელიც რესპონდენტების აზრით დეფიციტურია</a:t>
            </a:r>
            <a:endParaRPr lang="en-US" sz="1800" dirty="0"/>
          </a:p>
        </p:txBody>
      </p:sp>
      <p:sp>
        <p:nvSpPr>
          <p:cNvPr id="5" name="Slide Number Placeholder 4"/>
          <p:cNvSpPr>
            <a:spLocks noGrp="1"/>
          </p:cNvSpPr>
          <p:nvPr>
            <p:ph type="sldNum" sz="quarter" idx="12"/>
          </p:nvPr>
        </p:nvSpPr>
        <p:spPr/>
        <p:txBody>
          <a:bodyPr/>
          <a:lstStyle/>
          <a:p>
            <a:fld id="{134F1201-21E0-4608-9E7D-A4C678F407F1}" type="slidenum">
              <a:rPr lang="en-US" smtClean="0"/>
              <a:t>67</a:t>
            </a:fld>
            <a:endParaRPr lang="en-US"/>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1994678417"/>
              </p:ext>
            </p:extLst>
          </p:nvPr>
        </p:nvGraphicFramePr>
        <p:xfrm>
          <a:off x="107504" y="764703"/>
          <a:ext cx="8579296" cy="59420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7781081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8579296" cy="648072"/>
          </a:xfrm>
        </p:spPr>
        <p:txBody>
          <a:bodyPr>
            <a:normAutofit fontScale="90000"/>
          </a:bodyPr>
          <a:lstStyle/>
          <a:p>
            <a:r>
              <a:rPr lang="ka-GE" dirty="0"/>
              <a:t>რაოდენობრივი (ზონური)</a:t>
            </a:r>
            <a:br>
              <a:rPr lang="ka-GE" dirty="0"/>
            </a:br>
            <a:r>
              <a:rPr lang="ka-GE" sz="1800" dirty="0"/>
              <a:t>თემატიკა, რომელიც რესპონდენტების აზრით დეფიციტურია</a:t>
            </a:r>
            <a:endParaRPr lang="en-US" sz="1800" dirty="0"/>
          </a:p>
        </p:txBody>
      </p:sp>
      <p:sp>
        <p:nvSpPr>
          <p:cNvPr id="5" name="Slide Number Placeholder 4"/>
          <p:cNvSpPr>
            <a:spLocks noGrp="1"/>
          </p:cNvSpPr>
          <p:nvPr>
            <p:ph type="sldNum" sz="quarter" idx="12"/>
          </p:nvPr>
        </p:nvSpPr>
        <p:spPr/>
        <p:txBody>
          <a:bodyPr/>
          <a:lstStyle/>
          <a:p>
            <a:fld id="{134F1201-21E0-4608-9E7D-A4C678F407F1}" type="slidenum">
              <a:rPr lang="en-US" smtClean="0"/>
              <a:t>68</a:t>
            </a:fld>
            <a:endParaRPr lang="en-US"/>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2390128034"/>
              </p:ext>
            </p:extLst>
          </p:nvPr>
        </p:nvGraphicFramePr>
        <p:xfrm>
          <a:off x="107504" y="764703"/>
          <a:ext cx="8579296" cy="59420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206806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2"/>
            <a:ext cx="8579296" cy="648072"/>
          </a:xfrm>
        </p:spPr>
        <p:txBody>
          <a:bodyPr>
            <a:normAutofit fontScale="90000"/>
          </a:bodyPr>
          <a:lstStyle/>
          <a:p>
            <a:r>
              <a:rPr lang="ka-GE" dirty="0"/>
              <a:t>რაოდენობრივი (ზონური)</a:t>
            </a:r>
            <a:br>
              <a:rPr lang="ka-GE" dirty="0"/>
            </a:br>
            <a:r>
              <a:rPr lang="ka-GE" sz="1800" dirty="0"/>
              <a:t>ძირითადი პრობლემები რადიო სივრცეში</a:t>
            </a:r>
            <a:endParaRPr lang="en-US" sz="1800" dirty="0"/>
          </a:p>
        </p:txBody>
      </p:sp>
      <p:sp>
        <p:nvSpPr>
          <p:cNvPr id="5" name="Slide Number Placeholder 4"/>
          <p:cNvSpPr>
            <a:spLocks noGrp="1"/>
          </p:cNvSpPr>
          <p:nvPr>
            <p:ph type="sldNum" sz="quarter" idx="12"/>
          </p:nvPr>
        </p:nvSpPr>
        <p:spPr/>
        <p:txBody>
          <a:bodyPr/>
          <a:lstStyle/>
          <a:p>
            <a:fld id="{134F1201-21E0-4608-9E7D-A4C678F407F1}" type="slidenum">
              <a:rPr lang="en-US" smtClean="0"/>
              <a:t>69</a:t>
            </a:fld>
            <a:endParaRPr lang="en-US"/>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1543488404"/>
              </p:ext>
            </p:extLst>
          </p:nvPr>
        </p:nvGraphicFramePr>
        <p:xfrm>
          <a:off x="107504" y="764703"/>
          <a:ext cx="8579296" cy="59420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842368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1340769"/>
            <a:ext cx="7652330" cy="2880320"/>
          </a:xfrm>
        </p:spPr>
        <p:style>
          <a:lnRef idx="3">
            <a:schemeClr val="lt1"/>
          </a:lnRef>
          <a:fillRef idx="1">
            <a:schemeClr val="accent1"/>
          </a:fillRef>
          <a:effectRef idx="1">
            <a:schemeClr val="accent1"/>
          </a:effectRef>
          <a:fontRef idx="minor">
            <a:schemeClr val="lt1"/>
          </a:fontRef>
        </p:style>
        <p:txBody>
          <a:bodyPr/>
          <a:lstStyle/>
          <a:p>
            <a:r>
              <a:rPr lang="ka-GE" sz="3600" dirty="0"/>
              <a:t>თვისებრივი კვლევის ანგარიში </a:t>
            </a:r>
            <a:br>
              <a:rPr lang="ka-GE" sz="4000" dirty="0"/>
            </a:br>
            <a:br>
              <a:rPr lang="ka-GE" sz="4000" dirty="0"/>
            </a:br>
            <a:r>
              <a:rPr lang="ka-GE" sz="4000" dirty="0"/>
              <a:t>  </a:t>
            </a:r>
            <a:r>
              <a:rPr lang="ka-GE" sz="2800" i="1" dirty="0"/>
              <a:t>ეროვნული</a:t>
            </a:r>
            <a:endParaRPr lang="en-US" sz="2800" i="1" dirty="0"/>
          </a:p>
        </p:txBody>
      </p:sp>
      <p:sp>
        <p:nvSpPr>
          <p:cNvPr id="3" name="Slide Number Placeholder 2"/>
          <p:cNvSpPr>
            <a:spLocks noGrp="1"/>
          </p:cNvSpPr>
          <p:nvPr>
            <p:ph type="sldNum" sz="quarter" idx="12"/>
          </p:nvPr>
        </p:nvSpPr>
        <p:spPr/>
        <p:txBody>
          <a:bodyPr/>
          <a:lstStyle/>
          <a:p>
            <a:fld id="{4FAB73BC-B049-4115-A692-8D63A059BFB8}" type="slidenum">
              <a:rPr lang="en-US" smtClean="0"/>
              <a:pPr/>
              <a:t>7</a:t>
            </a:fld>
            <a:endParaRPr lang="en-US" dirty="0"/>
          </a:p>
        </p:txBody>
      </p:sp>
    </p:spTree>
    <p:extLst>
      <p:ext uri="{BB962C8B-B14F-4D97-AF65-F5344CB8AC3E}">
        <p14:creationId xmlns:p14="http://schemas.microsoft.com/office/powerpoint/2010/main" val="21476207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579296" cy="634082"/>
          </a:xfrm>
        </p:spPr>
        <p:txBody>
          <a:bodyPr>
            <a:normAutofit fontScale="90000"/>
          </a:bodyPr>
          <a:lstStyle/>
          <a:p>
            <a:r>
              <a:rPr lang="ka-GE" dirty="0"/>
              <a:t>რაოდენობრივი (ზონური)</a:t>
            </a:r>
            <a:br>
              <a:rPr lang="ka-GE" dirty="0"/>
            </a:br>
            <a:r>
              <a:rPr lang="ka-GE" sz="1600" dirty="0"/>
              <a:t>რადიო სადგურების დამატების საჭიროება</a:t>
            </a:r>
            <a:endParaRPr lang="en-US" sz="1600" dirty="0"/>
          </a:p>
        </p:txBody>
      </p:sp>
      <p:sp>
        <p:nvSpPr>
          <p:cNvPr id="5" name="Slide Number Placeholder 4"/>
          <p:cNvSpPr>
            <a:spLocks noGrp="1"/>
          </p:cNvSpPr>
          <p:nvPr>
            <p:ph type="sldNum" sz="quarter" idx="12"/>
          </p:nvPr>
        </p:nvSpPr>
        <p:spPr/>
        <p:txBody>
          <a:bodyPr/>
          <a:lstStyle/>
          <a:p>
            <a:fld id="{134F1201-21E0-4608-9E7D-A4C678F407F1}" type="slidenum">
              <a:rPr lang="en-US" smtClean="0"/>
              <a:t>70</a:t>
            </a:fld>
            <a:endParaRPr lang="en-US"/>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995887451"/>
              </p:ext>
            </p:extLst>
          </p:nvPr>
        </p:nvGraphicFramePr>
        <p:xfrm>
          <a:off x="107504" y="908720"/>
          <a:ext cx="8579295" cy="532859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871933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579296" cy="634082"/>
          </a:xfrm>
        </p:spPr>
        <p:txBody>
          <a:bodyPr>
            <a:normAutofit fontScale="90000"/>
          </a:bodyPr>
          <a:lstStyle/>
          <a:p>
            <a:r>
              <a:rPr lang="ka-GE" dirty="0"/>
              <a:t>რაოდენობრივი (ზონური)</a:t>
            </a:r>
            <a:br>
              <a:rPr lang="ka-GE" dirty="0"/>
            </a:br>
            <a:r>
              <a:rPr lang="ka-GE" sz="1600" dirty="0"/>
              <a:t>მაუწყებლობის ფორმატი - საერთო რადიო არხებისთვის</a:t>
            </a:r>
            <a:endParaRPr lang="en-US" sz="1600" dirty="0"/>
          </a:p>
        </p:txBody>
      </p:sp>
      <p:sp>
        <p:nvSpPr>
          <p:cNvPr id="5" name="Slide Number Placeholder 4"/>
          <p:cNvSpPr>
            <a:spLocks noGrp="1"/>
          </p:cNvSpPr>
          <p:nvPr>
            <p:ph type="sldNum" sz="quarter" idx="12"/>
          </p:nvPr>
        </p:nvSpPr>
        <p:spPr/>
        <p:txBody>
          <a:bodyPr/>
          <a:lstStyle/>
          <a:p>
            <a:fld id="{134F1201-21E0-4608-9E7D-A4C678F407F1}" type="slidenum">
              <a:rPr lang="en-US" smtClean="0"/>
              <a:t>71</a:t>
            </a:fld>
            <a:endParaRPr lang="en-US"/>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1236677605"/>
              </p:ext>
            </p:extLst>
          </p:nvPr>
        </p:nvGraphicFramePr>
        <p:xfrm>
          <a:off x="107504" y="908720"/>
          <a:ext cx="8579295" cy="532859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740222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579296" cy="634082"/>
          </a:xfrm>
        </p:spPr>
        <p:txBody>
          <a:bodyPr>
            <a:normAutofit fontScale="90000"/>
          </a:bodyPr>
          <a:lstStyle/>
          <a:p>
            <a:r>
              <a:rPr lang="ka-GE" dirty="0"/>
              <a:t>რაოდენობრივი (ზონური)</a:t>
            </a:r>
            <a:br>
              <a:rPr lang="ka-GE" dirty="0"/>
            </a:br>
            <a:r>
              <a:rPr lang="ka-GE" sz="1600" dirty="0" err="1"/>
              <a:t>სპეციალიზირებული</a:t>
            </a:r>
            <a:r>
              <a:rPr lang="ka-GE" sz="1600" dirty="0"/>
              <a:t> თემატიკის დამატების საჭიროება</a:t>
            </a:r>
            <a:endParaRPr lang="en-US" sz="1600" dirty="0"/>
          </a:p>
        </p:txBody>
      </p:sp>
      <p:sp>
        <p:nvSpPr>
          <p:cNvPr id="5" name="Slide Number Placeholder 4"/>
          <p:cNvSpPr>
            <a:spLocks noGrp="1"/>
          </p:cNvSpPr>
          <p:nvPr>
            <p:ph type="sldNum" sz="quarter" idx="12"/>
          </p:nvPr>
        </p:nvSpPr>
        <p:spPr/>
        <p:txBody>
          <a:bodyPr/>
          <a:lstStyle/>
          <a:p>
            <a:fld id="{134F1201-21E0-4608-9E7D-A4C678F407F1}" type="slidenum">
              <a:rPr lang="en-US" smtClean="0"/>
              <a:t>72</a:t>
            </a:fld>
            <a:endParaRPr lang="en-US"/>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2775101179"/>
              </p:ext>
            </p:extLst>
          </p:nvPr>
        </p:nvGraphicFramePr>
        <p:xfrm>
          <a:off x="107504" y="908719"/>
          <a:ext cx="8712968" cy="579802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040718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4638"/>
            <a:ext cx="8579296" cy="634082"/>
          </a:xfrm>
        </p:spPr>
        <p:txBody>
          <a:bodyPr>
            <a:normAutofit fontScale="90000"/>
          </a:bodyPr>
          <a:lstStyle/>
          <a:p>
            <a:r>
              <a:rPr lang="ka-GE" dirty="0"/>
              <a:t>რაოდენობრივი (ზონური)</a:t>
            </a:r>
            <a:br>
              <a:rPr lang="ka-GE" dirty="0"/>
            </a:br>
            <a:r>
              <a:rPr lang="ka-GE" sz="1400" dirty="0"/>
              <a:t>მუსიკის ჟანრები მოსმენის სიხშირის მიხედვით</a:t>
            </a:r>
            <a:endParaRPr lang="en-US" sz="1400" dirty="0"/>
          </a:p>
        </p:txBody>
      </p:sp>
      <p:sp>
        <p:nvSpPr>
          <p:cNvPr id="5" name="Slide Number Placeholder 4"/>
          <p:cNvSpPr>
            <a:spLocks noGrp="1"/>
          </p:cNvSpPr>
          <p:nvPr>
            <p:ph type="sldNum" sz="quarter" idx="12"/>
          </p:nvPr>
        </p:nvSpPr>
        <p:spPr/>
        <p:txBody>
          <a:bodyPr/>
          <a:lstStyle/>
          <a:p>
            <a:fld id="{134F1201-21E0-4608-9E7D-A4C678F407F1}" type="slidenum">
              <a:rPr lang="en-US" smtClean="0"/>
              <a:t>73</a:t>
            </a:fld>
            <a:endParaRPr lang="en-US"/>
          </a:p>
        </p:txBody>
      </p:sp>
      <p:graphicFrame>
        <p:nvGraphicFramePr>
          <p:cNvPr id="7" name="Content Placeholder 6"/>
          <p:cNvGraphicFramePr>
            <a:graphicFrameLocks noGrp="1"/>
          </p:cNvGraphicFramePr>
          <p:nvPr>
            <p:ph sz="quarter" idx="13"/>
            <p:extLst>
              <p:ext uri="{D42A27DB-BD31-4B8C-83A1-F6EECF244321}">
                <p14:modId xmlns:p14="http://schemas.microsoft.com/office/powerpoint/2010/main" val="1818176090"/>
              </p:ext>
            </p:extLst>
          </p:nvPr>
        </p:nvGraphicFramePr>
        <p:xfrm>
          <a:off x="107504" y="908719"/>
          <a:ext cx="8712968" cy="554461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354858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4455" y="3356992"/>
            <a:ext cx="7772400" cy="1470025"/>
          </a:xfrm>
        </p:spPr>
        <p:txBody>
          <a:bodyPr/>
          <a:lstStyle/>
          <a:p>
            <a:r>
              <a:rPr lang="ka-GE" dirty="0"/>
              <a:t>მადლობა თანამშრომლობისთვის!</a:t>
            </a:r>
            <a:endParaRPr lang="en-US" dirty="0"/>
          </a:p>
        </p:txBody>
      </p:sp>
      <p:sp>
        <p:nvSpPr>
          <p:cNvPr id="4" name="Text Placeholder 3"/>
          <p:cNvSpPr>
            <a:spLocks noGrp="1"/>
          </p:cNvSpPr>
          <p:nvPr>
            <p:ph type="body" sz="quarter" idx="13"/>
          </p:nvPr>
        </p:nvSpPr>
        <p:spPr>
          <a:xfrm>
            <a:off x="684212" y="1590414"/>
            <a:ext cx="3887788" cy="1080021"/>
          </a:xfrm>
        </p:spPr>
        <p:txBody>
          <a:bodyPr>
            <a:normAutofit fontScale="85000" lnSpcReduction="20000"/>
          </a:bodyPr>
          <a:lstStyle/>
          <a:p>
            <a:endParaRPr lang="ka-GE" dirty="0"/>
          </a:p>
          <a:p>
            <a:r>
              <a:rPr lang="ka-GE" dirty="0"/>
              <a:t>ბარათაშვილის #8</a:t>
            </a:r>
            <a:br>
              <a:rPr lang="en-GB" dirty="0"/>
            </a:br>
            <a:r>
              <a:rPr lang="ka-GE" dirty="0"/>
              <a:t>ტელ</a:t>
            </a:r>
            <a:r>
              <a:rPr lang="en-GB" dirty="0"/>
              <a:t>: +995 32 299 72 14</a:t>
            </a:r>
            <a:br>
              <a:rPr lang="en-GB" dirty="0"/>
            </a:br>
            <a:r>
              <a:rPr lang="ka-GE" dirty="0"/>
              <a:t>ფაქსი</a:t>
            </a:r>
            <a:r>
              <a:rPr lang="en-GB" dirty="0"/>
              <a:t>: +995 32 299 85 06</a:t>
            </a:r>
            <a:br>
              <a:rPr lang="en-GB" dirty="0"/>
            </a:br>
            <a:r>
              <a:rPr lang="ka-GE" dirty="0"/>
              <a:t>მეილი</a:t>
            </a:r>
            <a:r>
              <a:rPr lang="en-GB" dirty="0"/>
              <a:t>: </a:t>
            </a:r>
            <a:r>
              <a:rPr lang="en-GB" u="sng" dirty="0"/>
              <a:t>ipm@ipm.ge</a:t>
            </a:r>
            <a:br>
              <a:rPr lang="en-GB" dirty="0"/>
            </a:br>
            <a:r>
              <a:rPr lang="ka-GE" dirty="0"/>
              <a:t>ვებ-გვერდი</a:t>
            </a:r>
            <a:r>
              <a:rPr lang="en-GB" dirty="0"/>
              <a:t>: </a:t>
            </a:r>
            <a:r>
              <a:rPr lang="en-GB" u="sng" dirty="0">
                <a:hlinkClick r:id="rId2"/>
              </a:rPr>
              <a:t>www.ipm.ge</a:t>
            </a:r>
            <a:endParaRPr lang="en-US" dirty="0"/>
          </a:p>
          <a:p>
            <a:endParaRPr lang="en-US" dirty="0"/>
          </a:p>
        </p:txBody>
      </p:sp>
    </p:spTree>
    <p:extLst>
      <p:ext uri="{BB962C8B-B14F-4D97-AF65-F5344CB8AC3E}">
        <p14:creationId xmlns:p14="http://schemas.microsoft.com/office/powerpoint/2010/main" val="2378652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112"/>
            <a:ext cx="8229600" cy="1143000"/>
          </a:xfrm>
        </p:spPr>
        <p:txBody>
          <a:bodyPr/>
          <a:lstStyle/>
          <a:p>
            <a:pPr algn="ctr"/>
            <a:r>
              <a:rPr lang="ka-GE" sz="2000" dirty="0"/>
              <a:t>ძირითადი მიგნებები</a:t>
            </a:r>
            <a:br>
              <a:rPr lang="ka-GE" sz="1800" dirty="0"/>
            </a:br>
            <a:endParaRPr lang="en-US" sz="1400" u="sng" dirty="0"/>
          </a:p>
        </p:txBody>
      </p:sp>
      <p:sp>
        <p:nvSpPr>
          <p:cNvPr id="5" name="Slide Number Placeholder 4"/>
          <p:cNvSpPr>
            <a:spLocks noGrp="1"/>
          </p:cNvSpPr>
          <p:nvPr>
            <p:ph type="sldNum" sz="quarter" idx="12"/>
          </p:nvPr>
        </p:nvSpPr>
        <p:spPr/>
        <p:txBody>
          <a:bodyPr/>
          <a:lstStyle/>
          <a:p>
            <a:fld id="{134F1201-21E0-4608-9E7D-A4C678F407F1}" type="slidenum">
              <a:rPr lang="en-US" smtClean="0"/>
              <a:t>8</a:t>
            </a:fld>
            <a:endParaRPr lang="en-US"/>
          </a:p>
        </p:txBody>
      </p:sp>
      <p:sp>
        <p:nvSpPr>
          <p:cNvPr id="3" name="Content Placeholder 2"/>
          <p:cNvSpPr>
            <a:spLocks noGrp="1"/>
          </p:cNvSpPr>
          <p:nvPr>
            <p:ph sz="quarter" idx="13"/>
          </p:nvPr>
        </p:nvSpPr>
        <p:spPr/>
        <p:txBody>
          <a:bodyPr/>
          <a:lstStyle/>
          <a:p>
            <a:pPr marL="0" lvl="0" indent="0">
              <a:buNone/>
            </a:pPr>
            <a:r>
              <a:rPr lang="ka-GE" sz="1600" b="1" u="sng" dirty="0"/>
              <a:t>მოტივატორები</a:t>
            </a:r>
            <a:endParaRPr lang="ka-GE" sz="1400" b="1" dirty="0"/>
          </a:p>
          <a:p>
            <a:pPr marL="0" lvl="0" indent="0">
              <a:buNone/>
            </a:pPr>
            <a:r>
              <a:rPr lang="ka-GE" sz="1400" dirty="0"/>
              <a:t>რადიოს მოსმენის მოტივატორებია:</a:t>
            </a:r>
          </a:p>
          <a:p>
            <a:pPr lvl="0"/>
            <a:r>
              <a:rPr lang="ka-GE" sz="1400" dirty="0"/>
              <a:t>აკმაყოფილებს ადამიანის ინფორმაციულ ნაკადში ყოფნის სურვილს</a:t>
            </a:r>
            <a:endParaRPr lang="en-US" sz="1400" dirty="0"/>
          </a:p>
          <a:p>
            <a:pPr lvl="0"/>
            <a:r>
              <a:rPr lang="ka-GE" sz="1400" dirty="0"/>
              <a:t>შეესაბამება მის ღირებულებათა სისტემას, გემოვნებას</a:t>
            </a:r>
            <a:endParaRPr lang="en-US" sz="1400" dirty="0"/>
          </a:p>
          <a:p>
            <a:pPr lvl="0"/>
            <a:r>
              <a:rPr lang="ka-GE" sz="1400" dirty="0"/>
              <a:t>დამატებითი ძალისხმევის გარეშე სთავაზობს ახალ სტიმულს  - გონებრივ ან/და ემოციურ „საკვებს“</a:t>
            </a:r>
            <a:endParaRPr lang="en-US" sz="1400" dirty="0"/>
          </a:p>
          <a:p>
            <a:pPr lvl="0"/>
            <a:r>
              <a:rPr lang="ka-GE" sz="1400" dirty="0"/>
              <a:t>იწვევს სასურველ რეაქციას დადებითი განწყობის შექმნის ან/და ნეგატიური განწყობის თავიდან არიდების სახით</a:t>
            </a:r>
            <a:endParaRPr lang="en-US" sz="1400" dirty="0"/>
          </a:p>
          <a:p>
            <a:pPr lvl="0"/>
            <a:r>
              <a:rPr lang="ka-GE" sz="1400" dirty="0"/>
              <a:t>აძლევს კომუნიკაციაში შესვლის საშუალებას და სხვასთან ინტერაქციაში ჩართულობის შეგრძნებას უღვივებს</a:t>
            </a:r>
          </a:p>
          <a:p>
            <a:pPr marL="0" lvl="0" indent="0">
              <a:buNone/>
            </a:pPr>
            <a:endParaRPr lang="en-US" sz="1400" dirty="0"/>
          </a:p>
          <a:p>
            <a:pPr marL="0" indent="0">
              <a:buNone/>
            </a:pPr>
            <a:r>
              <a:rPr lang="ka-GE" sz="1400" dirty="0"/>
              <a:t>რადიოს მოსმენის ხელშემწყობი ფაქტორებია:</a:t>
            </a:r>
          </a:p>
          <a:p>
            <a:pPr lvl="0"/>
            <a:r>
              <a:rPr lang="ka-GE" sz="1400" dirty="0"/>
              <a:t>რადიომიმღებ მოწყობილობებზე წვდომის შესაძლებლობა</a:t>
            </a:r>
            <a:endParaRPr lang="en-US" sz="1400" dirty="0"/>
          </a:p>
          <a:p>
            <a:pPr lvl="0"/>
            <a:r>
              <a:rPr lang="ka-GE" sz="1400" dirty="0"/>
              <a:t>საქმიანობის ისეთი ტიპი, რომელიც ადამიანს საშუალებას მისცემს დროის გარკვეულ მონაკვეთში ისარგებლოს რადიომიმღები მოწყობილობით</a:t>
            </a:r>
            <a:endParaRPr lang="en-US" sz="1400" dirty="0"/>
          </a:p>
          <a:p>
            <a:pPr lvl="0"/>
            <a:r>
              <a:rPr lang="ka-GE" sz="1400" dirty="0"/>
              <a:t>ალტერნატიულ საშუალებებზე წვდომის შეზღუდული შესაძლებლობა</a:t>
            </a:r>
            <a:endParaRPr lang="en-US" sz="1400" dirty="0"/>
          </a:p>
          <a:p>
            <a:endParaRPr lang="en-US" sz="1400" dirty="0"/>
          </a:p>
        </p:txBody>
      </p:sp>
    </p:spTree>
    <p:extLst>
      <p:ext uri="{BB962C8B-B14F-4D97-AF65-F5344CB8AC3E}">
        <p14:creationId xmlns:p14="http://schemas.microsoft.com/office/powerpoint/2010/main" val="726564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112"/>
            <a:ext cx="8229600" cy="643608"/>
          </a:xfrm>
        </p:spPr>
        <p:txBody>
          <a:bodyPr/>
          <a:lstStyle/>
          <a:p>
            <a:pPr algn="ctr"/>
            <a:r>
              <a:rPr lang="ka-GE" sz="2000" dirty="0"/>
              <a:t>ძირითადი მიგნებები</a:t>
            </a:r>
            <a:br>
              <a:rPr lang="ka-GE" sz="1800" dirty="0"/>
            </a:br>
            <a:endParaRPr lang="en-US" sz="1400" u="sng" dirty="0"/>
          </a:p>
        </p:txBody>
      </p:sp>
      <p:sp>
        <p:nvSpPr>
          <p:cNvPr id="5" name="Slide Number Placeholder 4"/>
          <p:cNvSpPr>
            <a:spLocks noGrp="1"/>
          </p:cNvSpPr>
          <p:nvPr>
            <p:ph type="sldNum" sz="quarter" idx="12"/>
          </p:nvPr>
        </p:nvSpPr>
        <p:spPr/>
        <p:txBody>
          <a:bodyPr/>
          <a:lstStyle/>
          <a:p>
            <a:fld id="{134F1201-21E0-4608-9E7D-A4C678F407F1}" type="slidenum">
              <a:rPr lang="en-US" smtClean="0"/>
              <a:t>9</a:t>
            </a:fld>
            <a:endParaRPr lang="en-US"/>
          </a:p>
        </p:txBody>
      </p:sp>
      <p:sp>
        <p:nvSpPr>
          <p:cNvPr id="3" name="Content Placeholder 2"/>
          <p:cNvSpPr>
            <a:spLocks noGrp="1"/>
          </p:cNvSpPr>
          <p:nvPr>
            <p:ph sz="quarter" idx="13"/>
          </p:nvPr>
        </p:nvSpPr>
        <p:spPr>
          <a:xfrm>
            <a:off x="457200" y="1052737"/>
            <a:ext cx="8409353" cy="4536504"/>
          </a:xfrm>
        </p:spPr>
        <p:txBody>
          <a:bodyPr numCol="1"/>
          <a:lstStyle/>
          <a:p>
            <a:pPr marL="0" indent="0">
              <a:buNone/>
            </a:pPr>
            <a:r>
              <a:rPr lang="ka-GE" sz="1600" b="1" u="sng" dirty="0"/>
              <a:t>ჯგუფთაშორისი განსხვავებები</a:t>
            </a:r>
          </a:p>
          <a:p>
            <a:pPr marL="0" indent="0">
              <a:buNone/>
            </a:pPr>
            <a:r>
              <a:rPr lang="ka-GE" sz="1400" u="sng" dirty="0"/>
              <a:t>ასაკობრივი განსხვავებები:</a:t>
            </a:r>
          </a:p>
          <a:p>
            <a:pPr marL="0" indent="0">
              <a:buNone/>
            </a:pPr>
            <a:r>
              <a:rPr lang="ka-GE" sz="1400" dirty="0"/>
              <a:t>ახალგაზრდა რესპონდენტები უპირატესობას ანიჭებენ თანამედროვე მუსიკალურ ჟანრებს, პოდკასტის ტიპის ანალიტიკურ გადაცემებსა და სამეცნიერო-ტექნოლოგიური შ; ნაკლებად მოსწონთ ინტერაქციული გადაცემები და ე.წ. „ქალაქური“ სტილის მუსიკა;</a:t>
            </a:r>
          </a:p>
          <a:p>
            <a:pPr marL="0" indent="0">
              <a:buNone/>
            </a:pPr>
            <a:r>
              <a:rPr lang="ka-GE" sz="1400" dirty="0"/>
              <a:t>ასაკოვანი მსმენელი უპირატესობას ანიჭებს ისეთი ტიპის რადიოს, რომელზეც ქართული მუსიკის მოსმენის შესაძლებლობა აქვს; ინტერაქციული გადაცემები ამ ასაკის მსმენელში მეტი პოპულარობით სარგებლობს;</a:t>
            </a:r>
          </a:p>
          <a:p>
            <a:pPr marL="0" indent="0">
              <a:buNone/>
            </a:pPr>
            <a:r>
              <a:rPr lang="ka-GE" sz="1400" u="sng" dirty="0"/>
              <a:t>რეგიონთაშორისი განსხვავებები:</a:t>
            </a:r>
          </a:p>
          <a:p>
            <a:pPr marL="0" indent="0">
              <a:buNone/>
            </a:pPr>
            <a:r>
              <a:rPr lang="ka-GE" sz="1400" dirty="0"/>
              <a:t>თბილისში მცხოვრები რესპონდენტები მეტად უსმენენ კერძო სპეციალიზებული ტიპის რადიომაუწყებლებს;</a:t>
            </a:r>
          </a:p>
          <a:p>
            <a:pPr marL="0" indent="0">
              <a:buNone/>
            </a:pPr>
            <a:r>
              <a:rPr lang="ka-GE" sz="1400" dirty="0"/>
              <a:t>სხვა რეგიონებისგან განსხვავებით, სამეგრელოს ჯგუფის წარმომადგენლები მეტად საუბრობენ რეგიონული ამბების გაშუქების მნიშვნელობაზე;</a:t>
            </a:r>
          </a:p>
          <a:p>
            <a:pPr marL="0" indent="0">
              <a:buNone/>
            </a:pPr>
            <a:r>
              <a:rPr lang="ka-GE" sz="1400" u="sng" dirty="0"/>
              <a:t>რადიოსთან ურთიერთობის ხანგრძლივობა</a:t>
            </a:r>
          </a:p>
          <a:p>
            <a:pPr marL="0" indent="0">
              <a:buNone/>
            </a:pPr>
            <a:r>
              <a:rPr lang="ka-GE" sz="1400" dirty="0"/>
              <a:t>რაც უფრო ხანგრძლივად მოიხმარს მსმენელი რადიოს, მით უფრო მეტად აქვს გამორჩეული არხი/არხები; ამის მიუხედავად, მთლიანობაში, მსმენელის ქცევა „ბუნებით მიგრაციის პატერნით“ შეიძლება დახასიათდეს - მსმენელისთვის მეტად არის დამახასიათებელი სხვადასხვა შინაარსის/ფორმატის გადაცემების ძიება;</a:t>
            </a:r>
          </a:p>
          <a:p>
            <a:pPr marL="0" indent="0">
              <a:buNone/>
            </a:pPr>
            <a:r>
              <a:rPr lang="ka-GE" sz="1600" b="1" u="sng" dirty="0"/>
              <a:t>მაუწყებლობის ოპტიმიზაცია</a:t>
            </a:r>
          </a:p>
          <a:p>
            <a:pPr marL="0" indent="0">
              <a:buNone/>
            </a:pPr>
            <a:r>
              <a:rPr lang="ka-GE" sz="1400" dirty="0"/>
              <a:t>მიგრაციის პატერნის გათვალისწინებით, მაუწყებლობის ძირითად ამოცანას შეიძლება წარმოადგენდეს არსებული საინფორმაციო ველის ოპტიმიზაცია; </a:t>
            </a:r>
          </a:p>
          <a:p>
            <a:pPr marL="0" indent="0">
              <a:buNone/>
            </a:pPr>
            <a:endParaRPr lang="ka-GE" sz="1400" dirty="0"/>
          </a:p>
          <a:p>
            <a:pPr marL="0" indent="0">
              <a:buNone/>
            </a:pPr>
            <a:endParaRPr lang="ka-GE" sz="1400" dirty="0"/>
          </a:p>
          <a:p>
            <a:pPr marL="0" indent="0">
              <a:buNone/>
            </a:pPr>
            <a:endParaRPr lang="ka-GE" sz="1400" dirty="0"/>
          </a:p>
        </p:txBody>
      </p:sp>
    </p:spTree>
    <p:extLst>
      <p:ext uri="{BB962C8B-B14F-4D97-AF65-F5344CB8AC3E}">
        <p14:creationId xmlns:p14="http://schemas.microsoft.com/office/powerpoint/2010/main" val="1719122250"/>
      </p:ext>
    </p:extLst>
  </p:cSld>
  <p:clrMapOvr>
    <a:masterClrMapping/>
  </p:clrMapOvr>
</p:sld>
</file>

<file path=ppt/theme/theme1.xml><?xml version="1.0" encoding="utf-8"?>
<a:theme xmlns:a="http://schemas.openxmlformats.org/drawingml/2006/main" name="IPM">
  <a:themeElements>
    <a:clrScheme name="IPM">
      <a:dk1>
        <a:sysClr val="windowText" lastClr="000000"/>
      </a:dk1>
      <a:lt1>
        <a:sysClr val="window" lastClr="FFFFFF"/>
      </a:lt1>
      <a:dk2>
        <a:srgbClr val="1F497D"/>
      </a:dk2>
      <a:lt2>
        <a:srgbClr val="EEECE1"/>
      </a:lt2>
      <a:accent1>
        <a:srgbClr val="A6CD39"/>
      </a:accent1>
      <a:accent2>
        <a:srgbClr val="EDC209"/>
      </a:accent2>
      <a:accent3>
        <a:srgbClr val="76A2AB"/>
      </a:accent3>
      <a:accent4>
        <a:srgbClr val="E5753A"/>
      </a:accent4>
      <a:accent5>
        <a:srgbClr val="81A62D"/>
      </a:accent5>
      <a:accent6>
        <a:srgbClr val="8C729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PM" id="{548A52F9-03B2-43EF-B1FB-736AFCFE0065}" vid="{03525147-7CB0-44FD-AE55-C773434576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IPM</Template>
  <TotalTime>2975</TotalTime>
  <Words>2235</Words>
  <Application>Microsoft Office PowerPoint</Application>
  <PresentationFormat>On-screen Show (4:3)</PresentationFormat>
  <Paragraphs>347</Paragraphs>
  <Slides>74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74</vt:i4>
      </vt:variant>
    </vt:vector>
  </HeadingPairs>
  <TitlesOfParts>
    <vt:vector size="80" baseType="lpstr">
      <vt:lpstr>Arial</vt:lpstr>
      <vt:lpstr>Calibri</vt:lpstr>
      <vt:lpstr>Kolcheti</vt:lpstr>
      <vt:lpstr>Sylfaen</vt:lpstr>
      <vt:lpstr>Wingdings</vt:lpstr>
      <vt:lpstr>IPM</vt:lpstr>
      <vt:lpstr>რადიომაუწყებლობის პრიორიტეტების კვლევა</vt:lpstr>
      <vt:lpstr>შესავალი</vt:lpstr>
      <vt:lpstr>კვლევის  ძირითადი მიზანი და ამოცანები</vt:lpstr>
      <vt:lpstr>მეთოდოლოგია</vt:lpstr>
      <vt:lpstr>მეთოდოლოგია</vt:lpstr>
      <vt:lpstr>მეთოდოლოგია</vt:lpstr>
      <vt:lpstr>თვისებრივი კვლევის ანგარიში     ეროვნული</vt:lpstr>
      <vt:lpstr>ძირითადი მიგნებები </vt:lpstr>
      <vt:lpstr>ძირითადი მიგნებები </vt:lpstr>
      <vt:lpstr>ძირითადი მიგნებები</vt:lpstr>
      <vt:lpstr>ძირითადი მიგნებები</vt:lpstr>
      <vt:lpstr>ძირითადი მიგნებები</vt:lpstr>
      <vt:lpstr>ძირითადი მიგნებები</vt:lpstr>
      <vt:lpstr>ძირითადი მიგნებები</vt:lpstr>
      <vt:lpstr>ძირითადი მიგნებები</vt:lpstr>
      <vt:lpstr>ძირითადი მიგნებები</vt:lpstr>
      <vt:lpstr>ძირითადი მიგნებები</vt:lpstr>
      <vt:lpstr>რაოდენობრივი კვლევის ანგარიში     ეროვნული</vt:lpstr>
      <vt:lpstr>ძირითადი მიგნებები</vt:lpstr>
      <vt:lpstr>ძირითადი მიგნებები</vt:lpstr>
      <vt:lpstr>ძირითადი მიგნებები</vt:lpstr>
      <vt:lpstr>რაოდენობრივი კვლევის გრაფიკული ანგარიში     ეროვნული</vt:lpstr>
      <vt:lpstr>რაოდენობრივი (ეროვნული) დემოგრაფიული მაჩვენებლები</vt:lpstr>
      <vt:lpstr>რაოდენობრივი (ეროვნული) დემოგრაფიული მაჩვენებლები</vt:lpstr>
      <vt:lpstr>რაოდენობრივი (ეროვნული) დემოგრაფიული მაჩვენებლები</vt:lpstr>
      <vt:lpstr>რაოდენობრივი (ეროვნული) დემოგრაფიული მაჩვენებლები</vt:lpstr>
      <vt:lpstr>რაოდენობრივი (ეროვნული) დემოგრაფიული მაჩვენებლები</vt:lpstr>
      <vt:lpstr>რაოდენობრივი (ეროვნული) დემოგრაფიული მაჩვენებლები</vt:lpstr>
      <vt:lpstr>რაოდენობრივი (ეროვნული) დემოგრაფიული მაჩვენებლები</vt:lpstr>
      <vt:lpstr>რაოდენობრივი (ეროვნული) </vt:lpstr>
      <vt:lpstr>რაოდენობრივი (ეროვნული) </vt:lpstr>
      <vt:lpstr>რაოდენობრივი (ეროვნული) </vt:lpstr>
      <vt:lpstr>რაოდენობრივი (ეროვნული) </vt:lpstr>
      <vt:lpstr>რაოდენობრივი (ეროვნული) </vt:lpstr>
      <vt:lpstr>რაოდენობრივი (ეროვნული) </vt:lpstr>
      <vt:lpstr>რაოდენობრივი (ზონური) იშვიათად მოსმენის/არ მოსმენის ძირითადი მიზეზები</vt:lpstr>
      <vt:lpstr>რაოდენობრივი (ეროვნული) </vt:lpstr>
      <vt:lpstr>რაოდენობრივი (ეროვნული) </vt:lpstr>
      <vt:lpstr>რაოდენობრივი (ეროვნული) </vt:lpstr>
      <vt:lpstr>რაოდენობრივი (ეროვნული) </vt:lpstr>
      <vt:lpstr>რაოდენობრივი (ეროვნული) </vt:lpstr>
      <vt:lpstr>რაოდენობრივი (ეროვნული) </vt:lpstr>
      <vt:lpstr>რაოდენობრივი (ეროვნული) </vt:lpstr>
      <vt:lpstr>რაოდენობრივი (ეროვნული) </vt:lpstr>
      <vt:lpstr>რაოდენობრივი (ეროვნული) </vt:lpstr>
      <vt:lpstr>რაოდენობრივი (ეროვნული) </vt:lpstr>
      <vt:lpstr>რაოდენობრივი კვლევის ანგარიში   ანგარიშის შემდეგ ნაწილში წარმოდგენილია, რაოდენობრივი კვლევის გრაფიკული ანგარიში, სამაუწყებლო ზონების მიხედვით</vt:lpstr>
      <vt:lpstr>სამაუწყებლო ზონები</vt:lpstr>
      <vt:lpstr>რაოდენობრივი (ზონური) დემოგრაფიული მაჩვენებლები - სქესი</vt:lpstr>
      <vt:lpstr>რაოდენობრივი (ზონური) დემოგრაფიული მაჩვენებლები - ასაკი</vt:lpstr>
      <vt:lpstr>რაოდენობრივი (ზონური) დემოგრაფიული მაჩვენებლები - ოჯახური მდგომარეობა</vt:lpstr>
      <vt:lpstr>რაოდენობრივი (ზონური) დემოგრაფიული მაჩვენებლები - განათლება</vt:lpstr>
      <vt:lpstr>რაოდენობრივი (ზონური) დემოგრაფიული მაჩვენებლები - დასაქმების სტატუსი</vt:lpstr>
      <vt:lpstr>რაოდენობრივი (ზონური) დემოგრაფიული მაჩვენებლები - ოჯახის საშუალო დანახარჯი</vt:lpstr>
      <vt:lpstr>რაოდენობრივი (ზონური) ძირითადი გადაადგილების საშუალება</vt:lpstr>
      <vt:lpstr>რაოდენობრივი (ზონური) ტრანსპორტირებაში დახარჯული დრო</vt:lpstr>
      <vt:lpstr>რაოდენობრივი (ზონური) რა ვითარებაში უსმენთ რადიოს</vt:lpstr>
      <vt:lpstr>რაოდენობრივი (ზონური) რადიოს მოსმენისას გამოყენებული მოწყობილობები/საშუალებები</vt:lpstr>
      <vt:lpstr>რაოდენობრივი (ზონური) </vt:lpstr>
      <vt:lpstr>რაოდენობრივი (ზონური) </vt:lpstr>
      <vt:lpstr>რაოდენობრივი (ზონური) რადიოს მოსმენის სიხშირე </vt:lpstr>
      <vt:lpstr>რაოდენობრივი (ზონური) რადიოს მოსმენის სიხშირე 1 მოსმენის განმავლობაში</vt:lpstr>
      <vt:lpstr>რაოდენობრივი (ზონური) რადიოს შერჩევის კრიტერიუმები</vt:lpstr>
      <vt:lpstr>რაოდენობრივი (ზონური) სხვა საინფორმაციო წყაროების არჩევის ძირითადი კრიტერიუმები</vt:lpstr>
      <vt:lpstr>რაოდენობრივი (ზონური) რა შინაარსის გადაცემებს უსმენთ?</vt:lpstr>
      <vt:lpstr>რაოდენობრივი (ზონური) გადაცემების ფორმატი, რომელიც რესპონდენტების აზრით დეფიციტურია</vt:lpstr>
      <vt:lpstr>რაოდენობრივი (ზონური) თემატიკა, რომელიც რესპონდენტების აზრით დეფიციტურია</vt:lpstr>
      <vt:lpstr>რაოდენობრივი (ზონური) თემატიკა, რომელიც რესპონდენტების აზრით დეფიციტურია</vt:lpstr>
      <vt:lpstr>რაოდენობრივი (ზონური) ძირითადი პრობლემები რადიო სივრცეში</vt:lpstr>
      <vt:lpstr>რაოდენობრივი (ზონური) რადიო სადგურების დამატების საჭიროება</vt:lpstr>
      <vt:lpstr>რაოდენობრივი (ზონური) მაუწყებლობის ფორმატი - საერთო რადიო არხებისთვის</vt:lpstr>
      <vt:lpstr>რაოდენობრივი (ზონური) სპეციალიზირებული თემატიკის დამატების საჭიროება</vt:lpstr>
      <vt:lpstr>რაოდენობრივი (ზონური) მუსიკის ჟანრები მოსმენის სიხშირის მიხედვით</vt:lpstr>
      <vt:lpstr>მადლობა თანამშრომლობისთვის!</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Irina Vardanashvili</dc:creator>
  <cp:lastModifiedBy>Kote Koridze</cp:lastModifiedBy>
  <cp:revision>154</cp:revision>
  <dcterms:created xsi:type="dcterms:W3CDTF">2019-04-03T13:21:09Z</dcterms:created>
  <dcterms:modified xsi:type="dcterms:W3CDTF">2021-09-08T17:35:12Z</dcterms:modified>
</cp:coreProperties>
</file>