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handoutMasterIdLst>
    <p:handoutMasterId r:id="rId22"/>
  </p:handoutMasterIdLst>
  <p:sldIdLst>
    <p:sldId id="266" r:id="rId2"/>
    <p:sldId id="273" r:id="rId3"/>
    <p:sldId id="512" r:id="rId4"/>
    <p:sldId id="544" r:id="rId5"/>
    <p:sldId id="546" r:id="rId6"/>
    <p:sldId id="545" r:id="rId7"/>
    <p:sldId id="548" r:id="rId8"/>
    <p:sldId id="513" r:id="rId9"/>
    <p:sldId id="555" r:id="rId10"/>
    <p:sldId id="556" r:id="rId11"/>
    <p:sldId id="557" r:id="rId12"/>
    <p:sldId id="558" r:id="rId13"/>
    <p:sldId id="559" r:id="rId14"/>
    <p:sldId id="549" r:id="rId15"/>
    <p:sldId id="550" r:id="rId16"/>
    <p:sldId id="551" r:id="rId17"/>
    <p:sldId id="552" r:id="rId18"/>
    <p:sldId id="553" r:id="rId19"/>
    <p:sldId id="554" r:id="rId20"/>
  </p:sldIdLst>
  <p:sldSz cx="9144000" cy="6858000" type="screen4x3"/>
  <p:notesSz cx="6858000" cy="9144000"/>
  <p:defaultTextStyle>
    <a:defPPr>
      <a:defRPr lang="en-US"/>
    </a:defPPr>
    <a:lvl1pPr algn="ctr" rtl="0" fontAlgn="base">
      <a:spcBef>
        <a:spcPct val="50000"/>
      </a:spcBef>
      <a:spcAft>
        <a:spcPct val="0"/>
      </a:spcAft>
      <a:defRPr b="1" kern="1200">
        <a:solidFill>
          <a:schemeClr val="tx1"/>
        </a:solidFill>
        <a:latin typeface="Calibri" pitchFamily="34" charset="0"/>
        <a:ea typeface="+mn-ea"/>
        <a:cs typeface="+mn-cs"/>
      </a:defRPr>
    </a:lvl1pPr>
    <a:lvl2pPr marL="457200" algn="ctr" rtl="0" fontAlgn="base">
      <a:spcBef>
        <a:spcPct val="50000"/>
      </a:spcBef>
      <a:spcAft>
        <a:spcPct val="0"/>
      </a:spcAft>
      <a:defRPr b="1" kern="1200">
        <a:solidFill>
          <a:schemeClr val="tx1"/>
        </a:solidFill>
        <a:latin typeface="Calibri" pitchFamily="34" charset="0"/>
        <a:ea typeface="+mn-ea"/>
        <a:cs typeface="+mn-cs"/>
      </a:defRPr>
    </a:lvl2pPr>
    <a:lvl3pPr marL="914400" algn="ctr" rtl="0" fontAlgn="base">
      <a:spcBef>
        <a:spcPct val="50000"/>
      </a:spcBef>
      <a:spcAft>
        <a:spcPct val="0"/>
      </a:spcAft>
      <a:defRPr b="1" kern="1200">
        <a:solidFill>
          <a:schemeClr val="tx1"/>
        </a:solidFill>
        <a:latin typeface="Calibri" pitchFamily="34" charset="0"/>
        <a:ea typeface="+mn-ea"/>
        <a:cs typeface="+mn-cs"/>
      </a:defRPr>
    </a:lvl3pPr>
    <a:lvl4pPr marL="1371600" algn="ctr" rtl="0" fontAlgn="base">
      <a:spcBef>
        <a:spcPct val="50000"/>
      </a:spcBef>
      <a:spcAft>
        <a:spcPct val="0"/>
      </a:spcAft>
      <a:defRPr b="1" kern="1200">
        <a:solidFill>
          <a:schemeClr val="tx1"/>
        </a:solidFill>
        <a:latin typeface="Calibri" pitchFamily="34" charset="0"/>
        <a:ea typeface="+mn-ea"/>
        <a:cs typeface="+mn-cs"/>
      </a:defRPr>
    </a:lvl4pPr>
    <a:lvl5pPr marL="1828800" algn="ctr" rtl="0" fontAlgn="base">
      <a:spcBef>
        <a:spcPct val="50000"/>
      </a:spcBef>
      <a:spcAft>
        <a:spcPct val="0"/>
      </a:spcAft>
      <a:defRPr b="1" kern="1200">
        <a:solidFill>
          <a:schemeClr val="tx1"/>
        </a:solidFill>
        <a:latin typeface="Calibri" pitchFamily="34" charset="0"/>
        <a:ea typeface="+mn-ea"/>
        <a:cs typeface="+mn-cs"/>
      </a:defRPr>
    </a:lvl5pPr>
    <a:lvl6pPr marL="2286000" algn="l" defTabSz="914400" rtl="0" eaLnBrk="1" latinLnBrk="0" hangingPunct="1">
      <a:defRPr b="1" kern="1200">
        <a:solidFill>
          <a:schemeClr val="tx1"/>
        </a:solidFill>
        <a:latin typeface="Calibri" pitchFamily="34" charset="0"/>
        <a:ea typeface="+mn-ea"/>
        <a:cs typeface="+mn-cs"/>
      </a:defRPr>
    </a:lvl6pPr>
    <a:lvl7pPr marL="2743200" algn="l" defTabSz="914400" rtl="0" eaLnBrk="1" latinLnBrk="0" hangingPunct="1">
      <a:defRPr b="1" kern="1200">
        <a:solidFill>
          <a:schemeClr val="tx1"/>
        </a:solidFill>
        <a:latin typeface="Calibri" pitchFamily="34" charset="0"/>
        <a:ea typeface="+mn-ea"/>
        <a:cs typeface="+mn-cs"/>
      </a:defRPr>
    </a:lvl7pPr>
    <a:lvl8pPr marL="3200400" algn="l" defTabSz="914400" rtl="0" eaLnBrk="1" latinLnBrk="0" hangingPunct="1">
      <a:defRPr b="1" kern="1200">
        <a:solidFill>
          <a:schemeClr val="tx1"/>
        </a:solidFill>
        <a:latin typeface="Calibri" pitchFamily="34" charset="0"/>
        <a:ea typeface="+mn-ea"/>
        <a:cs typeface="+mn-cs"/>
      </a:defRPr>
    </a:lvl8pPr>
    <a:lvl9pPr marL="3657600" algn="l" defTabSz="914400" rtl="0" eaLnBrk="1" latinLnBrk="0" hangingPunct="1">
      <a:defRPr b="1"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orient="horz" pos="744" userDrawn="1">
          <p15:clr>
            <a:srgbClr val="A4A3A4"/>
          </p15:clr>
        </p15:guide>
        <p15:guide id="4" pos="1416" userDrawn="1">
          <p15:clr>
            <a:srgbClr val="A4A3A4"/>
          </p15:clr>
        </p15:guide>
        <p15:guide id="5" orient="horz" pos="2304" userDrawn="1">
          <p15:clr>
            <a:srgbClr val="A4A3A4"/>
          </p15:clr>
        </p15:guide>
        <p15:guide id="6" orient="horz" pos="30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 Authority" initials="TRA" lastIdx="5" clrIdx="0"/>
  <p:cmAuthor id="1" name="Saeed Mashkoor" initials="SM" lastIdx="21" clrIdx="1"/>
  <p:cmAuthor id="2" name="Bernadette Finn" initials="BF" lastIdx="1" clrIdx="2"/>
  <p:cmAuthor id="3" name="Nasser  Alfadhel" initials="NA" lastIdx="12" clrIdx="3">
    <p:extLst/>
  </p:cmAuthor>
  <p:cmAuthor id="4" name="Tamar Tatulishvili" initials="TT" lastIdx="9"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5BB"/>
    <a:srgbClr val="F1CBF0"/>
    <a:srgbClr val="521651"/>
    <a:srgbClr val="FEFEFE"/>
    <a:srgbClr val="90278E"/>
    <a:srgbClr val="2686C7"/>
    <a:srgbClr val="898989"/>
    <a:srgbClr val="00763A"/>
    <a:srgbClr val="D5DC1E"/>
    <a:srgbClr val="EF5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6387" autoAdjust="0"/>
  </p:normalViewPr>
  <p:slideViewPr>
    <p:cSldViewPr snapToGrid="0">
      <p:cViewPr varScale="1">
        <p:scale>
          <a:sx n="86" d="100"/>
          <a:sy n="86" d="100"/>
        </p:scale>
        <p:origin x="1176" y="48"/>
      </p:cViewPr>
      <p:guideLst>
        <p:guide orient="horz" pos="2160"/>
        <p:guide pos="2880"/>
        <p:guide orient="horz" pos="744"/>
        <p:guide pos="1416"/>
        <p:guide orient="horz" pos="2304"/>
        <p:guide orient="horz" pos="3000"/>
      </p:guideLst>
    </p:cSldViewPr>
  </p:slideViewPr>
  <p:notesTextViewPr>
    <p:cViewPr>
      <p:scale>
        <a:sx n="3" d="2"/>
        <a:sy n="3" d="2"/>
      </p:scale>
      <p:origin x="0" y="0"/>
    </p:cViewPr>
  </p:notesTextViewPr>
  <p:sorterViewPr>
    <p:cViewPr>
      <p:scale>
        <a:sx n="170" d="100"/>
        <a:sy n="17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80E0-1A7F-444A-99E5-CE5B96B0B673}" type="slidenum">
              <a:rPr lang="en-US" smtClean="0"/>
              <a:t>‹#›</a:t>
            </a:fld>
            <a:endParaRPr lang="en-US"/>
          </a:p>
        </p:txBody>
      </p:sp>
    </p:spTree>
    <p:extLst>
      <p:ext uri="{BB962C8B-B14F-4D97-AF65-F5344CB8AC3E}">
        <p14:creationId xmlns:p14="http://schemas.microsoft.com/office/powerpoint/2010/main" val="145220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defRPr>
            </a:lvl1pPr>
          </a:lstStyle>
          <a:p>
            <a:endParaRPr lang="en-US" dirty="0"/>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defRPr>
            </a:lvl1pPr>
          </a:lstStyle>
          <a:p>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defRPr>
            </a:lvl1pPr>
          </a:lstStyle>
          <a:p>
            <a:endParaRPr lang="en-US" dirty="0"/>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defRPr>
            </a:lvl1pPr>
          </a:lstStyle>
          <a:p>
            <a:fld id="{21FBBEEF-EC9E-486C-8EF2-480F8F23981E}" type="slidenum">
              <a:rPr lang="en-US"/>
              <a:pPr/>
              <a:t>‹#›</a:t>
            </a:fld>
            <a:endParaRPr lang="en-US" dirty="0"/>
          </a:p>
        </p:txBody>
      </p:sp>
    </p:spTree>
    <p:extLst>
      <p:ext uri="{BB962C8B-B14F-4D97-AF65-F5344CB8AC3E}">
        <p14:creationId xmlns:p14="http://schemas.microsoft.com/office/powerpoint/2010/main" val="19578285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8</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17</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18</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19</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9</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10</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11</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12</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13</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14</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15</a:t>
            </a:fld>
            <a:endParaRPr lang="en-US" dirty="0"/>
          </a:p>
        </p:txBody>
      </p:sp>
    </p:spTree>
    <p:extLst>
      <p:ext uri="{BB962C8B-B14F-4D97-AF65-F5344CB8AC3E}">
        <p14:creationId xmlns:p14="http://schemas.microsoft.com/office/powerpoint/2010/main" val="64322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FBBEEF-EC9E-486C-8EF2-480F8F23981E}" type="slidenum">
              <a:rPr lang="en-US" smtClean="0"/>
              <a:pPr/>
              <a:t>16</a:t>
            </a:fld>
            <a:endParaRPr lang="en-US" dirty="0"/>
          </a:p>
        </p:txBody>
      </p:sp>
    </p:spTree>
    <p:extLst>
      <p:ext uri="{BB962C8B-B14F-4D97-AF65-F5344CB8AC3E}">
        <p14:creationId xmlns:p14="http://schemas.microsoft.com/office/powerpoint/2010/main" val="6432236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 y="0"/>
            <a:ext cx="9141981" cy="6858000"/>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9359" y="0"/>
            <a:ext cx="9218858" cy="6858000"/>
          </a:xfrm>
          <a:prstGeom prst="rect">
            <a:avLst/>
          </a:prstGeom>
        </p:spPr>
      </p:pic>
      <p:sp>
        <p:nvSpPr>
          <p:cNvPr id="16" name="Rectangle 15"/>
          <p:cNvSpPr/>
          <p:nvPr userDrawn="1"/>
        </p:nvSpPr>
        <p:spPr bwMode="auto">
          <a:xfrm>
            <a:off x="-63788" y="0"/>
            <a:ext cx="9206778" cy="6858000"/>
          </a:xfrm>
          <a:prstGeom prst="rect">
            <a:avLst/>
          </a:prstGeom>
          <a:gradFill>
            <a:gsLst>
              <a:gs pos="0">
                <a:schemeClr val="bg2">
                  <a:alpha val="44000"/>
                </a:schemeClr>
              </a:gs>
              <a:gs pos="100000">
                <a:sysClr val="window" lastClr="FFFFFF"/>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grpSp>
        <p:nvGrpSpPr>
          <p:cNvPr id="44" name="Group 43"/>
          <p:cNvGrpSpPr/>
          <p:nvPr userDrawn="1"/>
        </p:nvGrpSpPr>
        <p:grpSpPr>
          <a:xfrm>
            <a:off x="-331950" y="1869660"/>
            <a:ext cx="9507700" cy="2706381"/>
            <a:chOff x="-331950" y="1869660"/>
            <a:chExt cx="9507700" cy="2706381"/>
          </a:xfrm>
        </p:grpSpPr>
        <p:sp>
          <p:nvSpPr>
            <p:cNvPr id="17" name="Rectangle 16"/>
            <p:cNvSpPr/>
            <p:nvPr userDrawn="1"/>
          </p:nvSpPr>
          <p:spPr bwMode="auto">
            <a:xfrm>
              <a:off x="-64798" y="1869660"/>
              <a:ext cx="9207788" cy="2250959"/>
            </a:xfrm>
            <a:prstGeom prst="rect">
              <a:avLst/>
            </a:prstGeom>
            <a:solidFill>
              <a:srgbClr val="2686C7"/>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pic>
          <p:nvPicPr>
            <p:cNvPr id="43" name="Picture 4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331950" y="4123885"/>
              <a:ext cx="9507700" cy="452156"/>
            </a:xfrm>
            <a:prstGeom prst="rect">
              <a:avLst/>
            </a:prstGeom>
          </p:spPr>
        </p:pic>
      </p:grpSp>
      <p:grpSp>
        <p:nvGrpSpPr>
          <p:cNvPr id="20" name="Group 19"/>
          <p:cNvGrpSpPr/>
          <p:nvPr userDrawn="1"/>
        </p:nvGrpSpPr>
        <p:grpSpPr>
          <a:xfrm>
            <a:off x="-63789" y="1977236"/>
            <a:ext cx="9186273" cy="2032844"/>
            <a:chOff x="0" y="1943100"/>
            <a:chExt cx="15423523" cy="2705100"/>
          </a:xfrm>
        </p:grpSpPr>
        <p:grpSp>
          <p:nvGrpSpPr>
            <p:cNvPr id="21" name="Group 20"/>
            <p:cNvGrpSpPr/>
            <p:nvPr/>
          </p:nvGrpSpPr>
          <p:grpSpPr>
            <a:xfrm>
              <a:off x="0" y="1943100"/>
              <a:ext cx="9143999" cy="2705100"/>
              <a:chOff x="9144000" y="1943100"/>
              <a:chExt cx="9143999" cy="2705100"/>
            </a:xfrm>
          </p:grpSpPr>
          <p:sp>
            <p:nvSpPr>
              <p:cNvPr id="28" name="Rectangle 27"/>
              <p:cNvSpPr/>
              <p:nvPr/>
            </p:nvSpPr>
            <p:spPr>
              <a:xfrm>
                <a:off x="9144000" y="1943917"/>
                <a:ext cx="3100038" cy="2704281"/>
              </a:xfrm>
              <a:prstGeom prst="rect">
                <a:avLst/>
              </a:prstGeom>
              <a:blipFill>
                <a:blip r:embed="rId5"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29" name="Rectangle 28"/>
              <p:cNvSpPr/>
              <p:nvPr/>
            </p:nvSpPr>
            <p:spPr>
              <a:xfrm>
                <a:off x="12286890" y="3312918"/>
                <a:ext cx="1410548" cy="1335282"/>
              </a:xfrm>
              <a:prstGeom prst="rect">
                <a:avLst/>
              </a:prstGeom>
              <a:blipFill>
                <a:blip r:embed="rId6" cstate="print">
                  <a:extLst>
                    <a:ext uri="{28A0092B-C50C-407E-A947-70E740481C1C}">
                      <a14:useLocalDpi xmlns:a14="http://schemas.microsoft.com/office/drawing/2010/main"/>
                    </a:ext>
                  </a:extLst>
                </a:blip>
                <a:srcRect/>
                <a:stretch>
                  <a:fillRect t="-6482" b="-6482"/>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0" name="Rectangle 29"/>
              <p:cNvSpPr/>
              <p:nvPr/>
            </p:nvSpPr>
            <p:spPr>
              <a:xfrm>
                <a:off x="13734561" y="3312918"/>
                <a:ext cx="1410548" cy="1335282"/>
              </a:xfrm>
              <a:prstGeom prst="rect">
                <a:avLst/>
              </a:prstGeom>
              <a:blipFill>
                <a:blip r:embed="rId7"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1" name="Rectangle 30"/>
              <p:cNvSpPr/>
              <p:nvPr/>
            </p:nvSpPr>
            <p:spPr>
              <a:xfrm>
                <a:off x="12286890" y="1943100"/>
                <a:ext cx="1410548" cy="1329301"/>
              </a:xfrm>
              <a:prstGeom prst="rect">
                <a:avLst/>
              </a:prstGeom>
              <a:blipFill>
                <a:blip r:embed="rId8"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2" name="Rectangle 31"/>
              <p:cNvSpPr/>
              <p:nvPr/>
            </p:nvSpPr>
            <p:spPr>
              <a:xfrm>
                <a:off x="13734561" y="1943100"/>
                <a:ext cx="1410548" cy="1329301"/>
              </a:xfrm>
              <a:prstGeom prst="rect">
                <a:avLst/>
              </a:prstGeom>
              <a:blipFill>
                <a:blip r:embed="rId9"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3" name="Rectangle 32"/>
              <p:cNvSpPr/>
              <p:nvPr/>
            </p:nvSpPr>
            <p:spPr>
              <a:xfrm>
                <a:off x="15187961" y="1943917"/>
                <a:ext cx="3100038" cy="2704283"/>
              </a:xfrm>
              <a:prstGeom prst="rect">
                <a:avLst/>
              </a:prstGeom>
              <a:blipFill>
                <a:blip r:embed="rId10"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grpSp>
          <p:nvGrpSpPr>
            <p:cNvPr id="22" name="Group 21"/>
            <p:cNvGrpSpPr/>
            <p:nvPr/>
          </p:nvGrpSpPr>
          <p:grpSpPr>
            <a:xfrm>
              <a:off x="9186851" y="1943100"/>
              <a:ext cx="6236672" cy="2705100"/>
              <a:chOff x="9186851" y="1943100"/>
              <a:chExt cx="6236672" cy="2705100"/>
            </a:xfrm>
          </p:grpSpPr>
          <p:sp>
            <p:nvSpPr>
              <p:cNvPr id="23" name="Rectangle 22"/>
              <p:cNvSpPr/>
              <p:nvPr userDrawn="1"/>
            </p:nvSpPr>
            <p:spPr>
              <a:xfrm>
                <a:off x="9186851" y="3312918"/>
                <a:ext cx="1410549" cy="1335282"/>
              </a:xfrm>
              <a:prstGeom prst="rect">
                <a:avLst/>
              </a:prstGeom>
              <a:blipFill>
                <a:blip r:embed="rId11"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24" name="Rectangle 23"/>
              <p:cNvSpPr/>
              <p:nvPr/>
            </p:nvSpPr>
            <p:spPr>
              <a:xfrm>
                <a:off x="10645032" y="3312918"/>
                <a:ext cx="1410549" cy="1335282"/>
              </a:xfrm>
              <a:prstGeom prst="rect">
                <a:avLst/>
              </a:prstGeom>
              <a:blipFill>
                <a:blip r:embed="rId12"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25" name="Rectangle 24"/>
              <p:cNvSpPr/>
              <p:nvPr/>
            </p:nvSpPr>
            <p:spPr>
              <a:xfrm>
                <a:off x="9186851" y="1943100"/>
                <a:ext cx="1410547" cy="1329301"/>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26" name="Rectangle 25"/>
              <p:cNvSpPr/>
              <p:nvPr/>
            </p:nvSpPr>
            <p:spPr>
              <a:xfrm>
                <a:off x="10645032" y="1943100"/>
                <a:ext cx="1410549" cy="1329301"/>
              </a:xfrm>
              <a:prstGeom prst="rect">
                <a:avLst/>
              </a:prstGeom>
              <a:blipFill>
                <a:blip r:embed="rId14"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27" name="Rectangle 26"/>
              <p:cNvSpPr/>
              <p:nvPr userDrawn="1"/>
            </p:nvSpPr>
            <p:spPr>
              <a:xfrm>
                <a:off x="12106697" y="1943917"/>
                <a:ext cx="3316826" cy="2704282"/>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grpSp>
      <p:pic>
        <p:nvPicPr>
          <p:cNvPr id="34" name="Picture 33"/>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2828073" y="1138438"/>
            <a:ext cx="3497778" cy="3497778"/>
          </a:xfrm>
          <a:prstGeom prst="rect">
            <a:avLst/>
          </a:prstGeom>
          <a:effectLst>
            <a:glow rad="1041400">
              <a:schemeClr val="bg2">
                <a:alpha val="40000"/>
              </a:schemeClr>
            </a:glow>
          </a:effectLst>
        </p:spPr>
      </p:pic>
      <p:sp>
        <p:nvSpPr>
          <p:cNvPr id="35" name="Rectangle 34"/>
          <p:cNvSpPr/>
          <p:nvPr userDrawn="1"/>
        </p:nvSpPr>
        <p:spPr>
          <a:xfrm rot="10800000">
            <a:off x="-21516" y="5396526"/>
            <a:ext cx="9144000" cy="1467820"/>
          </a:xfrm>
          <a:prstGeom prst="rect">
            <a:avLst/>
          </a:prstGeom>
          <a:gradFill flip="none" rotWithShape="1">
            <a:gsLst>
              <a:gs pos="100000">
                <a:schemeClr val="tx2">
                  <a:lumMod val="40000"/>
                  <a:lumOff val="60000"/>
                </a:schemeClr>
              </a:gs>
              <a:gs pos="0">
                <a:sysClr val="window" lastClr="FFFFFF">
                  <a:alpha val="16000"/>
                </a:sysClr>
              </a:gs>
            </a:gsLst>
            <a:lin ang="162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Rectangle 35"/>
          <p:cNvSpPr/>
          <p:nvPr userDrawn="1"/>
        </p:nvSpPr>
        <p:spPr>
          <a:xfrm>
            <a:off x="-63789" y="-2145"/>
            <a:ext cx="9214039" cy="1344306"/>
          </a:xfrm>
          <a:prstGeom prst="rect">
            <a:avLst/>
          </a:prstGeom>
          <a:gradFill flip="none" rotWithShape="1">
            <a:gsLst>
              <a:gs pos="100000">
                <a:schemeClr val="tx2">
                  <a:lumMod val="40000"/>
                  <a:lumOff val="60000"/>
                </a:schemeClr>
              </a:gs>
              <a:gs pos="0">
                <a:sysClr val="window" lastClr="FFFFFF">
                  <a:alpha val="16000"/>
                </a:sysClr>
              </a:gs>
            </a:gsLst>
            <a:lin ang="162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pic>
        <p:nvPicPr>
          <p:cNvPr id="38" name="Picture 37"/>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1554524" y="5604013"/>
            <a:ext cx="2843305" cy="522254"/>
          </a:xfrm>
          <a:prstGeom prst="rect">
            <a:avLst/>
          </a:prstGeom>
        </p:spPr>
      </p:pic>
      <p:pic>
        <p:nvPicPr>
          <p:cNvPr id="39" name="Picture 38"/>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4415302" y="5597638"/>
            <a:ext cx="3157990" cy="522254"/>
          </a:xfrm>
          <a:prstGeom prst="rect">
            <a:avLst/>
          </a:prstGeom>
        </p:spPr>
      </p:pic>
      <p:sp>
        <p:nvSpPr>
          <p:cNvPr id="40" name="Rectangle 39"/>
          <p:cNvSpPr/>
          <p:nvPr userDrawn="1"/>
        </p:nvSpPr>
        <p:spPr>
          <a:xfrm>
            <a:off x="0" y="0"/>
            <a:ext cx="9144000" cy="45719"/>
          </a:xfrm>
          <a:prstGeom prst="rect">
            <a:avLst/>
          </a:prstGeom>
          <a:solidFill>
            <a:srgbClr val="5EA0BC"/>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ndParaRPr>
          </a:p>
        </p:txBody>
      </p:sp>
      <p:sp>
        <p:nvSpPr>
          <p:cNvPr id="42" name="Rectangle 41"/>
          <p:cNvSpPr/>
          <p:nvPr userDrawn="1"/>
        </p:nvSpPr>
        <p:spPr>
          <a:xfrm>
            <a:off x="-64798" y="6593157"/>
            <a:ext cx="9208798" cy="288084"/>
          </a:xfrm>
          <a:prstGeom prst="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ndParaRPr>
          </a:p>
        </p:txBody>
      </p:sp>
      <p:sp>
        <p:nvSpPr>
          <p:cNvPr id="37" name="Date Placeholder 2"/>
          <p:cNvSpPr>
            <a:spLocks noGrp="1"/>
          </p:cNvSpPr>
          <p:nvPr>
            <p:ph type="dt" sz="half" idx="10"/>
          </p:nvPr>
        </p:nvSpPr>
        <p:spPr>
          <a:xfrm>
            <a:off x="228600" y="6593156"/>
            <a:ext cx="2133600" cy="264843"/>
          </a:xfrm>
          <a:prstGeom prst="rect">
            <a:avLst/>
          </a:prstGeom>
        </p:spPr>
        <p:txBody>
          <a:bodyPr/>
          <a:lstStyle>
            <a:lvl1pPr>
              <a:defRPr sz="1400" b="0">
                <a:solidFill>
                  <a:schemeClr val="bg2"/>
                </a:solidFill>
              </a:defRPr>
            </a:lvl1pPr>
          </a:lstStyle>
          <a:p>
            <a:fld id="{0D264A14-FE90-44F1-8B99-F4C59DCD12A6}" type="datetime4">
              <a:rPr lang="en-US" smtClean="0"/>
              <a:t>October 19, 2020</a:t>
            </a:fld>
            <a:endParaRPr lang="en-US" dirty="0"/>
          </a:p>
        </p:txBody>
      </p:sp>
      <p:sp>
        <p:nvSpPr>
          <p:cNvPr id="41" name="Footer Placeholder 3"/>
          <p:cNvSpPr>
            <a:spLocks noGrp="1"/>
          </p:cNvSpPr>
          <p:nvPr>
            <p:ph type="ftr" sz="quarter" idx="11"/>
          </p:nvPr>
        </p:nvSpPr>
        <p:spPr>
          <a:xfrm>
            <a:off x="3124200" y="6593156"/>
            <a:ext cx="2895600" cy="264843"/>
          </a:xfrm>
          <a:prstGeom prst="rect">
            <a:avLst/>
          </a:prstGeom>
        </p:spPr>
        <p:txBody>
          <a:bodyPr/>
          <a:lstStyle>
            <a:lvl1pPr>
              <a:defRPr sz="1400" b="0">
                <a:solidFill>
                  <a:schemeClr val="bg2"/>
                </a:solidFill>
              </a:defRPr>
            </a:lvl1pPr>
          </a:lstStyle>
          <a:p>
            <a:r>
              <a:rPr lang="en-US"/>
              <a:t>Strategy Analytics, Inc</a:t>
            </a:r>
            <a:endParaRPr lang="en-US" dirty="0"/>
          </a:p>
        </p:txBody>
      </p:sp>
      <p:sp>
        <p:nvSpPr>
          <p:cNvPr id="45" name="Slide Number Placeholder 4"/>
          <p:cNvSpPr>
            <a:spLocks noGrp="1"/>
          </p:cNvSpPr>
          <p:nvPr>
            <p:ph type="sldNum" sz="quarter" idx="12"/>
          </p:nvPr>
        </p:nvSpPr>
        <p:spPr>
          <a:xfrm>
            <a:off x="7010400" y="6593156"/>
            <a:ext cx="2133600" cy="264843"/>
          </a:xfrm>
          <a:prstGeom prst="rect">
            <a:avLst/>
          </a:prstGeom>
        </p:spPr>
        <p:txBody>
          <a:bodyPr/>
          <a:lstStyle>
            <a:lvl1pPr>
              <a:defRPr sz="1400" b="0">
                <a:solidFill>
                  <a:schemeClr val="bg2"/>
                </a:solidFill>
              </a:defRPr>
            </a:lvl1pPr>
          </a:lstStyle>
          <a:p>
            <a:fld id="{75B51EBC-0A0D-43EC-998E-99F6C380327E}" type="slidenum">
              <a:rPr lang="en-US" smtClean="0"/>
              <a:pPr/>
              <a:t>‹#›</a:t>
            </a:fld>
            <a:endParaRPr lang="en-US" dirty="0"/>
          </a:p>
        </p:txBody>
      </p:sp>
    </p:spTree>
  </p:cSld>
  <p:clrMapOvr>
    <a:masterClrMapping/>
  </p:clrMapOvr>
  <p:hf hdr="0"/>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6A11-40C9-46B3-9A03-4D3A0E78E3C9}" type="datetime4">
              <a:rPr lang="en-US" smtClean="0"/>
              <a:t>October 19, 2020</a:t>
            </a:fld>
            <a:endParaRPr lang="en-GB"/>
          </a:p>
        </p:txBody>
      </p:sp>
      <p:sp>
        <p:nvSpPr>
          <p:cNvPr id="6" name="Footer Placeholder 5"/>
          <p:cNvSpPr>
            <a:spLocks noGrp="1"/>
          </p:cNvSpPr>
          <p:nvPr>
            <p:ph type="ftr" sz="quarter" idx="11"/>
          </p:nvPr>
        </p:nvSpPr>
        <p:spPr/>
        <p:txBody>
          <a:bodyPr/>
          <a:lstStyle/>
          <a:p>
            <a:r>
              <a:rPr lang="en-GB"/>
              <a:t>Strategy Analytics, Inc</a:t>
            </a:r>
          </a:p>
        </p:txBody>
      </p:sp>
      <p:sp>
        <p:nvSpPr>
          <p:cNvPr id="7" name="Slide Number Placeholder 6"/>
          <p:cNvSpPr>
            <a:spLocks noGrp="1"/>
          </p:cNvSpPr>
          <p:nvPr>
            <p:ph type="sldNum" sz="quarter" idx="12"/>
          </p:nvPr>
        </p:nvSpPr>
        <p:spPr/>
        <p:txBody>
          <a:bodyPr/>
          <a:lstStyle/>
          <a:p>
            <a:fld id="{4BBF5BED-A2B6-408B-A9A1-5DEE7148FCA8}" type="slidenum">
              <a:rPr lang="en-GB" smtClean="0"/>
              <a:t>‹#›</a:t>
            </a:fld>
            <a:endParaRPr lang="en-GB"/>
          </a:p>
        </p:txBody>
      </p:sp>
    </p:spTree>
    <p:extLst>
      <p:ext uri="{BB962C8B-B14F-4D97-AF65-F5344CB8AC3E}">
        <p14:creationId xmlns:p14="http://schemas.microsoft.com/office/powerpoint/2010/main" val="1235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2351E5-7DB5-4CB0-9237-F4841D6FC843}" type="datetime4">
              <a:rPr lang="en-US" smtClean="0"/>
              <a:t>October 19, 2020</a:t>
            </a:fld>
            <a:endParaRPr lang="en-GB"/>
          </a:p>
        </p:txBody>
      </p:sp>
      <p:sp>
        <p:nvSpPr>
          <p:cNvPr id="6" name="Footer Placeholder 5"/>
          <p:cNvSpPr>
            <a:spLocks noGrp="1"/>
          </p:cNvSpPr>
          <p:nvPr>
            <p:ph type="ftr" sz="quarter" idx="11"/>
          </p:nvPr>
        </p:nvSpPr>
        <p:spPr/>
        <p:txBody>
          <a:bodyPr/>
          <a:lstStyle/>
          <a:p>
            <a:r>
              <a:rPr lang="en-GB"/>
              <a:t>Strategy Analytics, Inc</a:t>
            </a:r>
          </a:p>
        </p:txBody>
      </p:sp>
      <p:sp>
        <p:nvSpPr>
          <p:cNvPr id="7" name="Slide Number Placeholder 6"/>
          <p:cNvSpPr>
            <a:spLocks noGrp="1"/>
          </p:cNvSpPr>
          <p:nvPr>
            <p:ph type="sldNum" sz="quarter" idx="12"/>
          </p:nvPr>
        </p:nvSpPr>
        <p:spPr/>
        <p:txBody>
          <a:bodyPr/>
          <a:lstStyle/>
          <a:p>
            <a:fld id="{4BBF5BED-A2B6-408B-A9A1-5DEE7148FCA8}" type="slidenum">
              <a:rPr lang="en-GB" smtClean="0"/>
              <a:t>‹#›</a:t>
            </a:fld>
            <a:endParaRPr lang="en-GB"/>
          </a:p>
        </p:txBody>
      </p:sp>
    </p:spTree>
    <p:extLst>
      <p:ext uri="{BB962C8B-B14F-4D97-AF65-F5344CB8AC3E}">
        <p14:creationId xmlns:p14="http://schemas.microsoft.com/office/powerpoint/2010/main" val="248754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05D18A-C6A9-4E9A-9684-9B4972436602}" type="datetime4">
              <a:rPr lang="en-US" smtClean="0"/>
              <a:t>October 19, 2020</a:t>
            </a:fld>
            <a:endParaRPr lang="en-GB"/>
          </a:p>
        </p:txBody>
      </p:sp>
      <p:sp>
        <p:nvSpPr>
          <p:cNvPr id="5" name="Footer Placeholder 4"/>
          <p:cNvSpPr>
            <a:spLocks noGrp="1"/>
          </p:cNvSpPr>
          <p:nvPr>
            <p:ph type="ftr" sz="quarter" idx="11"/>
          </p:nvPr>
        </p:nvSpPr>
        <p:spPr/>
        <p:txBody>
          <a:bodyPr/>
          <a:lstStyle/>
          <a:p>
            <a:r>
              <a:rPr lang="en-GB"/>
              <a:t>Strategy Analytics, Inc</a:t>
            </a:r>
          </a:p>
        </p:txBody>
      </p:sp>
      <p:sp>
        <p:nvSpPr>
          <p:cNvPr id="6" name="Slide Number Placeholder 5"/>
          <p:cNvSpPr>
            <a:spLocks noGrp="1"/>
          </p:cNvSpPr>
          <p:nvPr>
            <p:ph type="sldNum" sz="quarter" idx="12"/>
          </p:nvPr>
        </p:nvSpPr>
        <p:spPr/>
        <p:txBody>
          <a:bodyPr/>
          <a:lstStyle/>
          <a:p>
            <a:fld id="{4BBF5BED-A2B6-408B-A9A1-5DEE7148FCA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8" name="Picture 7"/>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0" name="Rectangle 9"/>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3237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F16F1-1FEB-45D2-95D2-25BA5AFDE7C3}" type="datetime4">
              <a:rPr lang="en-US" smtClean="0"/>
              <a:t>October 19, 2020</a:t>
            </a:fld>
            <a:endParaRPr lang="en-GB"/>
          </a:p>
        </p:txBody>
      </p:sp>
      <p:sp>
        <p:nvSpPr>
          <p:cNvPr id="5" name="Footer Placeholder 4"/>
          <p:cNvSpPr>
            <a:spLocks noGrp="1"/>
          </p:cNvSpPr>
          <p:nvPr>
            <p:ph type="ftr" sz="quarter" idx="11"/>
          </p:nvPr>
        </p:nvSpPr>
        <p:spPr/>
        <p:txBody>
          <a:bodyPr/>
          <a:lstStyle/>
          <a:p>
            <a:r>
              <a:rPr lang="en-GB"/>
              <a:t>Strategy Analytics, Inc</a:t>
            </a:r>
          </a:p>
        </p:txBody>
      </p:sp>
      <p:sp>
        <p:nvSpPr>
          <p:cNvPr id="6" name="Slide Number Placeholder 5"/>
          <p:cNvSpPr>
            <a:spLocks noGrp="1"/>
          </p:cNvSpPr>
          <p:nvPr>
            <p:ph type="sldNum" sz="quarter" idx="12"/>
          </p:nvPr>
        </p:nvSpPr>
        <p:spPr/>
        <p:txBody>
          <a:bodyPr/>
          <a:lstStyle/>
          <a:p>
            <a:fld id="{4BBF5BED-A2B6-408B-A9A1-5DEE7148FCA8}" type="slidenum">
              <a:rPr lang="en-GB" smtClean="0"/>
              <a:t>‹#›</a:t>
            </a:fld>
            <a:endParaRPr lang="en-GB"/>
          </a:p>
        </p:txBody>
      </p:sp>
    </p:spTree>
    <p:extLst>
      <p:ext uri="{BB962C8B-B14F-4D97-AF65-F5344CB8AC3E}">
        <p14:creationId xmlns:p14="http://schemas.microsoft.com/office/powerpoint/2010/main" val="1352952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3" name="Picture 2"/>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5" name="Rectangle 3"/>
          <p:cNvSpPr>
            <a:spLocks noGrp="1" noChangeArrowheads="1"/>
          </p:cNvSpPr>
          <p:nvPr>
            <p:ph type="title" hasCustomPrompt="1"/>
          </p:nvPr>
        </p:nvSpPr>
        <p:spPr bwMode="auto">
          <a:xfrm>
            <a:off x="156859" y="64134"/>
            <a:ext cx="8358491" cy="566802"/>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2800">
                <a:solidFill>
                  <a:srgbClr val="515460"/>
                </a:solidFill>
                <a:latin typeface="Lucida Sans" panose="020B0602030504020204" pitchFamily="34" charset="0"/>
              </a:defRPr>
            </a:lvl1pPr>
          </a:lstStyle>
          <a:p>
            <a:pPr lvl="0"/>
            <a:r>
              <a:rPr lang="en-US" dirty="0"/>
              <a:t>CLICK TO EDIT MASTER TITLE STYLE</a:t>
            </a:r>
          </a:p>
        </p:txBody>
      </p:sp>
      <p:sp>
        <p:nvSpPr>
          <p:cNvPr id="6" name="Rectangle 5"/>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2340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77000"/>
            <a:ext cx="2133600" cy="381000"/>
          </a:xfrm>
          <a:prstGeom prst="rect">
            <a:avLst/>
          </a:prstGeom>
        </p:spPr>
        <p:txBody>
          <a:bodyPr/>
          <a:lstStyle>
            <a:lvl1pPr>
              <a:defRPr/>
            </a:lvl1pPr>
          </a:lstStyle>
          <a:p>
            <a:fld id="{83D2F00E-EA0D-4729-AAEE-7AACBBD6BF7E}" type="datetime4">
              <a:rPr lang="en-US" smtClean="0"/>
              <a:t>October 19, 2020</a:t>
            </a:fld>
            <a:endParaRPr lang="en-US" dirty="0"/>
          </a:p>
        </p:txBody>
      </p:sp>
      <p:sp>
        <p:nvSpPr>
          <p:cNvPr id="3" name="Footer Placeholder 2"/>
          <p:cNvSpPr>
            <a:spLocks noGrp="1"/>
          </p:cNvSpPr>
          <p:nvPr>
            <p:ph type="ftr" sz="quarter" idx="11"/>
          </p:nvPr>
        </p:nvSpPr>
        <p:spPr>
          <a:xfrm>
            <a:off x="3124200" y="6477000"/>
            <a:ext cx="2895600" cy="381000"/>
          </a:xfrm>
          <a:prstGeom prst="rect">
            <a:avLst/>
          </a:prstGeom>
        </p:spPr>
        <p:txBody>
          <a:bodyPr/>
          <a:lstStyle>
            <a:lvl1pPr>
              <a:defRPr/>
            </a:lvl1pPr>
          </a:lstStyle>
          <a:p>
            <a:r>
              <a:rPr lang="en-US"/>
              <a:t>Strategy Analytics, Inc</a:t>
            </a:r>
            <a:endParaRPr lang="en-US" dirty="0"/>
          </a:p>
        </p:txBody>
      </p:sp>
      <p:sp>
        <p:nvSpPr>
          <p:cNvPr id="4" name="Slide Number Placeholder 3"/>
          <p:cNvSpPr>
            <a:spLocks noGrp="1"/>
          </p:cNvSpPr>
          <p:nvPr>
            <p:ph type="sldNum" sz="quarter" idx="12"/>
          </p:nvPr>
        </p:nvSpPr>
        <p:spPr>
          <a:xfrm>
            <a:off x="7010400" y="6533453"/>
            <a:ext cx="2133600" cy="381000"/>
          </a:xfrm>
          <a:prstGeom prst="rect">
            <a:avLst/>
          </a:prstGeom>
        </p:spPr>
        <p:txBody>
          <a:bodyPr/>
          <a:lstStyle>
            <a:lvl1pPr>
              <a:defRPr/>
            </a:lvl1pPr>
          </a:lstStyle>
          <a:p>
            <a:fld id="{2C94FFE7-D60D-4A19-B965-A3E189592F15}" type="slidenum">
              <a:rPr lang="en-US"/>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6" name="Picture 5"/>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8" name="Rectangle 3"/>
          <p:cNvSpPr>
            <a:spLocks noGrp="1" noChangeArrowheads="1"/>
          </p:cNvSpPr>
          <p:nvPr>
            <p:ph type="title" hasCustomPrompt="1"/>
          </p:nvPr>
        </p:nvSpPr>
        <p:spPr bwMode="auto">
          <a:xfrm>
            <a:off x="156859" y="64134"/>
            <a:ext cx="8358491" cy="566802"/>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2800">
                <a:solidFill>
                  <a:srgbClr val="515460"/>
                </a:solidFill>
                <a:latin typeface="Lucida Sans" panose="020B0602030504020204" pitchFamily="34" charset="0"/>
              </a:defRPr>
            </a:lvl1pPr>
          </a:lstStyle>
          <a:p>
            <a:pPr lvl="0"/>
            <a:r>
              <a:rPr lang="en-US" dirty="0"/>
              <a:t>CLICK TO EDIT MASTER TITLE STYLE</a:t>
            </a:r>
          </a:p>
        </p:txBody>
      </p:sp>
      <p:sp>
        <p:nvSpPr>
          <p:cNvPr id="9" name="Rectangle 8"/>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4768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 y="0"/>
            <a:ext cx="9141981"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9359" y="0"/>
            <a:ext cx="9218858" cy="6858000"/>
          </a:xfrm>
          <a:prstGeom prst="rect">
            <a:avLst/>
          </a:prstGeom>
        </p:spPr>
      </p:pic>
      <p:sp>
        <p:nvSpPr>
          <p:cNvPr id="6" name="Rectangle 5"/>
          <p:cNvSpPr/>
          <p:nvPr userDrawn="1"/>
        </p:nvSpPr>
        <p:spPr bwMode="auto">
          <a:xfrm>
            <a:off x="-63788" y="0"/>
            <a:ext cx="9206778" cy="6858000"/>
          </a:xfrm>
          <a:prstGeom prst="rect">
            <a:avLst/>
          </a:prstGeom>
          <a:gradFill>
            <a:gsLst>
              <a:gs pos="0">
                <a:schemeClr val="bg2">
                  <a:alpha val="44000"/>
                </a:schemeClr>
              </a:gs>
              <a:gs pos="100000">
                <a:sysClr val="window" lastClr="FFFFFF"/>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sp>
        <p:nvSpPr>
          <p:cNvPr id="9" name="Rectangle 8"/>
          <p:cNvSpPr/>
          <p:nvPr userDrawn="1"/>
        </p:nvSpPr>
        <p:spPr>
          <a:xfrm rot="10800000">
            <a:off x="-21516" y="5396526"/>
            <a:ext cx="9144000" cy="1467820"/>
          </a:xfrm>
          <a:prstGeom prst="rect">
            <a:avLst/>
          </a:prstGeom>
          <a:gradFill flip="none" rotWithShape="1">
            <a:gsLst>
              <a:gs pos="100000">
                <a:schemeClr val="tx2">
                  <a:lumMod val="40000"/>
                  <a:lumOff val="60000"/>
                </a:schemeClr>
              </a:gs>
              <a:gs pos="0">
                <a:sysClr val="window" lastClr="FFFFFF">
                  <a:alpha val="16000"/>
                </a:sysClr>
              </a:gs>
            </a:gsLst>
            <a:lin ang="162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0" name="Rectangle 9"/>
          <p:cNvSpPr/>
          <p:nvPr userDrawn="1"/>
        </p:nvSpPr>
        <p:spPr>
          <a:xfrm>
            <a:off x="-63789" y="-2145"/>
            <a:ext cx="9214039" cy="1344306"/>
          </a:xfrm>
          <a:prstGeom prst="rect">
            <a:avLst/>
          </a:prstGeom>
          <a:gradFill flip="none" rotWithShape="1">
            <a:gsLst>
              <a:gs pos="100000">
                <a:schemeClr val="tx2">
                  <a:lumMod val="40000"/>
                  <a:lumOff val="60000"/>
                </a:schemeClr>
              </a:gs>
              <a:gs pos="0">
                <a:sysClr val="window" lastClr="FFFFFF">
                  <a:alpha val="16000"/>
                </a:sysClr>
              </a:gs>
            </a:gsLst>
            <a:lin ang="162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11" name="Picture 10"/>
          <p:cNvPicPr>
            <a:picLocks/>
          </p:cNvPicPr>
          <p:nvPr userDrawn="1"/>
        </p:nvPicPr>
        <p:blipFill>
          <a:blip r:embed="rId5">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3" name="Rectangle 3"/>
          <p:cNvSpPr>
            <a:spLocks noGrp="1" noChangeArrowheads="1"/>
          </p:cNvSpPr>
          <p:nvPr>
            <p:ph type="title" hasCustomPrompt="1"/>
          </p:nvPr>
        </p:nvSpPr>
        <p:spPr bwMode="auto">
          <a:xfrm>
            <a:off x="156859" y="64134"/>
            <a:ext cx="8738785" cy="566802"/>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2800">
                <a:solidFill>
                  <a:srgbClr val="515460"/>
                </a:solidFill>
                <a:latin typeface="Lucida Sans" panose="020B0602030504020204" pitchFamily="34" charset="0"/>
              </a:defRPr>
            </a:lvl1pPr>
          </a:lstStyle>
          <a:p>
            <a:pPr lvl="0"/>
            <a:r>
              <a:rPr lang="en-US" dirty="0"/>
              <a:t>CLICK TO EDIT MASTER TITLE STYLE</a:t>
            </a:r>
          </a:p>
        </p:txBody>
      </p:sp>
      <p:sp>
        <p:nvSpPr>
          <p:cNvPr id="14" name="Rectangle 13"/>
          <p:cNvSpPr/>
          <p:nvPr userDrawn="1"/>
        </p:nvSpPr>
        <p:spPr>
          <a:xfrm>
            <a:off x="0" y="6469380"/>
            <a:ext cx="9144000" cy="388620"/>
          </a:xfrm>
          <a:prstGeom prst="rect">
            <a:avLst/>
          </a:prstGeom>
          <a:solidFill>
            <a:schemeClr val="bg2">
              <a:lumMod val="9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ndParaRPr>
          </a:p>
        </p:txBody>
      </p:sp>
      <p:sp>
        <p:nvSpPr>
          <p:cNvPr id="15" name="Text Placeholder 2"/>
          <p:cNvSpPr>
            <a:spLocks noGrp="1"/>
          </p:cNvSpPr>
          <p:nvPr>
            <p:ph idx="1"/>
          </p:nvPr>
        </p:nvSpPr>
        <p:spPr>
          <a:xfrm>
            <a:off x="180622" y="1072444"/>
            <a:ext cx="8715022" cy="51045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3"/>
          <p:cNvSpPr>
            <a:spLocks noGrp="1"/>
          </p:cNvSpPr>
          <p:nvPr>
            <p:ph type="dt" sz="half" idx="2"/>
          </p:nvPr>
        </p:nvSpPr>
        <p:spPr>
          <a:xfrm>
            <a:off x="180622" y="646938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28A19-958F-4BFE-BEF6-E658FE5622DD}" type="datetime4">
              <a:rPr lang="en-US" smtClean="0"/>
              <a:t>October 19, 2020</a:t>
            </a:fld>
            <a:endParaRPr lang="en-GB" dirty="0"/>
          </a:p>
        </p:txBody>
      </p:sp>
      <p:sp>
        <p:nvSpPr>
          <p:cNvPr id="17"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Strategy Analytics, Inc</a:t>
            </a:r>
          </a:p>
        </p:txBody>
      </p:sp>
      <p:sp>
        <p:nvSpPr>
          <p:cNvPr id="18" name="Slide Number Placeholder 5"/>
          <p:cNvSpPr>
            <a:spLocks noGrp="1"/>
          </p:cNvSpPr>
          <p:nvPr>
            <p:ph type="sldNum" sz="quarter" idx="4"/>
          </p:nvPr>
        </p:nvSpPr>
        <p:spPr>
          <a:xfrm>
            <a:off x="6838244"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F5BED-A2B6-408B-A9A1-5DEE7148FCA8}" type="slidenum">
              <a:rPr lang="en-GB" smtClean="0"/>
              <a:t>‹#›</a:t>
            </a:fld>
            <a:endParaRPr lang="en-GB"/>
          </a:p>
        </p:txBody>
      </p:sp>
      <p:sp>
        <p:nvSpPr>
          <p:cNvPr id="20" name="Rectangle 19"/>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5557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5266" y="1620915"/>
            <a:ext cx="6858000" cy="2387600"/>
          </a:xfrm>
        </p:spPr>
        <p:txBody>
          <a:bodyPr anchor="b">
            <a:normAutofit/>
          </a:bodyPr>
          <a:lstStyle>
            <a:lvl1pPr algn="ctr">
              <a:defRPr sz="5400"/>
            </a:lvl1pPr>
          </a:lstStyle>
          <a:p>
            <a:r>
              <a:rPr lang="en-US"/>
              <a:t>Click to edit Master title style</a:t>
            </a:r>
            <a:endParaRPr lang="en-GB" dirty="0"/>
          </a:p>
        </p:txBody>
      </p:sp>
      <p:sp>
        <p:nvSpPr>
          <p:cNvPr id="3" name="Subtitle 2"/>
          <p:cNvSpPr>
            <a:spLocks noGrp="1"/>
          </p:cNvSpPr>
          <p:nvPr>
            <p:ph type="subTitle" idx="1"/>
          </p:nvPr>
        </p:nvSpPr>
        <p:spPr>
          <a:xfrm>
            <a:off x="1075266" y="410059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F4515B1D-8145-4F4E-80FF-95EB950D1357}" type="datetime4">
              <a:rPr lang="en-US" smtClean="0"/>
              <a:t>October 19, 2020</a:t>
            </a:fld>
            <a:endParaRPr lang="en-GB"/>
          </a:p>
        </p:txBody>
      </p:sp>
      <p:sp>
        <p:nvSpPr>
          <p:cNvPr id="5" name="Footer Placeholder 4"/>
          <p:cNvSpPr>
            <a:spLocks noGrp="1"/>
          </p:cNvSpPr>
          <p:nvPr>
            <p:ph type="ftr" sz="quarter" idx="11"/>
          </p:nvPr>
        </p:nvSpPr>
        <p:spPr/>
        <p:txBody>
          <a:bodyPr/>
          <a:lstStyle/>
          <a:p>
            <a:r>
              <a:rPr lang="en-GB"/>
              <a:t>Strategy Analytics, Inc</a:t>
            </a:r>
          </a:p>
        </p:txBody>
      </p:sp>
      <p:sp>
        <p:nvSpPr>
          <p:cNvPr id="6" name="Slide Number Placeholder 5"/>
          <p:cNvSpPr>
            <a:spLocks noGrp="1"/>
          </p:cNvSpPr>
          <p:nvPr>
            <p:ph type="sldNum" sz="quarter" idx="12"/>
          </p:nvPr>
        </p:nvSpPr>
        <p:spPr/>
        <p:txBody>
          <a:bodyPr/>
          <a:lstStyle/>
          <a:p>
            <a:fld id="{4BBF5BED-A2B6-408B-A9A1-5DEE7148FCA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8" name="Picture 7"/>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0" name="Rectangle 9"/>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8914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D82E88-03C1-4DB5-B27C-271A1761A4AE}" type="datetime4">
              <a:rPr lang="en-US" smtClean="0"/>
              <a:t>October 19, 2020</a:t>
            </a:fld>
            <a:endParaRPr lang="en-GB"/>
          </a:p>
        </p:txBody>
      </p:sp>
      <p:sp>
        <p:nvSpPr>
          <p:cNvPr id="5" name="Footer Placeholder 4"/>
          <p:cNvSpPr>
            <a:spLocks noGrp="1"/>
          </p:cNvSpPr>
          <p:nvPr>
            <p:ph type="ftr" sz="quarter" idx="11"/>
          </p:nvPr>
        </p:nvSpPr>
        <p:spPr/>
        <p:txBody>
          <a:bodyPr/>
          <a:lstStyle/>
          <a:p>
            <a:r>
              <a:rPr lang="en-GB"/>
              <a:t>Strategy Analytics, Inc</a:t>
            </a:r>
          </a:p>
        </p:txBody>
      </p:sp>
      <p:sp>
        <p:nvSpPr>
          <p:cNvPr id="6" name="Slide Number Placeholder 5"/>
          <p:cNvSpPr>
            <a:spLocks noGrp="1"/>
          </p:cNvSpPr>
          <p:nvPr>
            <p:ph type="sldNum" sz="quarter" idx="12"/>
          </p:nvPr>
        </p:nvSpPr>
        <p:spPr/>
        <p:txBody>
          <a:bodyPr/>
          <a:lstStyle/>
          <a:p>
            <a:fld id="{4BBF5BED-A2B6-408B-A9A1-5DEE7148FCA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8" name="Picture 7"/>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0" name="Rectangle 9"/>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5579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0622" y="1709738"/>
            <a:ext cx="8715022"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180622" y="4589463"/>
            <a:ext cx="87150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68688-2C5C-40CF-B795-B1E15521DF5E}" type="datetime4">
              <a:rPr lang="en-US" smtClean="0"/>
              <a:t>October 19, 2020</a:t>
            </a:fld>
            <a:endParaRPr lang="en-GB"/>
          </a:p>
        </p:txBody>
      </p:sp>
      <p:sp>
        <p:nvSpPr>
          <p:cNvPr id="5" name="Footer Placeholder 4"/>
          <p:cNvSpPr>
            <a:spLocks noGrp="1"/>
          </p:cNvSpPr>
          <p:nvPr>
            <p:ph type="ftr" sz="quarter" idx="11"/>
          </p:nvPr>
        </p:nvSpPr>
        <p:spPr/>
        <p:txBody>
          <a:bodyPr/>
          <a:lstStyle/>
          <a:p>
            <a:r>
              <a:rPr lang="en-GB"/>
              <a:t>Strategy Analytics, Inc</a:t>
            </a:r>
          </a:p>
        </p:txBody>
      </p:sp>
      <p:sp>
        <p:nvSpPr>
          <p:cNvPr id="6" name="Slide Number Placeholder 5"/>
          <p:cNvSpPr>
            <a:spLocks noGrp="1"/>
          </p:cNvSpPr>
          <p:nvPr>
            <p:ph type="sldNum" sz="quarter" idx="12"/>
          </p:nvPr>
        </p:nvSpPr>
        <p:spPr/>
        <p:txBody>
          <a:bodyPr/>
          <a:lstStyle/>
          <a:p>
            <a:fld id="{4BBF5BED-A2B6-408B-A9A1-5DEE7148FCA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8" name="Picture 7"/>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0" name="Rectangle 9"/>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5846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0622" y="1173868"/>
            <a:ext cx="4315178" cy="5003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173868"/>
            <a:ext cx="4247444" cy="5003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A840CA-FD58-418A-8B7C-D2B9CED5B59D}" type="datetime4">
              <a:rPr lang="en-US" smtClean="0"/>
              <a:t>October 19, 2020</a:t>
            </a:fld>
            <a:endParaRPr lang="en-GB"/>
          </a:p>
        </p:txBody>
      </p:sp>
      <p:sp>
        <p:nvSpPr>
          <p:cNvPr id="6" name="Footer Placeholder 5"/>
          <p:cNvSpPr>
            <a:spLocks noGrp="1"/>
          </p:cNvSpPr>
          <p:nvPr>
            <p:ph type="ftr" sz="quarter" idx="11"/>
          </p:nvPr>
        </p:nvSpPr>
        <p:spPr/>
        <p:txBody>
          <a:bodyPr/>
          <a:lstStyle/>
          <a:p>
            <a:r>
              <a:rPr lang="en-GB"/>
              <a:t>Strategy Analytics, Inc</a:t>
            </a:r>
          </a:p>
        </p:txBody>
      </p:sp>
      <p:sp>
        <p:nvSpPr>
          <p:cNvPr id="7" name="Slide Number Placeholder 6"/>
          <p:cNvSpPr>
            <a:spLocks noGrp="1"/>
          </p:cNvSpPr>
          <p:nvPr>
            <p:ph type="sldNum" sz="quarter" idx="12"/>
          </p:nvPr>
        </p:nvSpPr>
        <p:spPr/>
        <p:txBody>
          <a:bodyPr/>
          <a:lstStyle/>
          <a:p>
            <a:fld id="{4BBF5BED-A2B6-408B-A9A1-5DEE7148FCA8}"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9" name="Picture 8"/>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1" name="Rectangle 10"/>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399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0621" y="1105431"/>
            <a:ext cx="43183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0622" y="1929343"/>
            <a:ext cx="4318353" cy="42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105431"/>
            <a:ext cx="4266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29343"/>
            <a:ext cx="4266494" cy="42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165567-D572-479F-8D46-0B330C0705C9}" type="datetime4">
              <a:rPr lang="en-US" smtClean="0"/>
              <a:t>October 19, 2020</a:t>
            </a:fld>
            <a:endParaRPr lang="en-GB"/>
          </a:p>
        </p:txBody>
      </p:sp>
      <p:sp>
        <p:nvSpPr>
          <p:cNvPr id="8" name="Footer Placeholder 7"/>
          <p:cNvSpPr>
            <a:spLocks noGrp="1"/>
          </p:cNvSpPr>
          <p:nvPr>
            <p:ph type="ftr" sz="quarter" idx="11"/>
          </p:nvPr>
        </p:nvSpPr>
        <p:spPr/>
        <p:txBody>
          <a:bodyPr/>
          <a:lstStyle/>
          <a:p>
            <a:r>
              <a:rPr lang="en-GB"/>
              <a:t>Strategy Analytics, Inc</a:t>
            </a:r>
          </a:p>
        </p:txBody>
      </p:sp>
      <p:sp>
        <p:nvSpPr>
          <p:cNvPr id="9" name="Slide Number Placeholder 8"/>
          <p:cNvSpPr>
            <a:spLocks noGrp="1"/>
          </p:cNvSpPr>
          <p:nvPr>
            <p:ph type="sldNum" sz="quarter" idx="12"/>
          </p:nvPr>
        </p:nvSpPr>
        <p:spPr/>
        <p:txBody>
          <a:bodyPr/>
          <a:lstStyle/>
          <a:p>
            <a:fld id="{4BBF5BED-A2B6-408B-A9A1-5DEE7148FCA8}" type="slidenum">
              <a:rPr lang="en-GB" smtClean="0"/>
              <a:t>‹#›</a:t>
            </a:fld>
            <a:endParaRPr lang="en-GB"/>
          </a:p>
        </p:txBody>
      </p:sp>
      <p:sp>
        <p:nvSpPr>
          <p:cNvPr id="10" name="Title 1"/>
          <p:cNvSpPr>
            <a:spLocks noGrp="1"/>
          </p:cNvSpPr>
          <p:nvPr>
            <p:ph type="title"/>
          </p:nvPr>
        </p:nvSpPr>
        <p:spPr>
          <a:xfrm>
            <a:off x="180622" y="207645"/>
            <a:ext cx="8715022" cy="650311"/>
          </a:xfrm>
        </p:spPr>
        <p:txBody>
          <a:bodyPr/>
          <a:lstStyle/>
          <a:p>
            <a:r>
              <a:rPr lang="en-US"/>
              <a:t>Click to edit Master title style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12" name="Picture 11"/>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14" name="Rectangle 13"/>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976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96C0D8-D6D6-4C7F-93C1-520645690044}" type="datetime4">
              <a:rPr lang="en-US" smtClean="0"/>
              <a:t>October 19, 2020</a:t>
            </a:fld>
            <a:endParaRPr lang="en-GB"/>
          </a:p>
        </p:txBody>
      </p:sp>
      <p:sp>
        <p:nvSpPr>
          <p:cNvPr id="4" name="Footer Placeholder 3"/>
          <p:cNvSpPr>
            <a:spLocks noGrp="1"/>
          </p:cNvSpPr>
          <p:nvPr>
            <p:ph type="ftr" sz="quarter" idx="11"/>
          </p:nvPr>
        </p:nvSpPr>
        <p:spPr/>
        <p:txBody>
          <a:bodyPr/>
          <a:lstStyle/>
          <a:p>
            <a:r>
              <a:rPr lang="en-GB"/>
              <a:t>Strategy Analytics, Inc</a:t>
            </a:r>
          </a:p>
        </p:txBody>
      </p:sp>
      <p:sp>
        <p:nvSpPr>
          <p:cNvPr id="5" name="Slide Number Placeholder 4"/>
          <p:cNvSpPr>
            <a:spLocks noGrp="1"/>
          </p:cNvSpPr>
          <p:nvPr>
            <p:ph type="sldNum" sz="quarter" idx="12"/>
          </p:nvPr>
        </p:nvSpPr>
        <p:spPr/>
        <p:txBody>
          <a:bodyPr/>
          <a:lstStyle/>
          <a:p>
            <a:fld id="{4BBF5BED-A2B6-408B-A9A1-5DEE7148FCA8}"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7" name="Picture 6"/>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9" name="Rectangle 8"/>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061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F5805-18FD-4F9D-B653-C20D602F0AA2}" type="datetime4">
              <a:rPr lang="en-US" smtClean="0"/>
              <a:t>October 19, 2020</a:t>
            </a:fld>
            <a:endParaRPr lang="en-GB"/>
          </a:p>
        </p:txBody>
      </p:sp>
      <p:sp>
        <p:nvSpPr>
          <p:cNvPr id="3" name="Footer Placeholder 2"/>
          <p:cNvSpPr>
            <a:spLocks noGrp="1"/>
          </p:cNvSpPr>
          <p:nvPr>
            <p:ph type="ftr" sz="quarter" idx="11"/>
          </p:nvPr>
        </p:nvSpPr>
        <p:spPr/>
        <p:txBody>
          <a:bodyPr/>
          <a:lstStyle/>
          <a:p>
            <a:r>
              <a:rPr lang="en-GB"/>
              <a:t>Strategy Analytics, Inc</a:t>
            </a:r>
          </a:p>
        </p:txBody>
      </p:sp>
      <p:sp>
        <p:nvSpPr>
          <p:cNvPr id="4" name="Slide Number Placeholder 3"/>
          <p:cNvSpPr>
            <a:spLocks noGrp="1"/>
          </p:cNvSpPr>
          <p:nvPr>
            <p:ph type="sldNum" sz="quarter" idx="12"/>
          </p:nvPr>
        </p:nvSpPr>
        <p:spPr/>
        <p:txBody>
          <a:bodyPr/>
          <a:lstStyle/>
          <a:p>
            <a:fld id="{4BBF5BED-A2B6-408B-A9A1-5DEE7148FCA8}"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7736" y="170940"/>
            <a:ext cx="1918441" cy="166552"/>
          </a:xfrm>
          <a:prstGeom prst="rect">
            <a:avLst/>
          </a:prstGeom>
        </p:spPr>
      </p:pic>
      <p:pic>
        <p:nvPicPr>
          <p:cNvPr id="6" name="Picture 5"/>
          <p:cNvPicPr>
            <a:picLocks/>
          </p:cNvPicPr>
          <p:nvPr userDrawn="1"/>
        </p:nvPicPr>
        <p:blipFill>
          <a:blip r:embed="rId3">
            <a:extLst>
              <a:ext uri="{28A0092B-C50C-407E-A947-70E740481C1C}">
                <a14:useLocalDpi xmlns:a14="http://schemas.microsoft.com/office/drawing/2010/main"/>
              </a:ext>
            </a:extLst>
          </a:blip>
          <a:stretch>
            <a:fillRect/>
          </a:stretch>
        </p:blipFill>
        <p:spPr>
          <a:xfrm>
            <a:off x="-118533" y="792428"/>
            <a:ext cx="9381067" cy="91964"/>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46094" y="408565"/>
            <a:ext cx="632706" cy="632706"/>
          </a:xfrm>
          <a:prstGeom prst="rect">
            <a:avLst/>
          </a:prstGeom>
          <a:effectLst>
            <a:outerShdw blurRad="152400" dir="5400000" sx="90000" sy="-19000" rotWithShape="0">
              <a:prstClr val="black">
                <a:alpha val="15000"/>
              </a:prstClr>
            </a:outerShdw>
          </a:effectLst>
        </p:spPr>
      </p:pic>
      <p:sp>
        <p:nvSpPr>
          <p:cNvPr id="8" name="Rectangle 7"/>
          <p:cNvSpPr/>
          <p:nvPr userDrawn="1"/>
        </p:nvSpPr>
        <p:spPr>
          <a:xfrm>
            <a:off x="6759575" y="287338"/>
            <a:ext cx="2376488" cy="215444"/>
          </a:xfrm>
          <a:prstGeom prst="rect">
            <a:avLst/>
          </a:prstGeom>
        </p:spPr>
        <p:txBody>
          <a:bodyPr>
            <a:spAutoFit/>
          </a:bodyPr>
          <a:lstStyle/>
          <a:p>
            <a:pPr>
              <a:buFont typeface="Arial" pitchFamily="34" charset="0"/>
              <a:buNone/>
              <a:defRPr/>
            </a:pPr>
            <a:r>
              <a:rPr lang="en-GB" sz="8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105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336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69380"/>
            <a:ext cx="9144000" cy="388620"/>
          </a:xfrm>
          <a:prstGeom prst="rect">
            <a:avLst/>
          </a:prstGeom>
          <a:solidFill>
            <a:schemeClr val="bg2">
              <a:lumMod val="9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ndParaRPr>
          </a:p>
        </p:txBody>
      </p:sp>
      <p:sp>
        <p:nvSpPr>
          <p:cNvPr id="2" name="Title Placeholder 1"/>
          <p:cNvSpPr>
            <a:spLocks noGrp="1"/>
          </p:cNvSpPr>
          <p:nvPr>
            <p:ph type="title"/>
          </p:nvPr>
        </p:nvSpPr>
        <p:spPr>
          <a:xfrm>
            <a:off x="180622" y="207645"/>
            <a:ext cx="8715022" cy="6503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180622" y="1072444"/>
            <a:ext cx="8715022" cy="51045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80622" y="646938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28A19-958F-4BFE-BEF6-E658FE5622DD}" type="datetime4">
              <a:rPr lang="en-US" smtClean="0"/>
              <a:t>October 19, 2020</a:t>
            </a:fld>
            <a:endParaRPr lang="en-GB" dirty="0"/>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Strategy Analytics, Inc</a:t>
            </a:r>
          </a:p>
        </p:txBody>
      </p:sp>
      <p:sp>
        <p:nvSpPr>
          <p:cNvPr id="6" name="Slide Number Placeholder 5"/>
          <p:cNvSpPr>
            <a:spLocks noGrp="1"/>
          </p:cNvSpPr>
          <p:nvPr>
            <p:ph type="sldNum" sz="quarter" idx="4"/>
          </p:nvPr>
        </p:nvSpPr>
        <p:spPr>
          <a:xfrm>
            <a:off x="6838244"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F5BED-A2B6-408B-A9A1-5DEE7148FCA8}" type="slidenum">
              <a:rPr lang="en-GB" smtClean="0"/>
              <a:t>‹#›</a:t>
            </a:fld>
            <a:endParaRPr lang="en-GB"/>
          </a:p>
        </p:txBody>
      </p:sp>
    </p:spTree>
    <p:extLst>
      <p:ext uri="{BB962C8B-B14F-4D97-AF65-F5344CB8AC3E}">
        <p14:creationId xmlns:p14="http://schemas.microsoft.com/office/powerpoint/2010/main" val="119727908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51" r:id="rId14"/>
    <p:sldLayoutId id="2147483656" r:id="rId15"/>
  </p:sldLayoutIdLst>
  <p:hf hdr="0"/>
  <p:txStyles>
    <p:titleStyle>
      <a:lvl1pPr algn="l" defTabSz="914400" rtl="0" eaLnBrk="1" latinLnBrk="0" hangingPunct="1">
        <a:lnSpc>
          <a:spcPct val="90000"/>
        </a:lnSpc>
        <a:spcBef>
          <a:spcPct val="0"/>
        </a:spcBef>
        <a:buNone/>
        <a:defRPr sz="2800" kern="1200" cap="all" baseline="0">
          <a:solidFill>
            <a:schemeClr val="tx1"/>
          </a:solidFill>
          <a:latin typeface="Lucida Sans" panose="020B0602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oecd.org/officialdocuments/publicdisplaydocumentpdf/?cote=DSTI/CDEP/CISP(2017)4/FINAL&amp;docLanguage=E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TEhQUExQVFBUWGRkXFxgXFxsVFRciIhofGyAYGBkdKCwgGCYlJx4cIT0hJTUrMC46GCszODMsNzQuLisBCgoKDg0OGhAQGjQiICQ0ODYuLDQ0Ny8vNC03NCwsLDgsLzA3NCwvNCwsLDQsLDQsLCw0NCwsLCw0LDQsLCw0LP/AABEIAC0AoAMBEQACEQEDEQH/xAAcAAACAwADAQAAAAAAAAAAAAAABQQGBwECAwj/xABAEAABAgMEBQoDBgQHAAAAAAABAgMABBEFEiGRBhYxUeEHExdBUmFjcZLRIoHSFDJUYpPxM6GiwRUjJVOCsbL/xAAaAQEAAgMBAAAAAAAAAAAAAAAAAwUCBAYB/8QALxEAAQMCAwcCBgMBAAAAAAAAAQACAwQREhVRBRMUITFSoUGRIjJhgdHwJHGx8f/aAAwDAQACEQMRAD8A3GCKk2hps8XCmWS2ptNQXFEkKP5aUw2441qNnXYR0Qw3kNjoqefaZD8MQBA6n8Ly1wtbss5L+qM+Dj1KizObQeUa4Wt2Wcl/VDg49SmZzaDyjXC1uyzkv6ocHHqUzObQeUa4Wt2Wcl/VDg49SmZzaDyjXC1uyzkv6ocHHqUzObQeVBneUOfbNChk/JfvGbdnxkXuVGdrzA2DQfdROlGc/wBtrJfvGWXR6lM2qOwI6UZzsM5L94ZdHqUzao7AjpRnOwzkv3hl0epTNqjsCOlGc7DOS/eGXR6lM2qOwI6UZzsM5L94ZdHqUzao7AjpRnOwzkv3hl0epTNqjsCOlGc7DOS/eGXR6lM2qOwI6UZzsM5L94ZdHqUzao7AjpRnOwzkv3hl0epTNqjsCOlGc7DOS/eGXR6lM2qOwLkcqE52Gcl+8Muj1KZtUdgVv0N0lXOBYWgJWih+H7pBrTbiDhGlVUwhIseRVhs+uNSDcWITa3Jwsy7rgNClBINK0NKDDrxpEETMbw1bsz93G52gWTWc/LhCU1AI6jhF49pvdchHI21rqwyNg2i6KpRQb1fCD5dZjVfOxnUqwio5pBcC398lCm5Zba1IVSqcDQ1ESNcHC4UEkZjcWnqFKsyxp18EoAoMKqNAfLfxjCSZkfIqWGlkmBLVHnpN5pZQul4U2YiM2PDxcKOWJ0bsLuqj1EZKNUWfeKnFHvjbUcY+G+qjQUimSNlWi8CWWXHAMCUIKgO40jB0jG/MbLNkT3/KCVH5h6/cuqv3rt2hvVrS7TbWuFIyxC1/RY4Te1ua9p6zp5kgPNLbKq0vpKa03V2xi2RrvlN16+N7PmFlxIyE48SlptbhAqQhJUQN5pHrntb8xsjI3P8AlF1N1Zt78K/+kr2jDfxdw91Jw8vafZGrNvfhX/0le0N/F3D3Th5e0+yNWbe/Cv8A6SvaG/i7h7pw8vafZR5uxrUaF5xh5Cd6m1JTmRSPWysdyBBWLoZGi5aR9l2nrInGm23FgXXBVNCCRuvDqrQ5QbK1xIHovXwuY0OPql8SKJbDyUyV1p1w1+IpQP8AiK1zV/KKraL/AImtVlsVnwvk1P7/AKmXKPNXJMpqQXFpQKde1RB+STENCzFKPotrasmCmd9eSzWx57mHkO3Qq4a3T14Ui5lj3jC3VcvTTbmUPtey1bRS15mZZW84EoTeISBsCQMSSduNcoo6mFsbwxvNdXQ1L54zI8WF+X9LOrONozkyQg05xRUSRUIBNa/KLZ+CGO59FzsW9qpyG+p9gtDmLWkpVyXlU0qs0P5R1E96jFU2J8rXSH0XQuqI6d7IB6/vkpHyiq5tbTl2oWCknvFKV8wf5Rs0HxAt0Whtc7tzX26qmv2oi6rAjAxviKxVOZwRYBVAknGJVsgW5KVZNnTMw6hloVUs07hvUdwG2MJJAxpcVJHG6Rwa1bXZTtmyK5eQbFVKSpSld9K1V3qxw3DyikeHyh0pV/GWQlsQVTesP/XgKfCT9oyFf/QrG2Jv4vhaZg/mef37pTysT1+duA4NISn5n4j/ANiJqFtor6qDaL8UttE95IZdDbE1Mq2VCa7ghJUoj1D0xBXuxOawLY2a3CxzypHJ/pbbc5MFDvN82lBUbqKHaABWvfGFVTxxMuOqzo6mSV5Dui7vaVWy5aZlGC2Gwq6SUXlAAVUa18xAU8bYN47qvTUyOqN23ovTTzTt+VcDDCUFYAK1LqQmuwAAip66nKPKWkEgxO6JV1hiOFvVdOT/AExtCcdWy+ltQuFQKUkdYBCgSQQa/vHtVTNiaHNKUdW+Zxa4LPtM03Jt5lKiW21kISTUJBANB5bPlG/TG8YcepVbVDDIWDoEnlk1Ukd8bC05DZpK33QqW5uTaHWoFR+ZrFDVuxTFdDs2PBTNH3VQ5UZwKfaaB/hoKjQ9ayNo6qBP9cbuzWfC5yrduSfIz7qlxZrn1qd1UvZQABvKbAAAqSpfd84pL7yqudf8XV23FDYdbeT/ANXFjykpZkqXXv4iqXqYknqbT5cYSvdVS4W9F5TxsoKcvf1PX8KGrlAssmpYWTvomucSZfJ3KHOob3wHwmGnTCXpHnE43brqfL9jEVG7BNY/0tjabBLS4h6c/wB+yyKdVRCsouyuXhF3hJqxirFahomqybNlFzLi0LmFpHwJWFKAOxsU2byfaKyfHPIGAclb0+7p4sZPMroxyrJK03pZIBIvKv1IFcT93Ggj07P5cnLEbS582qw2zbVjtTstMF1spKHGFqSoKu1IUgkDYMFCvfGtHE90bmW+q2pJY2ytff6fhLLe0QsKafVMCcSnnKFQCkKGAAqDXuiWKpkjbgw9FFLSxSux4uqXaTaQ2NKyX2GSXzhUCFrBvAA/eJUMCTsw2RJDDJJJvZBZRTzxxRbqM3XPJK/IMtTLzriEklKQFKAVRIKiQDvvf0wrg5zmtATZ5axrnEqraJ6RJYnhMvYhZXzhAqRfxJA66GNqeHHFgb6LUp58E2N3r1V9t3RewrQc+0NzaUlQF66pKkmg24mqfKNCKokhGAtVjLTRTnGHKKzaGjNkNuBlz7RMLwNDe2bAojBAFdm09/VkWTVJGIWCwD4aVpwm5WXTMw64tS1m8pRKlHeSakxaAACwVQ4lxuVJshpSnKDE7B5nAR7e3Na897Bo9V9GyzKUISgbEgJHyFI5pxuSV2DG4WhuiyHTd1xU8/eFKFKRhTAJFD37TF7RACEWXK7XcTUkH0CRxtqrUpVpTxABdcIFCPiOFNlPKI90zRTGolPLEV0mZ2acoFrWsDZeUTTOPWsa3oLLF8r38nEleEZqNSf8RnbtznF3aUu3jSm6kYbtl72Uu/kw4cRsk9rLoEjea5fvHrlLStuSUuuL3HKMVt3GqLi9xygmIaouL3HIwTENUXF7jlBMQ1Rza+ycoJiGqLi9xyMExDVFxe45QTENUXF7jkYJiGqObX2TlBMQ1RcXuOUExDVFxzccoJiGqtugFmLVNNBQP3gs9wTiK/OIql2CJxXlNaaqYB0HNblHPrrEmtvRmzppaVuhV5Iu1SqlRWuI7sc4niqHxCzVq1FHFPYyDol2oFieJ6+ES8fNqtfKabTyjUCxPE9fCHHzaplNNp5RqBYnievhDj5tUymm08o1AsTxPXwhx82qZTTaeUagWJ4vr4Q4+bVMppe3yvF7k30fXS8HTT8/CHHTaqRmzqdnQeV6jk/sMYf5nr4Q4+ZRnZNMfTyudQLE8X18IcfNqmU0vb5RqBYni+vhDj5tUyml7fKNQLE8X18IcfNqmU0vb5RqBYni+vhDj5tUyml7fKNQLE8X18IcfNqmU0vb5RqBYni+vhDj5tUyml7fKNQLE8X18IcfNqmU0vb5RqBYni+vhDj5tUyml7fKNQLE8X18IcfNqmU0vb5RqBYni+vhDj5tUyml7fKcWNYdnyySGk0J2qOKj5n+3fEEsz5TdxW3BTRQC0YsmURKdf/Z"/>
          <p:cNvSpPr>
            <a:spLocks noChangeAspect="1" noChangeArrowheads="1"/>
          </p:cNvSpPr>
          <p:nvPr/>
        </p:nvSpPr>
        <p:spPr bwMode="auto">
          <a:xfrm>
            <a:off x="8410893" y="67055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wgTEhQUExQVFBUWGRkXFxgXFxsVFRciIhofGyAYGBkdKCwgGCYlJx4cIT0hJTUrMC46GCszODMsNzQuLisBCgoKDg0OGhAQGjQiICQ0ODYuLDQ0Ny8vNC03NCwsLDgsLzA3NCwvNCwsLDQsLDQsLCw0NCwsLCw0LDQsLCw0LP/AABEIAC0AoAMBEQACEQEDEQH/xAAcAAACAwADAQAAAAAAAAAAAAAABQQGBwECAwj/xABAEAABAgMEBQoDBgQHAAAAAAABAgMABBEFEiGRBhYxUeEHExdBUmFjcZLRIoHSFDJUYpPxM6GiwRUjJVOCsbL/xAAaAQEAAgMBAAAAAAAAAAAAAAAAAwUCBAYB/8QALxEAAQMCAwcCBgMBAAAAAAAAAQACAwQREhVRBRMUITFSoUGRIjJhgdHwJHGx8f/aAAwDAQACEQMRAD8A3GCKk2hps8XCmWS2ptNQXFEkKP5aUw2441qNnXYR0Qw3kNjoqefaZD8MQBA6n8Ly1wtbss5L+qM+Dj1KizObQeUa4Wt2Wcl/VDg49SmZzaDyjXC1uyzkv6ocHHqUzObQeUa4Wt2Wcl/VDg49SmZzaDyjXC1uyzkv6ocHHqUzObQeVBneUOfbNChk/JfvGbdnxkXuVGdrzA2DQfdROlGc/wBtrJfvGWXR6lM2qOwI6UZzsM5L94ZdHqUzao7AjpRnOwzkv3hl0epTNqjsCOlGc7DOS/eGXR6lM2qOwI6UZzsM5L94ZdHqUzao7AjpRnOwzkv3hl0epTNqjsCOlGc7DOS/eGXR6lM2qOwI6UZzsM5L94ZdHqUzao7AjpRnOwzkv3hl0epTNqjsCOlGc7DOS/eGXR6lM2qOwLkcqE52Gcl+8Muj1KZtUdgVv0N0lXOBYWgJWih+H7pBrTbiDhGlVUwhIseRVhs+uNSDcWITa3Jwsy7rgNClBINK0NKDDrxpEETMbw1bsz93G52gWTWc/LhCU1AI6jhF49pvdchHI21rqwyNg2i6KpRQb1fCD5dZjVfOxnUqwio5pBcC398lCm5Zba1IVSqcDQ1ESNcHC4UEkZjcWnqFKsyxp18EoAoMKqNAfLfxjCSZkfIqWGlkmBLVHnpN5pZQul4U2YiM2PDxcKOWJ0bsLuqj1EZKNUWfeKnFHvjbUcY+G+qjQUimSNlWi8CWWXHAMCUIKgO40jB0jG/MbLNkT3/KCVH5h6/cuqv3rt2hvVrS7TbWuFIyxC1/RY4Te1ua9p6zp5kgPNLbKq0vpKa03V2xi2RrvlN16+N7PmFlxIyE48SlptbhAqQhJUQN5pHrntb8xsjI3P8AlF1N1Zt78K/+kr2jDfxdw91Jw8vafZGrNvfhX/0le0N/F3D3Th5e0+yNWbe/Cv8A6SvaG/i7h7pw8vafZR5uxrUaF5xh5Cd6m1JTmRSPWysdyBBWLoZGi5aR9l2nrInGm23FgXXBVNCCRuvDqrQ5QbK1xIHovXwuY0OPql8SKJbDyUyV1p1w1+IpQP8AiK1zV/KKraL/AImtVlsVnwvk1P7/AKmXKPNXJMpqQXFpQKde1RB+STENCzFKPotrasmCmd9eSzWx57mHkO3Qq4a3T14Ui5lj3jC3VcvTTbmUPtey1bRS15mZZW84EoTeISBsCQMSSduNcoo6mFsbwxvNdXQ1L54zI8WF+X9LOrONozkyQg05xRUSRUIBNa/KLZ+CGO59FzsW9qpyG+p9gtDmLWkpVyXlU0qs0P5R1E96jFU2J8rXSH0XQuqI6d7IB6/vkpHyiq5tbTl2oWCknvFKV8wf5Rs0HxAt0Whtc7tzX26qmv2oi6rAjAxviKxVOZwRYBVAknGJVsgW5KVZNnTMw6hloVUs07hvUdwG2MJJAxpcVJHG6Rwa1bXZTtmyK5eQbFVKSpSld9K1V3qxw3DyikeHyh0pV/GWQlsQVTesP/XgKfCT9oyFf/QrG2Jv4vhaZg/mef37pTysT1+duA4NISn5n4j/ANiJqFtor6qDaL8UttE95IZdDbE1Mq2VCa7ghJUoj1D0xBXuxOawLY2a3CxzypHJ/pbbc5MFDvN82lBUbqKHaABWvfGFVTxxMuOqzo6mSV5Dui7vaVWy5aZlGC2Gwq6SUXlAAVUa18xAU8bYN47qvTUyOqN23ovTTzTt+VcDDCUFYAK1LqQmuwAAip66nKPKWkEgxO6JV1hiOFvVdOT/AExtCcdWy+ltQuFQKUkdYBCgSQQa/vHtVTNiaHNKUdW+Zxa4LPtM03Jt5lKiW21kISTUJBANB5bPlG/TG8YcepVbVDDIWDoEnlk1Ukd8bC05DZpK33QqW5uTaHWoFR+ZrFDVuxTFdDs2PBTNH3VQ5UZwKfaaB/hoKjQ9ayNo6qBP9cbuzWfC5yrduSfIz7qlxZrn1qd1UvZQABvKbAAAqSpfd84pL7yqudf8XV23FDYdbeT/ANXFjykpZkqXXv4iqXqYknqbT5cYSvdVS4W9F5TxsoKcvf1PX8KGrlAssmpYWTvomucSZfJ3KHOob3wHwmGnTCXpHnE43brqfL9jEVG7BNY/0tjabBLS4h6c/wB+yyKdVRCsouyuXhF3hJqxirFahomqybNlFzLi0LmFpHwJWFKAOxsU2byfaKyfHPIGAclb0+7p4sZPMroxyrJK03pZIBIvKv1IFcT93Ggj07P5cnLEbS582qw2zbVjtTstMF1spKHGFqSoKu1IUgkDYMFCvfGtHE90bmW+q2pJY2ytff6fhLLe0QsKafVMCcSnnKFQCkKGAAqDXuiWKpkjbgw9FFLSxSux4uqXaTaQ2NKyX2GSXzhUCFrBvAA/eJUMCTsw2RJDDJJJvZBZRTzxxRbqM3XPJK/IMtTLzriEklKQFKAVRIKiQDvvf0wrg5zmtATZ5axrnEqraJ6RJYnhMvYhZXzhAqRfxJA66GNqeHHFgb6LUp58E2N3r1V9t3RewrQc+0NzaUlQF66pKkmg24mqfKNCKokhGAtVjLTRTnGHKKzaGjNkNuBlz7RMLwNDe2bAojBAFdm09/VkWTVJGIWCwD4aVpwm5WXTMw64tS1m8pRKlHeSakxaAACwVQ4lxuVJshpSnKDE7B5nAR7e3Na897Bo9V9GyzKUISgbEgJHyFI5pxuSV2DG4WhuiyHTd1xU8/eFKFKRhTAJFD37TF7RACEWXK7XcTUkH0CRxtqrUpVpTxABdcIFCPiOFNlPKI90zRTGolPLEV0mZ2acoFrWsDZeUTTOPWsa3oLLF8r38nEleEZqNSf8RnbtznF3aUu3jSm6kYbtl72Uu/kw4cRsk9rLoEjea5fvHrlLStuSUuuL3HKMVt3GqLi9xygmIaouL3HIwTENUXF7jlBMQ1Rza+ycoJiGqLi9xyMExDVFxe45QTENUXF7jkYJiGqObX2TlBMQ1RcXuOUExDVFxzccoJiGqtugFmLVNNBQP3gs9wTiK/OIql2CJxXlNaaqYB0HNblHPrrEmtvRmzppaVuhV5Iu1SqlRWuI7sc4niqHxCzVq1FHFPYyDol2oFieJ6+ES8fNqtfKabTyjUCxPE9fCHHzaplNNp5RqBYnievhDj5tUymm08o1AsTxPXwhx82qZTTaeUagWJ4vr4Q4+bVMppe3yvF7k30fXS8HTT8/CHHTaqRmzqdnQeV6jk/sMYf5nr4Q4+ZRnZNMfTyudQLE8X18IcfNqmU0vb5RqBYni+vhDj5tUyml7fKNQLE8X18IcfNqmU0vb5RqBYni+vhDj5tUyml7fKNQLE8X18IcfNqmU0vb5RqBYni+vhDj5tUyml7fKNQLE8X18IcfNqmU0vb5RqBYni+vhDj5tUyml7fKNQLE8X18IcfNqmU0vb5RqBYni+vhDj5tUyml7fKcWNYdnyySGk0J2qOKj5n+3fEEsz5TdxW3BTRQC0YsmURKdf/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ooter Placeholder 7"/>
          <p:cNvSpPr>
            <a:spLocks noGrp="1"/>
          </p:cNvSpPr>
          <p:nvPr>
            <p:ph type="ftr" sz="quarter" idx="11"/>
          </p:nvPr>
        </p:nvSpPr>
        <p:spPr/>
        <p:txBody>
          <a:bodyPr/>
          <a:lstStyle/>
          <a:p>
            <a:r>
              <a:rPr lang="en-US" dirty="0"/>
              <a:t>Copyright</a:t>
            </a:r>
            <a:r>
              <a:rPr lang="en-US" b="1" baseline="30000" dirty="0"/>
              <a:t>©</a:t>
            </a:r>
            <a:r>
              <a:rPr lang="en-US" b="1" dirty="0"/>
              <a:t> </a:t>
            </a:r>
            <a:r>
              <a:rPr lang="en-US" dirty="0"/>
              <a:t>Strategy Analytics, Inc.</a:t>
            </a:r>
          </a:p>
        </p:txBody>
      </p:sp>
      <p:sp>
        <p:nvSpPr>
          <p:cNvPr id="9" name="Slide Number Placeholder 8"/>
          <p:cNvSpPr>
            <a:spLocks noGrp="1"/>
          </p:cNvSpPr>
          <p:nvPr>
            <p:ph type="sldNum" sz="quarter" idx="12"/>
          </p:nvPr>
        </p:nvSpPr>
        <p:spPr/>
        <p:txBody>
          <a:bodyPr/>
          <a:lstStyle/>
          <a:p>
            <a:fld id="{75B51EBC-0A0D-43EC-998E-99F6C380327E}" type="slidenum">
              <a:rPr lang="en-US" smtClean="0"/>
              <a:pPr/>
              <a:t>1</a:t>
            </a:fld>
            <a:endParaRPr lang="en-US" dirty="0"/>
          </a:p>
        </p:txBody>
      </p:sp>
      <p:sp>
        <p:nvSpPr>
          <p:cNvPr id="3" name="TextBox 2"/>
          <p:cNvSpPr txBox="1"/>
          <p:nvPr/>
        </p:nvSpPr>
        <p:spPr>
          <a:xfrm>
            <a:off x="1097784" y="160337"/>
            <a:ext cx="6141492" cy="1077218"/>
          </a:xfrm>
          <a:prstGeom prst="rect">
            <a:avLst/>
          </a:prstGeom>
          <a:noFill/>
        </p:spPr>
        <p:txBody>
          <a:bodyPr wrap="square" rtlCol="0">
            <a:spAutoFit/>
          </a:bodyPr>
          <a:lstStyle/>
          <a:p>
            <a:r>
              <a:rPr lang="en-GB" altLang="en-US" sz="3200" dirty="0"/>
              <a:t>Presentation of Benchmarking results for Georgia 2020</a:t>
            </a:r>
            <a:endParaRPr lang="en-GB" sz="3200" dirty="0"/>
          </a:p>
        </p:txBody>
      </p:sp>
      <p:sp>
        <p:nvSpPr>
          <p:cNvPr id="12" name="Rectangle 11"/>
          <p:cNvSpPr/>
          <p:nvPr/>
        </p:nvSpPr>
        <p:spPr>
          <a:xfrm>
            <a:off x="2009775" y="6048417"/>
            <a:ext cx="4933950" cy="400110"/>
          </a:xfrm>
          <a:prstGeom prst="rect">
            <a:avLst/>
          </a:prstGeom>
        </p:spPr>
        <p:txBody>
          <a:bodyPr wrap="square">
            <a:spAutoFit/>
          </a:bodyPr>
          <a:lstStyle/>
          <a:p>
            <a:pPr>
              <a:buFont typeface="Arial" pitchFamily="34" charset="0"/>
              <a:buNone/>
              <a:defRPr/>
            </a:pPr>
            <a:r>
              <a:rPr lang="en-GB" sz="20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rPr>
              <a:t>TELIGEN TARIFF &amp; BENCHMARKING</a:t>
            </a:r>
            <a:endParaRPr lang="en-GB" sz="3200" b="1" dirty="0">
              <a:solidFill>
                <a:schemeClr val="accent1">
                  <a:lumMod val="75000"/>
                </a:schemeClr>
              </a:solidFill>
              <a:latin typeface="Trebuchet MS" panose="020B0603020202020204" pitchFamily="34" charset="0"/>
              <a:ea typeface="Arial Unicode MS" panose="020B0604020202020204" pitchFamily="34" charset="-128"/>
              <a:cs typeface="Arial Unicode MS" panose="020B0604020202020204" pitchFamily="34" charset="-128"/>
            </a:endParaRPr>
          </a:p>
        </p:txBody>
      </p:sp>
      <p:sp>
        <p:nvSpPr>
          <p:cNvPr id="6" name="TextBox 5"/>
          <p:cNvSpPr txBox="1"/>
          <p:nvPr/>
        </p:nvSpPr>
        <p:spPr>
          <a:xfrm>
            <a:off x="3816976" y="5217290"/>
            <a:ext cx="1319593" cy="369332"/>
          </a:xfrm>
          <a:prstGeom prst="rect">
            <a:avLst/>
          </a:prstGeom>
          <a:noFill/>
        </p:spPr>
        <p:txBody>
          <a:bodyPr wrap="none" rtlCol="0">
            <a:spAutoFit/>
          </a:bodyPr>
          <a:lstStyle/>
          <a:p>
            <a:r>
              <a:rPr lang="en-GB" dirty="0" smtClean="0"/>
              <a:t>27/08/2020</a:t>
            </a:r>
            <a:endParaRPr lang="en-GB" dirty="0"/>
          </a:p>
        </p:txBody>
      </p:sp>
      <p:sp>
        <p:nvSpPr>
          <p:cNvPr id="10" name="TextBox 9"/>
          <p:cNvSpPr txBox="1"/>
          <p:nvPr/>
        </p:nvSpPr>
        <p:spPr>
          <a:xfrm>
            <a:off x="3375348" y="4847958"/>
            <a:ext cx="2202847" cy="369332"/>
          </a:xfrm>
          <a:prstGeom prst="rect">
            <a:avLst/>
          </a:prstGeom>
          <a:noFill/>
        </p:spPr>
        <p:txBody>
          <a:bodyPr wrap="none" rtlCol="0">
            <a:spAutoFit/>
          </a:bodyPr>
          <a:lstStyle/>
          <a:p>
            <a:r>
              <a:rPr lang="en-GB" dirty="0"/>
              <a:t>A report to the GNCC</a:t>
            </a:r>
          </a:p>
        </p:txBody>
      </p:sp>
      <p:pic>
        <p:nvPicPr>
          <p:cNvPr id="11" name="Picture 10">
            <a:extLst>
              <a:ext uri="{FF2B5EF4-FFF2-40B4-BE49-F238E27FC236}">
                <a16:creationId xmlns:a16="http://schemas.microsoft.com/office/drawing/2014/main" xmlns="" id="{9AEEEF82-0C31-487C-B023-C0BB04530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805" y="162844"/>
            <a:ext cx="2548849" cy="911946"/>
          </a:xfrm>
          <a:prstGeom prst="rect">
            <a:avLst/>
          </a:prstGeom>
        </p:spPr>
      </p:pic>
    </p:spTree>
    <p:extLst>
      <p:ext uri="{BB962C8B-B14F-4D97-AF65-F5344CB8AC3E}">
        <p14:creationId xmlns:p14="http://schemas.microsoft.com/office/powerpoint/2010/main" val="75707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results – Residential</a:t>
            </a:r>
            <a:br>
              <a:rPr lang="en-GB" altLang="en-US" sz="2000" dirty="0">
                <a:cs typeface="Calibri" pitchFamily="34" charset="0"/>
              </a:rPr>
            </a:br>
            <a:r>
              <a:rPr lang="en-GB" altLang="en-US" sz="2000" dirty="0">
                <a:cs typeface="Calibri" pitchFamily="34" charset="0"/>
              </a:rPr>
              <a:t>	OECD basket unlimited calls, 5GB</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10</a:t>
            </a:fld>
            <a:endParaRPr lang="en-GB" altLang="en-US" sz="900" dirty="0"/>
          </a:p>
        </p:txBody>
      </p:sp>
      <p:sp>
        <p:nvSpPr>
          <p:cNvPr id="5" name="TextBox 4"/>
          <p:cNvSpPr txBox="1"/>
          <p:nvPr/>
        </p:nvSpPr>
        <p:spPr>
          <a:xfrm>
            <a:off x="6754368" y="5858933"/>
            <a:ext cx="2389631" cy="246221"/>
          </a:xfrm>
          <a:prstGeom prst="rect">
            <a:avLst/>
          </a:prstGeom>
          <a:noFill/>
        </p:spPr>
        <p:txBody>
          <a:bodyPr wrap="square" rtlCol="0">
            <a:spAutoFit/>
          </a:bodyPr>
          <a:lstStyle/>
          <a:p>
            <a:pPr algn="l"/>
            <a:r>
              <a:rPr lang="en-GB" sz="1000" b="0" dirty="0"/>
              <a:t>Georgia is not an OECD member state.</a:t>
            </a:r>
          </a:p>
        </p:txBody>
      </p:sp>
      <p:sp>
        <p:nvSpPr>
          <p:cNvPr id="2" name="Rectangle 1"/>
          <p:cNvSpPr/>
          <p:nvPr/>
        </p:nvSpPr>
        <p:spPr>
          <a:xfrm>
            <a:off x="2787650" y="3657600"/>
            <a:ext cx="1162050" cy="120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804" y="1073150"/>
            <a:ext cx="4495716"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ame 9"/>
          <p:cNvSpPr/>
          <p:nvPr/>
        </p:nvSpPr>
        <p:spPr>
          <a:xfrm>
            <a:off x="2402840" y="4023360"/>
            <a:ext cx="1732280" cy="15748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75211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results – Business </a:t>
            </a:r>
            <a:br>
              <a:rPr lang="en-GB" altLang="en-US" sz="2000" dirty="0">
                <a:cs typeface="Calibri" pitchFamily="34" charset="0"/>
              </a:rPr>
            </a:br>
            <a:r>
              <a:rPr lang="en-GB" altLang="en-US" sz="2000" dirty="0">
                <a:cs typeface="Calibri" pitchFamily="34" charset="0"/>
              </a:rPr>
              <a:t>	 OECD basket 300 calls, 1GB</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11</a:t>
            </a:fld>
            <a:endParaRPr lang="en-GB" altLang="en-US" sz="900" dirty="0"/>
          </a:p>
        </p:txBody>
      </p:sp>
      <p:sp>
        <p:nvSpPr>
          <p:cNvPr id="5" name="TextBox 4"/>
          <p:cNvSpPr txBox="1"/>
          <p:nvPr/>
        </p:nvSpPr>
        <p:spPr>
          <a:xfrm>
            <a:off x="6754368" y="5858933"/>
            <a:ext cx="2389631" cy="246221"/>
          </a:xfrm>
          <a:prstGeom prst="rect">
            <a:avLst/>
          </a:prstGeom>
          <a:noFill/>
        </p:spPr>
        <p:txBody>
          <a:bodyPr wrap="square" rtlCol="0">
            <a:spAutoFit/>
          </a:bodyPr>
          <a:lstStyle/>
          <a:p>
            <a:pPr algn="l"/>
            <a:r>
              <a:rPr lang="en-GB" sz="1000" b="0" dirty="0"/>
              <a:t>Georgia is not an OECD member state.</a:t>
            </a:r>
          </a:p>
        </p:txBody>
      </p:sp>
      <p:sp>
        <p:nvSpPr>
          <p:cNvPr id="2" name="Rectangle 1"/>
          <p:cNvSpPr/>
          <p:nvPr/>
        </p:nvSpPr>
        <p:spPr>
          <a:xfrm>
            <a:off x="2781300" y="1473200"/>
            <a:ext cx="1111250" cy="12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804" y="1073150"/>
            <a:ext cx="4495716"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2395330" y="3200400"/>
            <a:ext cx="2425148" cy="159026"/>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75211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results – Business </a:t>
            </a:r>
            <a:br>
              <a:rPr lang="en-GB" altLang="en-US" sz="2000" dirty="0">
                <a:cs typeface="Calibri" pitchFamily="34" charset="0"/>
              </a:rPr>
            </a:br>
            <a:r>
              <a:rPr lang="en-GB" altLang="en-US" sz="2000" dirty="0">
                <a:cs typeface="Calibri" pitchFamily="34" charset="0"/>
              </a:rPr>
              <a:t>	OECD basket 900 calls, 2GB</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12</a:t>
            </a:fld>
            <a:endParaRPr lang="en-GB" altLang="en-US" sz="900" dirty="0"/>
          </a:p>
        </p:txBody>
      </p:sp>
      <p:sp>
        <p:nvSpPr>
          <p:cNvPr id="5" name="TextBox 4"/>
          <p:cNvSpPr txBox="1"/>
          <p:nvPr/>
        </p:nvSpPr>
        <p:spPr>
          <a:xfrm>
            <a:off x="6754368" y="5858933"/>
            <a:ext cx="2389631" cy="246221"/>
          </a:xfrm>
          <a:prstGeom prst="rect">
            <a:avLst/>
          </a:prstGeom>
          <a:noFill/>
        </p:spPr>
        <p:txBody>
          <a:bodyPr wrap="square" rtlCol="0">
            <a:spAutoFit/>
          </a:bodyPr>
          <a:lstStyle/>
          <a:p>
            <a:pPr algn="l"/>
            <a:r>
              <a:rPr lang="en-GB" sz="1000" b="0" dirty="0"/>
              <a:t>Georgia is not an OECD member state.</a:t>
            </a:r>
          </a:p>
        </p:txBody>
      </p:sp>
      <p:sp>
        <p:nvSpPr>
          <p:cNvPr id="3" name="Rectangle 2"/>
          <p:cNvSpPr/>
          <p:nvPr/>
        </p:nvSpPr>
        <p:spPr>
          <a:xfrm>
            <a:off x="2787650" y="1473200"/>
            <a:ext cx="1047750" cy="12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804" y="1073150"/>
            <a:ext cx="4495716"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2362200" y="3205163"/>
            <a:ext cx="2314575" cy="15240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7521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results – Business </a:t>
            </a:r>
            <a:br>
              <a:rPr lang="en-GB" altLang="en-US" sz="2000" dirty="0">
                <a:cs typeface="Calibri" pitchFamily="34" charset="0"/>
              </a:rPr>
            </a:br>
            <a:r>
              <a:rPr lang="en-GB" altLang="en-US" sz="2000" dirty="0">
                <a:cs typeface="Calibri" pitchFamily="34" charset="0"/>
              </a:rPr>
              <a:t>	OECD basket unlimited calls, 5GB</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13</a:t>
            </a:fld>
            <a:endParaRPr lang="en-GB" altLang="en-US" sz="900" dirty="0"/>
          </a:p>
        </p:txBody>
      </p:sp>
      <p:sp>
        <p:nvSpPr>
          <p:cNvPr id="5" name="TextBox 4"/>
          <p:cNvSpPr txBox="1"/>
          <p:nvPr/>
        </p:nvSpPr>
        <p:spPr>
          <a:xfrm>
            <a:off x="6754368" y="5858933"/>
            <a:ext cx="2389631" cy="246221"/>
          </a:xfrm>
          <a:prstGeom prst="rect">
            <a:avLst/>
          </a:prstGeom>
          <a:noFill/>
        </p:spPr>
        <p:txBody>
          <a:bodyPr wrap="square" rtlCol="0">
            <a:spAutoFit/>
          </a:bodyPr>
          <a:lstStyle/>
          <a:p>
            <a:pPr algn="l"/>
            <a:r>
              <a:rPr lang="en-GB" sz="1000" b="0" dirty="0"/>
              <a:t>Georgia is not an OECD member state.</a:t>
            </a:r>
          </a:p>
        </p:txBody>
      </p:sp>
      <p:sp>
        <p:nvSpPr>
          <p:cNvPr id="2" name="Rectangle 1"/>
          <p:cNvSpPr/>
          <p:nvPr/>
        </p:nvSpPr>
        <p:spPr>
          <a:xfrm>
            <a:off x="2800350" y="1479550"/>
            <a:ext cx="1244600" cy="158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804" y="1073150"/>
            <a:ext cx="4495716"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2387600" y="3307080"/>
            <a:ext cx="2885440" cy="20828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75211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results – residential</a:t>
            </a:r>
            <a:br>
              <a:rPr lang="en-GB" altLang="en-US" sz="2000" dirty="0">
                <a:cs typeface="Calibri" pitchFamily="34" charset="0"/>
              </a:rPr>
            </a:br>
            <a:r>
              <a:rPr lang="en-GB" altLang="en-US" sz="2000" dirty="0">
                <a:cs typeface="Calibri" pitchFamily="34" charset="0"/>
              </a:rPr>
              <a:t>	All </a:t>
            </a:r>
            <a:r>
              <a:rPr lang="en-GB" altLang="en-US" sz="2000" dirty="0" smtClean="0">
                <a:cs typeface="Calibri" pitchFamily="34" charset="0"/>
              </a:rPr>
              <a:t>technologies </a:t>
            </a:r>
            <a:r>
              <a:rPr lang="en-GB" altLang="en-US" sz="2000" dirty="0">
                <a:cs typeface="Calibri" pitchFamily="34" charset="0"/>
              </a:rPr>
              <a:t>– Georgia Custom basket 19mb/s</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14</a:t>
            </a:fld>
            <a:endParaRPr lang="en-GB" altLang="en-US" sz="900"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5752" y="1073150"/>
            <a:ext cx="434582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54368" y="5858933"/>
            <a:ext cx="2389631" cy="477054"/>
          </a:xfrm>
          <a:prstGeom prst="rect">
            <a:avLst/>
          </a:prstGeom>
          <a:noFill/>
        </p:spPr>
        <p:txBody>
          <a:bodyPr wrap="square" rtlCol="0">
            <a:spAutoFit/>
          </a:bodyPr>
          <a:lstStyle/>
          <a:p>
            <a:pPr algn="l"/>
            <a:r>
              <a:rPr lang="en-GB" sz="1000" b="0" dirty="0"/>
              <a:t>Non-OECD member states:</a:t>
            </a:r>
          </a:p>
          <a:p>
            <a:pPr algn="l"/>
            <a:r>
              <a:rPr lang="en-GB" sz="1000" b="0" dirty="0"/>
              <a:t>Bulgaria, Cyprus, Georgia, Malta, Romania</a:t>
            </a:r>
          </a:p>
        </p:txBody>
      </p:sp>
      <p:sp>
        <p:nvSpPr>
          <p:cNvPr id="2" name="Rectangle 1"/>
          <p:cNvSpPr/>
          <p:nvPr/>
        </p:nvSpPr>
        <p:spPr>
          <a:xfrm>
            <a:off x="2679700" y="2419350"/>
            <a:ext cx="1905000" cy="10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622549" y="3282950"/>
            <a:ext cx="2156279" cy="10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803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results – residential</a:t>
            </a:r>
            <a:br>
              <a:rPr lang="en-GB" altLang="en-US" sz="2000" dirty="0">
                <a:cs typeface="Calibri" pitchFamily="34" charset="0"/>
              </a:rPr>
            </a:br>
            <a:r>
              <a:rPr lang="en-GB" altLang="en-US" sz="2000" dirty="0">
                <a:cs typeface="Calibri" pitchFamily="34" charset="0"/>
              </a:rPr>
              <a:t>	Fibre technology – Georgia Custom Basket 19mb/s</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15</a:t>
            </a:fld>
            <a:endParaRPr lang="en-GB" altLang="en-US" sz="900"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5752" y="1073150"/>
            <a:ext cx="434582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54368" y="5858933"/>
            <a:ext cx="2389631" cy="477054"/>
          </a:xfrm>
          <a:prstGeom prst="rect">
            <a:avLst/>
          </a:prstGeom>
          <a:noFill/>
        </p:spPr>
        <p:txBody>
          <a:bodyPr wrap="square" rtlCol="0">
            <a:spAutoFit/>
          </a:bodyPr>
          <a:lstStyle/>
          <a:p>
            <a:pPr algn="l"/>
            <a:r>
              <a:rPr lang="en-GB" sz="1000" b="0" dirty="0"/>
              <a:t>Non-OECD member states:</a:t>
            </a:r>
          </a:p>
          <a:p>
            <a:pPr algn="l"/>
            <a:r>
              <a:rPr lang="en-GB" sz="1000" b="0" dirty="0"/>
              <a:t>Bulgaria, Cyprus, Georgia, Malta, Romania</a:t>
            </a:r>
          </a:p>
        </p:txBody>
      </p:sp>
      <p:sp>
        <p:nvSpPr>
          <p:cNvPr id="2" name="Rectangle 1"/>
          <p:cNvSpPr/>
          <p:nvPr/>
        </p:nvSpPr>
        <p:spPr>
          <a:xfrm>
            <a:off x="2688771" y="2231571"/>
            <a:ext cx="1921329" cy="92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650671" y="2525486"/>
            <a:ext cx="2128158" cy="87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3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results – residential</a:t>
            </a:r>
            <a:br>
              <a:rPr lang="en-GB" altLang="en-US" sz="2000" dirty="0">
                <a:cs typeface="Calibri" pitchFamily="34" charset="0"/>
              </a:rPr>
            </a:br>
            <a:r>
              <a:rPr lang="en-GB" altLang="en-US" sz="2000" dirty="0">
                <a:cs typeface="Calibri" pitchFamily="34" charset="0"/>
              </a:rPr>
              <a:t>	Fibre technology – OECD Medium Basket 25Mb/s </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16</a:t>
            </a:fld>
            <a:endParaRPr lang="en-GB" altLang="en-US" sz="900"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5752" y="1073150"/>
            <a:ext cx="434582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54368" y="5858933"/>
            <a:ext cx="2389631" cy="477054"/>
          </a:xfrm>
          <a:prstGeom prst="rect">
            <a:avLst/>
          </a:prstGeom>
          <a:noFill/>
        </p:spPr>
        <p:txBody>
          <a:bodyPr wrap="square" rtlCol="0">
            <a:spAutoFit/>
          </a:bodyPr>
          <a:lstStyle/>
          <a:p>
            <a:pPr algn="l"/>
            <a:r>
              <a:rPr lang="en-GB" sz="1000" b="0" dirty="0"/>
              <a:t>Non-OECD member states:</a:t>
            </a:r>
          </a:p>
          <a:p>
            <a:pPr algn="l"/>
            <a:r>
              <a:rPr lang="en-GB" sz="1000" b="0" dirty="0"/>
              <a:t>Bulgaria, Cyprus, Georgia, Malta, Romania</a:t>
            </a:r>
          </a:p>
        </p:txBody>
      </p:sp>
      <p:sp>
        <p:nvSpPr>
          <p:cNvPr id="2" name="Rectangle 1"/>
          <p:cNvSpPr/>
          <p:nvPr/>
        </p:nvSpPr>
        <p:spPr>
          <a:xfrm>
            <a:off x="2688771" y="2721429"/>
            <a:ext cx="2275115" cy="81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759529" y="3009900"/>
            <a:ext cx="2204357" cy="87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3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results – residential</a:t>
            </a:r>
            <a:br>
              <a:rPr lang="en-GB" altLang="en-US" sz="2000" dirty="0">
                <a:cs typeface="Calibri" pitchFamily="34" charset="0"/>
              </a:rPr>
            </a:br>
            <a:r>
              <a:rPr lang="en-GB" altLang="en-US" sz="2000" dirty="0">
                <a:cs typeface="Calibri" pitchFamily="34" charset="0"/>
              </a:rPr>
              <a:t>	Fibre technology – OECD Medium Basket 100Mb/s </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17</a:t>
            </a:fld>
            <a:endParaRPr lang="en-GB" altLang="en-US" sz="900" dirty="0"/>
          </a:p>
        </p:txBody>
      </p:sp>
      <p:sp>
        <p:nvSpPr>
          <p:cNvPr id="5" name="TextBox 4"/>
          <p:cNvSpPr txBox="1"/>
          <p:nvPr/>
        </p:nvSpPr>
        <p:spPr>
          <a:xfrm>
            <a:off x="6754368" y="5858933"/>
            <a:ext cx="2389631" cy="477054"/>
          </a:xfrm>
          <a:prstGeom prst="rect">
            <a:avLst/>
          </a:prstGeom>
          <a:noFill/>
        </p:spPr>
        <p:txBody>
          <a:bodyPr wrap="square" rtlCol="0">
            <a:spAutoFit/>
          </a:bodyPr>
          <a:lstStyle/>
          <a:p>
            <a:pPr algn="l"/>
            <a:r>
              <a:rPr lang="en-GB" sz="1000" b="0" dirty="0"/>
              <a:t>Non-OECD member states:</a:t>
            </a:r>
          </a:p>
          <a:p>
            <a:pPr algn="l"/>
            <a:r>
              <a:rPr lang="en-GB" sz="1000" b="0" dirty="0"/>
              <a:t>Bulgaria, Cyprus, Georgia, Malta, Romania</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5752" y="1073150"/>
            <a:ext cx="434582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77888" y="5497286"/>
            <a:ext cx="3374571" cy="9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677887" y="5589814"/>
            <a:ext cx="3374571" cy="9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3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results – Business </a:t>
            </a:r>
            <a:br>
              <a:rPr lang="en-GB" altLang="en-US" sz="2000" dirty="0">
                <a:cs typeface="Calibri" pitchFamily="34" charset="0"/>
              </a:rPr>
            </a:br>
            <a:r>
              <a:rPr lang="en-GB" altLang="en-US" sz="2000" dirty="0">
                <a:cs typeface="Calibri" pitchFamily="34" charset="0"/>
              </a:rPr>
              <a:t>	All </a:t>
            </a:r>
            <a:r>
              <a:rPr lang="en-GB" altLang="en-US" sz="2000" dirty="0" smtClean="0">
                <a:cs typeface="Calibri" pitchFamily="34" charset="0"/>
              </a:rPr>
              <a:t>Technologies </a:t>
            </a:r>
            <a:r>
              <a:rPr lang="en-GB" altLang="en-US" sz="2000" dirty="0">
                <a:cs typeface="Calibri" pitchFamily="34" charset="0"/>
              </a:rPr>
              <a:t>– OECD medium basket 10mb/s</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18</a:t>
            </a:fld>
            <a:endParaRPr lang="en-GB" altLang="en-US" sz="900" dirty="0"/>
          </a:p>
        </p:txBody>
      </p:sp>
      <p:sp>
        <p:nvSpPr>
          <p:cNvPr id="7" name="TextBox 6"/>
          <p:cNvSpPr txBox="1"/>
          <p:nvPr/>
        </p:nvSpPr>
        <p:spPr>
          <a:xfrm>
            <a:off x="6754368" y="5858933"/>
            <a:ext cx="2389631" cy="477054"/>
          </a:xfrm>
          <a:prstGeom prst="rect">
            <a:avLst/>
          </a:prstGeom>
          <a:noFill/>
        </p:spPr>
        <p:txBody>
          <a:bodyPr wrap="square" rtlCol="0">
            <a:spAutoFit/>
          </a:bodyPr>
          <a:lstStyle/>
          <a:p>
            <a:pPr algn="l"/>
            <a:r>
              <a:rPr lang="en-GB" sz="1000" b="0" dirty="0"/>
              <a:t>Non-OECD member states:</a:t>
            </a:r>
          </a:p>
          <a:p>
            <a:pPr algn="l"/>
            <a:r>
              <a:rPr lang="en-GB" sz="1000" b="0" dirty="0"/>
              <a:t>Bulgaria, Cyprus, Georgia, Malta, Romania</a:t>
            </a:r>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5752" y="1073150"/>
            <a:ext cx="434582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99657" y="2062843"/>
            <a:ext cx="1545772" cy="103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699657" y="2163536"/>
            <a:ext cx="1545772" cy="103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3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results – Business </a:t>
            </a:r>
            <a:br>
              <a:rPr lang="en-GB" altLang="en-US" sz="2000" dirty="0">
                <a:cs typeface="Calibri" pitchFamily="34" charset="0"/>
              </a:rPr>
            </a:br>
            <a:r>
              <a:rPr lang="en-GB" altLang="en-US" sz="2000" dirty="0">
                <a:cs typeface="Calibri" pitchFamily="34" charset="0"/>
              </a:rPr>
              <a:t>	Fibre Technology – OECD medium basket 10mb/s</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19</a:t>
            </a:fld>
            <a:endParaRPr lang="en-GB" altLang="en-US" sz="900"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5752" y="1073150"/>
            <a:ext cx="434582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54368" y="5858933"/>
            <a:ext cx="2389631" cy="477054"/>
          </a:xfrm>
          <a:prstGeom prst="rect">
            <a:avLst/>
          </a:prstGeom>
          <a:noFill/>
        </p:spPr>
        <p:txBody>
          <a:bodyPr wrap="square" rtlCol="0">
            <a:spAutoFit/>
          </a:bodyPr>
          <a:lstStyle/>
          <a:p>
            <a:pPr algn="l"/>
            <a:r>
              <a:rPr lang="en-GB" sz="1000" b="0" dirty="0"/>
              <a:t>Non-OECD member states:</a:t>
            </a:r>
          </a:p>
          <a:p>
            <a:pPr algn="l"/>
            <a:r>
              <a:rPr lang="en-GB" sz="1000" b="0" dirty="0"/>
              <a:t>Bulgaria, Cyprus, Georgia, Malta, Romania</a:t>
            </a:r>
          </a:p>
        </p:txBody>
      </p:sp>
      <p:sp>
        <p:nvSpPr>
          <p:cNvPr id="2" name="Rectangle 1"/>
          <p:cNvSpPr/>
          <p:nvPr/>
        </p:nvSpPr>
        <p:spPr>
          <a:xfrm>
            <a:off x="2569029" y="5502729"/>
            <a:ext cx="3777342" cy="87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69029" y="5595258"/>
            <a:ext cx="3777342" cy="87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3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Introduction</a:t>
            </a:r>
          </a:p>
        </p:txBody>
      </p:sp>
      <p:sp>
        <p:nvSpPr>
          <p:cNvPr id="6148" name="Rectangle 3"/>
          <p:cNvSpPr>
            <a:spLocks noGrp="1" noChangeArrowheads="1"/>
          </p:cNvSpPr>
          <p:nvPr>
            <p:ph type="body" idx="1"/>
          </p:nvPr>
        </p:nvSpPr>
        <p:spPr>
          <a:xfrm>
            <a:off x="200025" y="1066800"/>
            <a:ext cx="8258175" cy="5386388"/>
          </a:xfrm>
          <a:solidFill>
            <a:schemeClr val="bg1"/>
          </a:solidFill>
        </p:spPr>
        <p:txBody>
          <a:bodyPr>
            <a:noAutofit/>
          </a:bodyPr>
          <a:lstStyle/>
          <a:p>
            <a:pPr>
              <a:lnSpc>
                <a:spcPct val="80000"/>
              </a:lnSpc>
              <a:spcBef>
                <a:spcPct val="50000"/>
              </a:spcBef>
              <a:defRPr/>
            </a:pPr>
            <a:r>
              <a:rPr lang="en-GB" altLang="en-US" sz="1800" dirty="0"/>
              <a:t>This short report presents the results of a study conducted by the </a:t>
            </a:r>
            <a:r>
              <a:rPr lang="en-GB" altLang="en-US" sz="1800" dirty="0" err="1"/>
              <a:t>Teligen</a:t>
            </a:r>
            <a:r>
              <a:rPr lang="en-GB" altLang="en-US" sz="1800" dirty="0"/>
              <a:t> Pricing and Benchmarking division of Strategy Analytics for the Georgian National Communications Commission (GNCC)</a:t>
            </a:r>
          </a:p>
          <a:p>
            <a:pPr>
              <a:lnSpc>
                <a:spcPct val="80000"/>
              </a:lnSpc>
              <a:spcBef>
                <a:spcPct val="50000"/>
              </a:spcBef>
              <a:defRPr/>
            </a:pPr>
            <a:r>
              <a:rPr lang="en-GB" altLang="en-US" sz="1800" dirty="0"/>
              <a:t>The report considers the cost of mobile and fixed broadband telecommunications services in Georgia, compared to OECD countries, for both residential (consumer) and small business users.</a:t>
            </a:r>
          </a:p>
          <a:p>
            <a:pPr>
              <a:lnSpc>
                <a:spcPct val="80000"/>
              </a:lnSpc>
              <a:spcBef>
                <a:spcPct val="50000"/>
              </a:spcBef>
              <a:defRPr/>
            </a:pPr>
            <a:r>
              <a:rPr lang="en-GB" altLang="en-US" sz="1800" dirty="0"/>
              <a:t>The results draw on the OECD Price Benchmarking systems produced by the </a:t>
            </a:r>
            <a:r>
              <a:rPr lang="en-GB" altLang="en-US" sz="1800" dirty="0" err="1"/>
              <a:t>Teligen</a:t>
            </a:r>
            <a:r>
              <a:rPr lang="en-GB" altLang="en-US" sz="1800" dirty="0"/>
              <a:t> division, extended to include pricing for operators in Georgia.</a:t>
            </a:r>
          </a:p>
          <a:p>
            <a:pPr lvl="1">
              <a:lnSpc>
                <a:spcPct val="80000"/>
              </a:lnSpc>
              <a:spcBef>
                <a:spcPct val="50000"/>
              </a:spcBef>
              <a:defRPr/>
            </a:pPr>
            <a:r>
              <a:rPr lang="en-GB" altLang="en-US" sz="1400" dirty="0"/>
              <a:t>For the fixed broadband results, the OECD Fixed Broadband Price Benchmarking Q2 update has been used, based on pricing data collected over the period June-July 2020</a:t>
            </a:r>
          </a:p>
          <a:p>
            <a:pPr lvl="1">
              <a:lnSpc>
                <a:spcPct val="80000"/>
              </a:lnSpc>
              <a:spcBef>
                <a:spcPct val="50000"/>
              </a:spcBef>
              <a:defRPr/>
            </a:pPr>
            <a:r>
              <a:rPr lang="en-GB" altLang="en-US" sz="1400" dirty="0"/>
              <a:t>For the mobile voice and data results, the OECD Mobile Voice and Data Price Benchmarking Q2 update has been used, based on pricing data collected over the period May-June 2020</a:t>
            </a:r>
          </a:p>
          <a:p>
            <a:pPr>
              <a:lnSpc>
                <a:spcPct val="80000"/>
              </a:lnSpc>
              <a:spcBef>
                <a:spcPct val="50000"/>
              </a:spcBef>
              <a:defRPr/>
            </a:pPr>
            <a:r>
              <a:rPr lang="en-GB" altLang="en-US" sz="1800" dirty="0"/>
              <a:t>The cheapest result per country as calculated by the price benchmarking systems is considered , however, the cheapest result per provider in each country is also available within the systems.</a:t>
            </a:r>
          </a:p>
          <a:p>
            <a:pPr>
              <a:lnSpc>
                <a:spcPct val="80000"/>
              </a:lnSpc>
              <a:spcBef>
                <a:spcPct val="50000"/>
              </a:spcBef>
              <a:defRPr/>
            </a:pPr>
            <a:r>
              <a:rPr lang="en-GB" altLang="en-US" sz="1800" dirty="0"/>
              <a:t>All data is collected directly from operator websites, and is subject to a detailed audit process. Strategy Analytics does not accept liability for any errors or omissions that may occur.</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2</a:t>
            </a:fld>
            <a:endParaRPr lang="en-GB" altLang="en-US" sz="900" dirty="0"/>
          </a:p>
        </p:txBody>
      </p:sp>
    </p:spTree>
    <p:extLst>
      <p:ext uri="{BB962C8B-B14F-4D97-AF65-F5344CB8AC3E}">
        <p14:creationId xmlns:p14="http://schemas.microsoft.com/office/powerpoint/2010/main" val="146041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BENCHMARK METHODOLOGY</a:t>
            </a:r>
          </a:p>
        </p:txBody>
      </p:sp>
      <p:sp>
        <p:nvSpPr>
          <p:cNvPr id="6148" name="Rectangle 3"/>
          <p:cNvSpPr>
            <a:spLocks noGrp="1" noChangeArrowheads="1"/>
          </p:cNvSpPr>
          <p:nvPr>
            <p:ph type="body" idx="1"/>
          </p:nvPr>
        </p:nvSpPr>
        <p:spPr>
          <a:xfrm>
            <a:off x="180622" y="996434"/>
            <a:ext cx="8258175" cy="5386388"/>
          </a:xfrm>
          <a:solidFill>
            <a:schemeClr val="bg1"/>
          </a:solidFill>
        </p:spPr>
        <p:txBody>
          <a:bodyPr>
            <a:normAutofit fontScale="92500" lnSpcReduction="10000"/>
          </a:bodyPr>
          <a:lstStyle/>
          <a:p>
            <a:pPr>
              <a:lnSpc>
                <a:spcPct val="80000"/>
              </a:lnSpc>
              <a:spcBef>
                <a:spcPct val="50000"/>
              </a:spcBef>
              <a:defRPr/>
            </a:pPr>
            <a:r>
              <a:rPr lang="en-US" altLang="en-US" sz="1600" dirty="0"/>
              <a:t>The mobile voice and data results are produced using the OECD Mobile Voice and Data Price Benchmarking system, which incorporates the OECD 2017 baskets methodology for mobile voice and data services. The system has been developed by the </a:t>
            </a:r>
            <a:r>
              <a:rPr lang="en-US" altLang="en-US" sz="1600" dirty="0" err="1"/>
              <a:t>Teligen</a:t>
            </a:r>
            <a:r>
              <a:rPr lang="en-US" altLang="en-US" sz="1600" dirty="0"/>
              <a:t> division of Strategy Analytics </a:t>
            </a:r>
            <a:r>
              <a:rPr lang="en-US" altLang="en-US" sz="1600" dirty="0" smtClean="0"/>
              <a:t>in order to produce </a:t>
            </a:r>
            <a:r>
              <a:rPr lang="en-US" altLang="en-US" sz="1600" dirty="0"/>
              <a:t>the official OECD results for the mobile voice and data service baskets.</a:t>
            </a:r>
          </a:p>
          <a:p>
            <a:pPr>
              <a:lnSpc>
                <a:spcPct val="80000"/>
              </a:lnSpc>
              <a:spcBef>
                <a:spcPct val="50000"/>
              </a:spcBef>
              <a:defRPr/>
            </a:pPr>
            <a:r>
              <a:rPr lang="en-US" altLang="en-US" sz="1600" dirty="0"/>
              <a:t>This covers residential prepaid and postpaid pricing, but has been extended by </a:t>
            </a:r>
            <a:r>
              <a:rPr lang="en-US" altLang="en-US" sz="1600" dirty="0" err="1"/>
              <a:t>Teligen</a:t>
            </a:r>
            <a:r>
              <a:rPr lang="en-US" altLang="en-US" sz="1600" dirty="0"/>
              <a:t> to include business pricing for small business users (single user only)</a:t>
            </a:r>
          </a:p>
          <a:p>
            <a:pPr>
              <a:lnSpc>
                <a:spcPct val="80000"/>
              </a:lnSpc>
              <a:spcBef>
                <a:spcPct val="50000"/>
              </a:spcBef>
              <a:defRPr/>
            </a:pPr>
            <a:r>
              <a:rPr lang="en-US" altLang="en-US" sz="1600" dirty="0"/>
              <a:t>According to OECD methodology, the top two operators by market share are covered, to achieve at least 50% market coverage, HOWEVER, in most countries, the two main operators will often achieve significantly higher combined market share.</a:t>
            </a:r>
          </a:p>
          <a:p>
            <a:pPr>
              <a:lnSpc>
                <a:spcPct val="80000"/>
              </a:lnSpc>
              <a:spcBef>
                <a:spcPct val="50000"/>
              </a:spcBef>
              <a:defRPr/>
            </a:pPr>
            <a:r>
              <a:rPr lang="en-US" altLang="en-US" sz="1600" dirty="0"/>
              <a:t>GNCC required at least 70% market share in at least 20 European countries, and to achieve this, pricing for additional operators in selected countries has been included. Countries with additional operators are:</a:t>
            </a:r>
          </a:p>
          <a:p>
            <a:pPr lvl="1">
              <a:lnSpc>
                <a:spcPct val="80000"/>
              </a:lnSpc>
              <a:spcBef>
                <a:spcPct val="50000"/>
              </a:spcBef>
              <a:defRPr/>
            </a:pPr>
            <a:r>
              <a:rPr lang="en-US" altLang="en-US" sz="1200" dirty="0"/>
              <a:t>Denmark</a:t>
            </a:r>
          </a:p>
          <a:p>
            <a:pPr lvl="1">
              <a:lnSpc>
                <a:spcPct val="80000"/>
              </a:lnSpc>
              <a:spcBef>
                <a:spcPct val="50000"/>
              </a:spcBef>
              <a:defRPr/>
            </a:pPr>
            <a:r>
              <a:rPr lang="en-US" altLang="en-US" sz="1200" dirty="0"/>
              <a:t>France</a:t>
            </a:r>
          </a:p>
          <a:p>
            <a:pPr lvl="1">
              <a:lnSpc>
                <a:spcPct val="80000"/>
              </a:lnSpc>
              <a:spcBef>
                <a:spcPct val="50000"/>
              </a:spcBef>
              <a:defRPr/>
            </a:pPr>
            <a:r>
              <a:rPr lang="en-US" altLang="en-US" sz="1200" dirty="0"/>
              <a:t>Italy</a:t>
            </a:r>
          </a:p>
          <a:p>
            <a:pPr lvl="1">
              <a:lnSpc>
                <a:spcPct val="80000"/>
              </a:lnSpc>
              <a:spcBef>
                <a:spcPct val="50000"/>
              </a:spcBef>
              <a:defRPr/>
            </a:pPr>
            <a:r>
              <a:rPr lang="en-US" altLang="en-US" sz="1200" dirty="0"/>
              <a:t>Spain</a:t>
            </a:r>
          </a:p>
          <a:p>
            <a:pPr lvl="1">
              <a:lnSpc>
                <a:spcPct val="80000"/>
              </a:lnSpc>
              <a:spcBef>
                <a:spcPct val="50000"/>
              </a:spcBef>
              <a:defRPr/>
            </a:pPr>
            <a:r>
              <a:rPr lang="en-US" altLang="en-US" sz="1200" dirty="0"/>
              <a:t>UK</a:t>
            </a:r>
          </a:p>
          <a:p>
            <a:pPr>
              <a:lnSpc>
                <a:spcPct val="80000"/>
              </a:lnSpc>
              <a:spcBef>
                <a:spcPct val="50000"/>
              </a:spcBef>
              <a:defRPr/>
            </a:pPr>
            <a:r>
              <a:rPr lang="en-US" altLang="en-US" sz="1600" dirty="0"/>
              <a:t>Pricing has also been included for </a:t>
            </a:r>
            <a:r>
              <a:rPr lang="en-US" altLang="en-US" sz="1600" dirty="0" smtClean="0"/>
              <a:t>two mobile </a:t>
            </a:r>
            <a:r>
              <a:rPr lang="en-US" altLang="en-US" sz="1600" dirty="0"/>
              <a:t>operators in Georgia:</a:t>
            </a:r>
          </a:p>
          <a:p>
            <a:pPr lvl="1"/>
            <a:r>
              <a:rPr lang="en-GB" sz="1200" dirty="0" err="1"/>
              <a:t>Magticom</a:t>
            </a:r>
            <a:endParaRPr lang="en-GB" sz="1200" dirty="0"/>
          </a:p>
          <a:p>
            <a:pPr lvl="1"/>
            <a:r>
              <a:rPr lang="en-GB" sz="1200" dirty="0" err="1"/>
              <a:t>Silknet</a:t>
            </a:r>
            <a:r>
              <a:rPr lang="en-GB" sz="1200" dirty="0"/>
              <a:t>/</a:t>
            </a:r>
            <a:r>
              <a:rPr lang="en-GB" sz="1200" dirty="0" err="1"/>
              <a:t>Geocell</a:t>
            </a:r>
            <a:endParaRPr lang="en-GB" sz="1200" dirty="0"/>
          </a:p>
          <a:p>
            <a:pPr>
              <a:lnSpc>
                <a:spcPct val="80000"/>
              </a:lnSpc>
              <a:spcBef>
                <a:spcPct val="50000"/>
              </a:spcBef>
              <a:defRPr/>
            </a:pPr>
            <a:r>
              <a:rPr lang="en-GB" sz="1600" dirty="0" smtClean="0"/>
              <a:t>The </a:t>
            </a:r>
            <a:r>
              <a:rPr lang="en-GB" sz="1600" dirty="0"/>
              <a:t>basket calculation takes into account connection charges amortized over three years, monthly rental (including promotional rentals if applicable), usage allowances and any usage charges for voice calls, SMSs and data required to meet the basket requirement.. </a:t>
            </a:r>
            <a:endParaRPr lang="en-GB" sz="1200" dirty="0"/>
          </a:p>
          <a:p>
            <a:pPr>
              <a:lnSpc>
                <a:spcPct val="80000"/>
              </a:lnSpc>
              <a:spcBef>
                <a:spcPct val="50000"/>
              </a:spcBef>
              <a:defRPr/>
            </a:pPr>
            <a:r>
              <a:rPr lang="en-US" altLang="en-US" sz="1600" dirty="0"/>
              <a:t>The OECD 2017 baskets for mobile voice and data are shown in the next slide. A full description of the OECD methodology can be found on the OECD </a:t>
            </a:r>
            <a:r>
              <a:rPr lang="en-US" altLang="en-US" sz="1600" dirty="0" smtClean="0"/>
              <a:t>website, and can be found here:</a:t>
            </a:r>
            <a:br>
              <a:rPr lang="en-US" altLang="en-US" sz="1600" dirty="0" smtClean="0"/>
            </a:br>
            <a:r>
              <a:rPr lang="en-GB" sz="1600" dirty="0" smtClean="0">
                <a:hlinkClick r:id="rId2"/>
              </a:rPr>
              <a:t>https</a:t>
            </a:r>
            <a:r>
              <a:rPr lang="en-GB" sz="1600" dirty="0">
                <a:hlinkClick r:id="rId2"/>
              </a:rPr>
              <a:t>://www.oecd.org/officialdocuments/publicdisplaydocumentpdf/?cote=DSTI/CDEP/CISP(2017)4/FINAL&amp;docLanguage=En</a:t>
            </a:r>
            <a:endParaRPr lang="en-US" altLang="en-US" sz="1600" dirty="0"/>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3</a:t>
            </a:fld>
            <a:endParaRPr lang="en-GB" altLang="en-US" sz="900" dirty="0"/>
          </a:p>
        </p:txBody>
      </p:sp>
    </p:spTree>
    <p:extLst>
      <p:ext uri="{BB962C8B-B14F-4D97-AF65-F5344CB8AC3E}">
        <p14:creationId xmlns:p14="http://schemas.microsoft.com/office/powerpoint/2010/main" val="1215928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a:defRPr/>
            </a:pPr>
            <a:r>
              <a:rPr lang="en-GB" sz="2000" dirty="0">
                <a:cs typeface="Calibri" pitchFamily="34" charset="0"/>
              </a:rPr>
              <a:t>mobile voice and data baskets, 2017 definitions</a:t>
            </a:r>
          </a:p>
        </p:txBody>
      </p:sp>
      <p:sp>
        <p:nvSpPr>
          <p:cNvPr id="24580" name="Rectangle 3"/>
          <p:cNvSpPr>
            <a:spLocks noGrp="1" noChangeArrowheads="1"/>
          </p:cNvSpPr>
          <p:nvPr>
            <p:ph type="body" idx="1"/>
          </p:nvPr>
        </p:nvSpPr>
        <p:spPr>
          <a:xfrm>
            <a:off x="517281" y="1052513"/>
            <a:ext cx="7848600" cy="2305050"/>
          </a:xfrm>
        </p:spPr>
        <p:txBody>
          <a:bodyPr>
            <a:noAutofit/>
          </a:bodyPr>
          <a:lstStyle/>
          <a:p>
            <a:pPr>
              <a:defRPr/>
            </a:pPr>
            <a:r>
              <a:rPr lang="en-GB" sz="1800" dirty="0">
                <a:latin typeface="+mn-lt"/>
                <a:ea typeface="+mn-ea"/>
              </a:rPr>
              <a:t>There are 12 baskets OECD baskets for mobile voice/mobile voice and data:</a:t>
            </a:r>
          </a:p>
          <a:p>
            <a:pPr lvl="1">
              <a:defRPr/>
            </a:pPr>
            <a:r>
              <a:rPr lang="en-GB" sz="1400" dirty="0"/>
              <a:t>2 baskets with no data</a:t>
            </a:r>
          </a:p>
          <a:p>
            <a:pPr lvl="1">
              <a:defRPr/>
            </a:pPr>
            <a:r>
              <a:rPr lang="en-GB" sz="1400" dirty="0"/>
              <a:t>5 baskets with lower data use</a:t>
            </a:r>
          </a:p>
          <a:p>
            <a:pPr lvl="1">
              <a:defRPr/>
            </a:pPr>
            <a:r>
              <a:rPr lang="en-GB" sz="1400" dirty="0"/>
              <a:t>5 baskets with higher data use</a:t>
            </a:r>
          </a:p>
          <a:p>
            <a:pPr>
              <a:defRPr/>
            </a:pPr>
            <a:r>
              <a:rPr lang="en-GB" sz="1800" dirty="0"/>
              <a:t>Included in the OECD 2017 definitions are two unlimited voice baskets. </a:t>
            </a:r>
          </a:p>
          <a:p>
            <a:pPr>
              <a:defRPr/>
            </a:pPr>
            <a:r>
              <a:rPr lang="en-GB" sz="1800" dirty="0"/>
              <a:t>Results have been presented for selected baskets </a:t>
            </a:r>
            <a:r>
              <a:rPr lang="en-GB" sz="1800" dirty="0" smtClean="0"/>
              <a:t>only, for </a:t>
            </a:r>
            <a:r>
              <a:rPr lang="en-GB" sz="1800" dirty="0"/>
              <a:t>residential and business separately. </a:t>
            </a:r>
          </a:p>
          <a:p>
            <a:pPr>
              <a:defRPr/>
            </a:pPr>
            <a:r>
              <a:rPr lang="en-GB" sz="1800" dirty="0"/>
              <a:t>The 2017 baskets are shown in the table below.</a:t>
            </a:r>
          </a:p>
          <a:p>
            <a:pPr marL="0" indent="0">
              <a:buNone/>
              <a:defRPr/>
            </a:pPr>
            <a:endParaRPr lang="en-GB" sz="1800" dirty="0"/>
          </a:p>
        </p:txBody>
      </p:sp>
      <p:sp>
        <p:nvSpPr>
          <p:cNvPr id="9"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4</a:t>
            </a:fld>
            <a:endParaRPr lang="en-GB" altLang="en-US" sz="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3714221"/>
            <a:ext cx="337185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60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Fixed Broadband Price BENCHMARK METHODOLOGY</a:t>
            </a:r>
          </a:p>
        </p:txBody>
      </p:sp>
      <p:sp>
        <p:nvSpPr>
          <p:cNvPr id="6148" name="Rectangle 3"/>
          <p:cNvSpPr>
            <a:spLocks noGrp="1" noChangeArrowheads="1"/>
          </p:cNvSpPr>
          <p:nvPr>
            <p:ph type="body" idx="1"/>
          </p:nvPr>
        </p:nvSpPr>
        <p:spPr>
          <a:xfrm>
            <a:off x="200025" y="1066800"/>
            <a:ext cx="8258175" cy="5386388"/>
          </a:xfrm>
          <a:solidFill>
            <a:schemeClr val="bg1"/>
          </a:solidFill>
        </p:spPr>
        <p:txBody>
          <a:bodyPr>
            <a:normAutofit/>
          </a:bodyPr>
          <a:lstStyle/>
          <a:p>
            <a:pPr>
              <a:lnSpc>
                <a:spcPct val="80000"/>
              </a:lnSpc>
              <a:spcBef>
                <a:spcPct val="50000"/>
              </a:spcBef>
              <a:defRPr/>
            </a:pPr>
            <a:r>
              <a:rPr lang="en-US" altLang="en-US" sz="1600" dirty="0"/>
              <a:t>The fixed broadband results are produced using the OECD Fixed Broadband Price Benchmarking system, which incorporates the OECD 2017 baskets methodology for fixed broadband services. The system has been developed by the </a:t>
            </a:r>
            <a:r>
              <a:rPr lang="en-US" altLang="en-US" sz="1600" dirty="0" err="1"/>
              <a:t>Teligen</a:t>
            </a:r>
            <a:r>
              <a:rPr lang="en-US" altLang="en-US" sz="1600" dirty="0"/>
              <a:t> division of Strategy Analytics for the express purpose of producing the official OECD results for the fixed broadband service baskets.</a:t>
            </a:r>
          </a:p>
          <a:p>
            <a:pPr>
              <a:lnSpc>
                <a:spcPct val="80000"/>
              </a:lnSpc>
              <a:spcBef>
                <a:spcPct val="50000"/>
              </a:spcBef>
              <a:defRPr/>
            </a:pPr>
            <a:r>
              <a:rPr lang="en-US" altLang="en-US" sz="1600" dirty="0"/>
              <a:t>This covers standalone residential pricing, and, in those instances where standalone services are not offered, pricing for basic bundled service </a:t>
            </a:r>
            <a:r>
              <a:rPr lang="en-US" altLang="en-US" sz="1600" dirty="0" smtClean="0"/>
              <a:t>pricing may be considered, and may feature in the results. </a:t>
            </a:r>
            <a:r>
              <a:rPr lang="en-US" altLang="en-US" sz="1600" dirty="0"/>
              <a:t>In addition, </a:t>
            </a:r>
            <a:r>
              <a:rPr lang="en-US" altLang="en-US" sz="1600" dirty="0" smtClean="0"/>
              <a:t>the system has </a:t>
            </a:r>
            <a:r>
              <a:rPr lang="en-US" altLang="en-US" sz="1600" dirty="0"/>
              <a:t>also has been extended by </a:t>
            </a:r>
            <a:r>
              <a:rPr lang="en-US" altLang="en-US" sz="1600" dirty="0" err="1"/>
              <a:t>Teligen</a:t>
            </a:r>
            <a:r>
              <a:rPr lang="en-US" altLang="en-US" sz="1600" dirty="0"/>
              <a:t> to include business pricing for small business users </a:t>
            </a:r>
          </a:p>
          <a:p>
            <a:pPr>
              <a:lnSpc>
                <a:spcPct val="80000"/>
              </a:lnSpc>
              <a:spcBef>
                <a:spcPct val="50000"/>
              </a:spcBef>
              <a:defRPr/>
            </a:pPr>
            <a:r>
              <a:rPr lang="en-US" altLang="en-US" sz="1600" dirty="0"/>
              <a:t>According to OECD methodology, the top </a:t>
            </a:r>
            <a:r>
              <a:rPr lang="en-US" altLang="en-US" sz="1600" dirty="0" smtClean="0"/>
              <a:t>two </a:t>
            </a:r>
            <a:r>
              <a:rPr lang="en-US" altLang="en-US" sz="1600" dirty="0"/>
              <a:t>providers by market share are covered, to achieve at least 70% market </a:t>
            </a:r>
            <a:r>
              <a:rPr lang="en-US" altLang="en-US" sz="1600" dirty="0" smtClean="0"/>
              <a:t>coverage.</a:t>
            </a:r>
            <a:endParaRPr lang="en-US" altLang="en-US" sz="1600" dirty="0"/>
          </a:p>
          <a:p>
            <a:pPr>
              <a:lnSpc>
                <a:spcPct val="80000"/>
              </a:lnSpc>
              <a:spcBef>
                <a:spcPct val="50000"/>
              </a:spcBef>
              <a:defRPr/>
            </a:pPr>
            <a:r>
              <a:rPr lang="en-US" altLang="en-US" sz="1600" dirty="0"/>
              <a:t>Pricing has also been included for two fixed broadband providers in Georgia:</a:t>
            </a:r>
          </a:p>
          <a:p>
            <a:pPr lvl="1"/>
            <a:r>
              <a:rPr lang="en-GB" sz="1200" dirty="0" err="1"/>
              <a:t>Magticom</a:t>
            </a:r>
            <a:endParaRPr lang="en-GB" sz="1200" dirty="0"/>
          </a:p>
          <a:p>
            <a:pPr lvl="1"/>
            <a:r>
              <a:rPr lang="en-GB" sz="1200" dirty="0" err="1"/>
              <a:t>Silknet</a:t>
            </a:r>
            <a:r>
              <a:rPr lang="en-GB" sz="1200" dirty="0"/>
              <a:t>/</a:t>
            </a:r>
            <a:r>
              <a:rPr lang="en-GB" sz="1200" dirty="0" err="1"/>
              <a:t>Geocell</a:t>
            </a:r>
            <a:endParaRPr lang="en-US" altLang="en-US" sz="1200" dirty="0"/>
          </a:p>
          <a:p>
            <a:pPr>
              <a:lnSpc>
                <a:spcPct val="80000"/>
              </a:lnSpc>
              <a:spcBef>
                <a:spcPct val="50000"/>
              </a:spcBef>
              <a:defRPr/>
            </a:pPr>
            <a:r>
              <a:rPr lang="en-US" altLang="en-US" sz="1600" dirty="0"/>
              <a:t>In addition, separate pricing has been included for services in Tbilisi and for regional services.</a:t>
            </a:r>
          </a:p>
          <a:p>
            <a:pPr>
              <a:lnSpc>
                <a:spcPct val="80000"/>
              </a:lnSpc>
              <a:spcBef>
                <a:spcPct val="50000"/>
              </a:spcBef>
              <a:defRPr/>
            </a:pPr>
            <a:r>
              <a:rPr lang="en-GB" sz="1600" dirty="0"/>
              <a:t>The basket calculation takes into account the cheapest form of installation, amortized over three years,  modem cost (if applicable), monthly rental (including promotional rentals if applicable), usage allowances and any usage charges. </a:t>
            </a:r>
            <a:endParaRPr lang="en-GB" sz="1200" dirty="0"/>
          </a:p>
          <a:p>
            <a:pPr>
              <a:lnSpc>
                <a:spcPct val="80000"/>
              </a:lnSpc>
              <a:spcBef>
                <a:spcPct val="50000"/>
              </a:spcBef>
              <a:defRPr/>
            </a:pPr>
            <a:r>
              <a:rPr lang="en-US" altLang="en-US" sz="1600" dirty="0"/>
              <a:t>The OECD 2017 baskets for fixed broadband are shown in the next slide. A full description of the OECD methodology can be found on the OECD website.</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5</a:t>
            </a:fld>
            <a:endParaRPr lang="en-GB" altLang="en-US" sz="900" dirty="0"/>
          </a:p>
        </p:txBody>
      </p:sp>
    </p:spTree>
    <p:extLst>
      <p:ext uri="{BB962C8B-B14F-4D97-AF65-F5344CB8AC3E}">
        <p14:creationId xmlns:p14="http://schemas.microsoft.com/office/powerpoint/2010/main" val="1441283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normAutofit/>
          </a:bodyPr>
          <a:lstStyle/>
          <a:p>
            <a:r>
              <a:rPr lang="en-GB" sz="2000" dirty="0">
                <a:ea typeface="Calibri" pitchFamily="34" charset="0"/>
                <a:cs typeface="Calibri" pitchFamily="34" charset="0"/>
              </a:rPr>
              <a:t>Fixed b</a:t>
            </a:r>
            <a:r>
              <a:rPr lang="en-GB" sz="2000" dirty="0"/>
              <a:t>roadband basket methodology</a:t>
            </a:r>
          </a:p>
        </p:txBody>
      </p:sp>
      <p:sp>
        <p:nvSpPr>
          <p:cNvPr id="41989" name="Rectangle 3"/>
          <p:cNvSpPr>
            <a:spLocks noGrp="1" noChangeArrowheads="1"/>
          </p:cNvSpPr>
          <p:nvPr>
            <p:ph type="body" idx="1"/>
          </p:nvPr>
        </p:nvSpPr>
        <p:spPr>
          <a:xfrm>
            <a:off x="583223" y="981076"/>
            <a:ext cx="7445620" cy="5377195"/>
          </a:xfrm>
          <a:noFill/>
        </p:spPr>
        <p:txBody>
          <a:bodyPr>
            <a:normAutofit/>
          </a:bodyPr>
          <a:lstStyle/>
          <a:p>
            <a:pPr>
              <a:defRPr/>
            </a:pPr>
            <a:r>
              <a:rPr lang="en-GB" sz="1800" dirty="0"/>
              <a:t>There are 15 baskets OECD baskets for fixed broadband:</a:t>
            </a:r>
          </a:p>
          <a:p>
            <a:pPr lvl="1">
              <a:defRPr/>
            </a:pPr>
            <a:r>
              <a:rPr lang="en-GB" sz="1400" dirty="0"/>
              <a:t>5 each of low, medium and high usage</a:t>
            </a:r>
            <a:endParaRPr lang="en-GB" sz="1800" dirty="0"/>
          </a:p>
          <a:p>
            <a:pPr>
              <a:defRPr/>
            </a:pPr>
            <a:r>
              <a:rPr lang="en-GB" sz="1800" dirty="0"/>
              <a:t>The 2017 baskets are shown in the table below.</a:t>
            </a:r>
          </a:p>
          <a:p>
            <a:pPr>
              <a:defRPr/>
            </a:pPr>
            <a:endParaRPr lang="en-GB" sz="1800" dirty="0"/>
          </a:p>
          <a:p>
            <a:pPr>
              <a:defRPr/>
            </a:pPr>
            <a:endParaRPr lang="en-GB" sz="1800" dirty="0"/>
          </a:p>
          <a:p>
            <a:pPr>
              <a:defRPr/>
            </a:pPr>
            <a:endParaRPr lang="en-GB" sz="1800" dirty="0"/>
          </a:p>
          <a:p>
            <a:pPr>
              <a:defRPr/>
            </a:pPr>
            <a:endParaRPr lang="en-GB" sz="1800" dirty="0"/>
          </a:p>
          <a:p>
            <a:pPr>
              <a:defRPr/>
            </a:pPr>
            <a:endParaRPr lang="en-GB" sz="1800" dirty="0"/>
          </a:p>
          <a:p>
            <a:pPr>
              <a:defRPr/>
            </a:pPr>
            <a:endParaRPr lang="en-GB" sz="1800" dirty="0"/>
          </a:p>
          <a:p>
            <a:pPr>
              <a:defRPr/>
            </a:pPr>
            <a:r>
              <a:rPr lang="en-GB" sz="1800" dirty="0"/>
              <a:t>As many services offer very high or unlimited allowances, the OECD has selected the medium usage baskets only for publication.</a:t>
            </a:r>
          </a:p>
          <a:p>
            <a:pPr>
              <a:defRPr/>
            </a:pPr>
            <a:endParaRPr lang="en-GB" sz="1800" dirty="0">
              <a:latin typeface="+mn-lt"/>
              <a:ea typeface="+mn-ea"/>
            </a:endParaRPr>
          </a:p>
          <a:p>
            <a:pPr>
              <a:defRPr/>
            </a:pPr>
            <a:endParaRPr lang="en-GB" sz="1800" dirty="0"/>
          </a:p>
          <a:p>
            <a:pPr>
              <a:defRPr/>
            </a:pPr>
            <a:endParaRPr lang="en-GB" sz="1800" dirty="0">
              <a:latin typeface="+mn-lt"/>
              <a:ea typeface="+mn-ea"/>
            </a:endParaRPr>
          </a:p>
          <a:p>
            <a:pPr>
              <a:defRPr/>
            </a:pPr>
            <a:endParaRPr lang="en-GB" sz="1800" dirty="0"/>
          </a:p>
          <a:p>
            <a:pPr>
              <a:defRPr/>
            </a:pPr>
            <a:endParaRPr lang="en-GB" sz="1800" dirty="0">
              <a:latin typeface="+mn-lt"/>
              <a:ea typeface="+mn-ea"/>
            </a:endParaRPr>
          </a:p>
          <a:p>
            <a:pPr>
              <a:defRPr/>
            </a:pPr>
            <a:endParaRPr lang="en-GB" sz="1800" dirty="0"/>
          </a:p>
        </p:txBody>
      </p:sp>
      <p:sp>
        <p:nvSpPr>
          <p:cNvPr id="8"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6</a:t>
            </a:fld>
            <a:endParaRPr lang="en-GB" altLang="en-US" sz="9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49" y="2326217"/>
            <a:ext cx="35417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93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a:defRPr/>
            </a:pPr>
            <a:r>
              <a:rPr lang="en-GB" altLang="en-US" sz="2000" dirty="0">
                <a:cs typeface="Calibri" pitchFamily="34" charset="0"/>
              </a:rPr>
              <a:t>Notes to the results</a:t>
            </a:r>
            <a:endParaRPr lang="en-GB" sz="2000" dirty="0">
              <a:cs typeface="Calibri" pitchFamily="34" charset="0"/>
            </a:endParaRPr>
          </a:p>
        </p:txBody>
      </p:sp>
      <p:sp>
        <p:nvSpPr>
          <p:cNvPr id="24580" name="Rectangle 3"/>
          <p:cNvSpPr>
            <a:spLocks noGrp="1" noChangeArrowheads="1"/>
          </p:cNvSpPr>
          <p:nvPr>
            <p:ph type="body" idx="1"/>
          </p:nvPr>
        </p:nvSpPr>
        <p:spPr>
          <a:xfrm>
            <a:off x="517281" y="1052513"/>
            <a:ext cx="7848600" cy="2305050"/>
          </a:xfrm>
        </p:spPr>
        <p:txBody>
          <a:bodyPr>
            <a:noAutofit/>
          </a:bodyPr>
          <a:lstStyle/>
          <a:p>
            <a:pPr>
              <a:defRPr/>
            </a:pPr>
            <a:r>
              <a:rPr lang="en-GB" sz="1800" dirty="0">
                <a:latin typeface="+mn-lt"/>
                <a:ea typeface="+mn-ea"/>
              </a:rPr>
              <a:t>The results shown in the following slides show the results for selected baskets from the OECD Mobile Voice and Data Price Benchmarking system and the OECD Fixed Broadband Price Benchmarking system, extended to include pricing for service providers from Georgia.</a:t>
            </a:r>
          </a:p>
          <a:p>
            <a:pPr>
              <a:defRPr/>
            </a:pPr>
            <a:r>
              <a:rPr lang="en-GB" sz="1800" dirty="0"/>
              <a:t>All results are presented in USD PPP (purchasing power parity) per month, including VAT.</a:t>
            </a:r>
          </a:p>
          <a:p>
            <a:pPr lvl="1">
              <a:defRPr/>
            </a:pPr>
            <a:r>
              <a:rPr lang="en-GB" sz="1400" dirty="0"/>
              <a:t>Mobile voice and data results are based on exchange rates as of 1 May, while the fixed broadband results are based on exchange rates as of 1 June 2020.</a:t>
            </a:r>
          </a:p>
          <a:p>
            <a:pPr lvl="1">
              <a:defRPr/>
            </a:pPr>
            <a:r>
              <a:rPr lang="en-GB" sz="1400" dirty="0"/>
              <a:t>Exchange rates are adjusted using World Bank comparative price levels (CPLs), which are available on the World Bank website. World Bank rates have been used as opposed to the typically used OECD CPLs, to take into account the fact that Georgia has been included in the results, and Georgia is not an OECD member. Rather than use two separate sources for CPLs – OECD, for the OECD countries, and World Bank for Georgia, a single source – the World Bank - has been used, for consistency.</a:t>
            </a:r>
          </a:p>
          <a:p>
            <a:pPr>
              <a:defRPr/>
            </a:pPr>
            <a:r>
              <a:rPr lang="en-GB" sz="1800" dirty="0"/>
              <a:t>Results show the cheapest value per country for each basket. In the case of Georgia, for fixed broadband, two separate results are included, for regional tariffs and tariffs for Tbilisi.</a:t>
            </a:r>
          </a:p>
          <a:p>
            <a:pPr marL="0" indent="0">
              <a:buNone/>
              <a:defRPr/>
            </a:pPr>
            <a:endParaRPr lang="en-GB" sz="1800" dirty="0"/>
          </a:p>
        </p:txBody>
      </p:sp>
      <p:sp>
        <p:nvSpPr>
          <p:cNvPr id="9"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7</a:t>
            </a:fld>
            <a:endParaRPr lang="en-GB" altLang="en-US" sz="900" dirty="0"/>
          </a:p>
        </p:txBody>
      </p:sp>
    </p:spTree>
    <p:extLst>
      <p:ext uri="{BB962C8B-B14F-4D97-AF65-F5344CB8AC3E}">
        <p14:creationId xmlns:p14="http://schemas.microsoft.com/office/powerpoint/2010/main" val="22470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results – Residential</a:t>
            </a:r>
            <a:br>
              <a:rPr lang="en-GB" altLang="en-US" sz="2000" dirty="0">
                <a:cs typeface="Calibri" pitchFamily="34" charset="0"/>
              </a:rPr>
            </a:br>
            <a:r>
              <a:rPr lang="en-GB" altLang="en-US" sz="2000" dirty="0">
                <a:cs typeface="Calibri" pitchFamily="34" charset="0"/>
              </a:rPr>
              <a:t>	OECD basket 100 calls, 0.5GB</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8</a:t>
            </a:fld>
            <a:endParaRPr lang="en-GB" altLang="en-US" sz="900" dirty="0"/>
          </a:p>
        </p:txBody>
      </p:sp>
      <p:sp>
        <p:nvSpPr>
          <p:cNvPr id="7" name="TextBox 6"/>
          <p:cNvSpPr txBox="1"/>
          <p:nvPr/>
        </p:nvSpPr>
        <p:spPr>
          <a:xfrm>
            <a:off x="6754368" y="5858933"/>
            <a:ext cx="2389631" cy="246221"/>
          </a:xfrm>
          <a:prstGeom prst="rect">
            <a:avLst/>
          </a:prstGeom>
          <a:noFill/>
        </p:spPr>
        <p:txBody>
          <a:bodyPr wrap="square" rtlCol="0">
            <a:spAutoFit/>
          </a:bodyPr>
          <a:lstStyle/>
          <a:p>
            <a:pPr algn="l"/>
            <a:r>
              <a:rPr lang="en-GB" sz="1000" b="0" dirty="0"/>
              <a:t>Georgia is not an OECD member state.</a:t>
            </a:r>
          </a:p>
        </p:txBody>
      </p:sp>
      <p:sp>
        <p:nvSpPr>
          <p:cNvPr id="2" name="Rectangle 1"/>
          <p:cNvSpPr/>
          <p:nvPr/>
        </p:nvSpPr>
        <p:spPr>
          <a:xfrm>
            <a:off x="2774950" y="1473200"/>
            <a:ext cx="111125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55951" y="1073150"/>
            <a:ext cx="4365423"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ame 10"/>
          <p:cNvSpPr/>
          <p:nvPr/>
        </p:nvSpPr>
        <p:spPr>
          <a:xfrm>
            <a:off x="2449830" y="2579370"/>
            <a:ext cx="2040890" cy="13335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8168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defRPr/>
            </a:pPr>
            <a:r>
              <a:rPr lang="en-GB" altLang="en-US" sz="2000" dirty="0">
                <a:cs typeface="Calibri" pitchFamily="34" charset="0"/>
              </a:rPr>
              <a:t>Mobile voice and data results – Residential</a:t>
            </a:r>
            <a:br>
              <a:rPr lang="en-GB" altLang="en-US" sz="2000" dirty="0">
                <a:cs typeface="Calibri" pitchFamily="34" charset="0"/>
              </a:rPr>
            </a:br>
            <a:r>
              <a:rPr lang="en-GB" altLang="en-US" sz="2000" dirty="0">
                <a:cs typeface="Calibri" pitchFamily="34" charset="0"/>
              </a:rPr>
              <a:t>	OECD basket 900 calls, 2GB</a:t>
            </a:r>
          </a:p>
        </p:txBody>
      </p:sp>
      <p:sp>
        <p:nvSpPr>
          <p:cNvPr id="6" name="Slide Number Placeholder 2"/>
          <p:cNvSpPr txBox="1">
            <a:spLocks/>
          </p:cNvSpPr>
          <p:nvPr/>
        </p:nvSpPr>
        <p:spPr bwMode="auto">
          <a:xfrm>
            <a:off x="63798" y="6521301"/>
            <a:ext cx="133643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6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6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6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6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6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Arial" charset="0"/>
              </a:defRPr>
            </a:lvl9pPr>
          </a:lstStyle>
          <a:p>
            <a:pPr algn="l"/>
            <a:r>
              <a:rPr lang="en-GB" altLang="en-US" sz="900" dirty="0"/>
              <a:t>Page </a:t>
            </a:r>
            <a:fld id="{0126B7F6-7849-4C34-AF0D-85A5C2C14162}" type="slidenum">
              <a:rPr lang="en-GB" altLang="en-US" sz="900" smtClean="0"/>
              <a:pPr algn="l"/>
              <a:t>9</a:t>
            </a:fld>
            <a:endParaRPr lang="en-GB" altLang="en-US" sz="900" dirty="0"/>
          </a:p>
        </p:txBody>
      </p:sp>
      <p:sp>
        <p:nvSpPr>
          <p:cNvPr id="5" name="TextBox 4"/>
          <p:cNvSpPr txBox="1"/>
          <p:nvPr/>
        </p:nvSpPr>
        <p:spPr>
          <a:xfrm>
            <a:off x="6754368" y="5858933"/>
            <a:ext cx="2389631" cy="246221"/>
          </a:xfrm>
          <a:prstGeom prst="rect">
            <a:avLst/>
          </a:prstGeom>
          <a:noFill/>
        </p:spPr>
        <p:txBody>
          <a:bodyPr wrap="square" rtlCol="0">
            <a:spAutoFit/>
          </a:bodyPr>
          <a:lstStyle/>
          <a:p>
            <a:pPr algn="l"/>
            <a:r>
              <a:rPr lang="en-GB" sz="1000" b="0" dirty="0"/>
              <a:t>Georgia is not an OECD member state.</a:t>
            </a:r>
          </a:p>
        </p:txBody>
      </p:sp>
      <p:sp>
        <p:nvSpPr>
          <p:cNvPr id="2" name="Rectangle 1"/>
          <p:cNvSpPr/>
          <p:nvPr/>
        </p:nvSpPr>
        <p:spPr>
          <a:xfrm>
            <a:off x="2787650" y="3035300"/>
            <a:ext cx="1403350"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19973" y="1073150"/>
            <a:ext cx="4437378"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ame 9"/>
          <p:cNvSpPr/>
          <p:nvPr/>
        </p:nvSpPr>
        <p:spPr>
          <a:xfrm>
            <a:off x="2458720" y="3912870"/>
            <a:ext cx="1945640" cy="13335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7521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 2014 New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 2014 New Template -a .potx" id="{24146C26-1DDA-4528-9C22-3E5F2F3EC841}" vid="{FFF0FCB8-3916-4C76-A148-FE3367DAE8B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 2014 New Template</Template>
  <TotalTime>96439</TotalTime>
  <Words>1346</Words>
  <Application>Microsoft Office PowerPoint</Application>
  <PresentationFormat>On-screen Show (4:3)</PresentationFormat>
  <Paragraphs>128</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Calibri</vt:lpstr>
      <vt:lpstr>Calibri Light</vt:lpstr>
      <vt:lpstr>Lucida Sans</vt:lpstr>
      <vt:lpstr>Trebuchet MS</vt:lpstr>
      <vt:lpstr>SA 2014 New Template</vt:lpstr>
      <vt:lpstr>PowerPoint Presentation</vt:lpstr>
      <vt:lpstr>Introduction</vt:lpstr>
      <vt:lpstr>MOBILE VOICE AND DATA BENCHMARK METHODOLOGY</vt:lpstr>
      <vt:lpstr>mobile voice and data baskets, 2017 definitions</vt:lpstr>
      <vt:lpstr>Fixed Broadband Price BENCHMARK METHODOLOGY</vt:lpstr>
      <vt:lpstr>Fixed broadband basket methodology</vt:lpstr>
      <vt:lpstr>Notes to the results</vt:lpstr>
      <vt:lpstr>Mobile voice and data results – Residential  OECD basket 100 calls, 0.5GB</vt:lpstr>
      <vt:lpstr>Mobile voice and data results – Residential  OECD basket 900 calls, 2GB</vt:lpstr>
      <vt:lpstr>Mobile voice and data results – Residential  OECD basket unlimited calls, 5GB</vt:lpstr>
      <vt:lpstr>Mobile voice and data results – Business    OECD basket 300 calls, 1GB</vt:lpstr>
      <vt:lpstr>Mobile voice and data results – Business   OECD basket 900 calls, 2GB</vt:lpstr>
      <vt:lpstr>Mobile voice and data results – Business   OECD basket unlimited calls, 5GB</vt:lpstr>
      <vt:lpstr>Fixed broadband results – residential  All technologies – Georgia Custom basket 19mb/s</vt:lpstr>
      <vt:lpstr>Fixed broadband results – residential  Fibre technology – Georgia Custom Basket 19mb/s</vt:lpstr>
      <vt:lpstr>Fixed broadband results – residential  Fibre technology – OECD Medium Basket 25Mb/s </vt:lpstr>
      <vt:lpstr>Fixed broadband results – residential  Fibre technology – OECD Medium Basket 100Mb/s </vt:lpstr>
      <vt:lpstr>Fixed broadband results – Business   All Technologies – OECD medium basket 10mb/s</vt:lpstr>
      <vt:lpstr>Fixed broadband results – Business   Fibre Technology – OECD medium basket 10mb/s</vt:lpstr>
    </vt:vector>
  </TitlesOfParts>
  <Company>Strategy Analytics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Electrolux CIP Intro</dc:subject>
  <dc:creator>Josie Sephton</dc:creator>
  <cp:lastModifiedBy>Windows User</cp:lastModifiedBy>
  <cp:revision>638</cp:revision>
  <dcterms:created xsi:type="dcterms:W3CDTF">2016-04-08T15:30:34Z</dcterms:created>
  <dcterms:modified xsi:type="dcterms:W3CDTF">2020-10-19T09:42:03Z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