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66" r:id="rId2"/>
    <p:sldId id="273" r:id="rId3"/>
    <p:sldId id="512" r:id="rId4"/>
    <p:sldId id="544" r:id="rId5"/>
    <p:sldId id="546" r:id="rId6"/>
    <p:sldId id="545" r:id="rId7"/>
    <p:sldId id="548" r:id="rId8"/>
    <p:sldId id="513" r:id="rId9"/>
    <p:sldId id="555" r:id="rId10"/>
    <p:sldId id="556" r:id="rId11"/>
    <p:sldId id="557" r:id="rId12"/>
    <p:sldId id="558" r:id="rId13"/>
    <p:sldId id="559" r:id="rId14"/>
    <p:sldId id="549" r:id="rId15"/>
    <p:sldId id="550" r:id="rId16"/>
    <p:sldId id="551" r:id="rId17"/>
    <p:sldId id="552" r:id="rId18"/>
    <p:sldId id="553" r:id="rId19"/>
    <p:sldId id="554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44" userDrawn="1">
          <p15:clr>
            <a:srgbClr val="A4A3A4"/>
          </p15:clr>
        </p15:guide>
        <p15:guide id="4" pos="1416" userDrawn="1">
          <p15:clr>
            <a:srgbClr val="A4A3A4"/>
          </p15:clr>
        </p15:guide>
        <p15:guide id="5" orient="horz" pos="2304" userDrawn="1">
          <p15:clr>
            <a:srgbClr val="A4A3A4"/>
          </p15:clr>
        </p15:guide>
        <p15:guide id="6" orient="horz" pos="30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e Authority" initials="TRA" lastIdx="5" clrIdx="0"/>
  <p:cmAuthor id="1" name="Saeed Mashkoor" initials="SM" lastIdx="21" clrIdx="1"/>
  <p:cmAuthor id="2" name="Bernadette Finn" initials="BF" lastIdx="1" clrIdx="2"/>
  <p:cmAuthor id="3" name="Nasser  Alfadhel" initials="NA" lastIdx="12" clrIdx="3">
    <p:extLst/>
  </p:cmAuthor>
  <p:cmAuthor id="4" name="Tamar Tatulishvili" initials="TT" lastIdx="9" clrIdx="4">
    <p:extLst/>
  </p:cmAuthor>
  <p:cmAuthor id="5" name="Windows User" initials="WU" lastIdx="3" clrIdx="5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5BB"/>
    <a:srgbClr val="F1CBF0"/>
    <a:srgbClr val="521651"/>
    <a:srgbClr val="FEFEFE"/>
    <a:srgbClr val="90278E"/>
    <a:srgbClr val="2686C7"/>
    <a:srgbClr val="898989"/>
    <a:srgbClr val="00763A"/>
    <a:srgbClr val="D5DC1E"/>
    <a:srgbClr val="EF5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6387" autoAdjust="0"/>
  </p:normalViewPr>
  <p:slideViewPr>
    <p:cSldViewPr snapToGrid="0">
      <p:cViewPr varScale="1">
        <p:scale>
          <a:sx n="86" d="100"/>
          <a:sy n="86" d="100"/>
        </p:scale>
        <p:origin x="1176" y="77"/>
      </p:cViewPr>
      <p:guideLst>
        <p:guide orient="horz" pos="2160"/>
        <p:guide pos="2880"/>
        <p:guide orient="horz" pos="744"/>
        <p:guide pos="1416"/>
        <p:guide orient="horz" pos="2304"/>
        <p:guide orient="horz" pos="30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180E0-1A7F-444A-99E5-CE5B96B0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03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fld id="{21FBBEEF-EC9E-486C-8EF2-480F8F23981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BEEF-EC9E-486C-8EF2-480F8F2398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0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BEEF-EC9E-486C-8EF2-480F8F23981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23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BEEF-EC9E-486C-8EF2-480F8F23981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23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BEEF-EC9E-486C-8EF2-480F8F23981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23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BEEF-EC9E-486C-8EF2-480F8F23981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2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BEEF-EC9E-486C-8EF2-480F8F23981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2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BEEF-EC9E-486C-8EF2-480F8F23981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23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BEEF-EC9E-486C-8EF2-480F8F23981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23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BEEF-EC9E-486C-8EF2-480F8F23981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23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BEEF-EC9E-486C-8EF2-480F8F23981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23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BEEF-EC9E-486C-8EF2-480F8F23981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23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BEEF-EC9E-486C-8EF2-480F8F23981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23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BEEF-EC9E-486C-8EF2-480F8F23981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2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" y="0"/>
            <a:ext cx="9141981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359" y="0"/>
            <a:ext cx="9218858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-63788" y="0"/>
            <a:ext cx="9206778" cy="6858000"/>
          </a:xfrm>
          <a:prstGeom prst="rect">
            <a:avLst/>
          </a:prstGeom>
          <a:gradFill>
            <a:gsLst>
              <a:gs pos="0">
                <a:schemeClr val="bg2">
                  <a:alpha val="44000"/>
                </a:schemeClr>
              </a:gs>
              <a:gs pos="100000">
                <a:sysClr val="window" lastClr="FFFFFF"/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-331950" y="1869660"/>
            <a:ext cx="9507700" cy="2706381"/>
            <a:chOff x="-331950" y="1869660"/>
            <a:chExt cx="9507700" cy="2706381"/>
          </a:xfrm>
        </p:grpSpPr>
        <p:sp>
          <p:nvSpPr>
            <p:cNvPr id="17" name="Rectangle 16"/>
            <p:cNvSpPr/>
            <p:nvPr userDrawn="1"/>
          </p:nvSpPr>
          <p:spPr bwMode="auto">
            <a:xfrm>
              <a:off x="-64798" y="1869660"/>
              <a:ext cx="9207788" cy="2250959"/>
            </a:xfrm>
            <a:prstGeom prst="rect">
              <a:avLst/>
            </a:prstGeom>
            <a:solidFill>
              <a:srgbClr val="2686C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31950" y="4123885"/>
              <a:ext cx="9507700" cy="45215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-63789" y="1977236"/>
            <a:ext cx="9186273" cy="2032844"/>
            <a:chOff x="0" y="1943100"/>
            <a:chExt cx="15423523" cy="2705100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1943100"/>
              <a:ext cx="9143999" cy="2705100"/>
              <a:chOff x="9144000" y="1943100"/>
              <a:chExt cx="9143999" cy="27051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9144000" y="1943917"/>
                <a:ext cx="3100038" cy="2704281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286890" y="3312918"/>
                <a:ext cx="1410548" cy="1335282"/>
              </a:xfrm>
              <a:prstGeom prst="rect">
                <a:avLst/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t="-6482" b="-6482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3734561" y="3312918"/>
                <a:ext cx="1410548" cy="1335282"/>
              </a:xfrm>
              <a:prstGeom prst="rect">
                <a:avLst/>
              </a:prstGeom>
              <a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286890" y="1943100"/>
                <a:ext cx="1410548" cy="1329301"/>
              </a:xfrm>
              <a:prstGeom prst="rect">
                <a:avLst/>
              </a:prstGeom>
              <a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3734561" y="1943100"/>
                <a:ext cx="1410548" cy="1329301"/>
              </a:xfrm>
              <a:prstGeom prst="rect">
                <a:avLst/>
              </a:prstGeom>
              <a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5187961" y="1943917"/>
                <a:ext cx="3100038" cy="2704283"/>
              </a:xfrm>
              <a:prstGeom prst="rect">
                <a:avLst/>
              </a:prstGeom>
              <a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9186851" y="1943100"/>
              <a:ext cx="6236672" cy="2705100"/>
              <a:chOff x="9186851" y="1943100"/>
              <a:chExt cx="6236672" cy="2705100"/>
            </a:xfrm>
          </p:grpSpPr>
          <p:sp>
            <p:nvSpPr>
              <p:cNvPr id="23" name="Rectangle 22"/>
              <p:cNvSpPr/>
              <p:nvPr userDrawn="1"/>
            </p:nvSpPr>
            <p:spPr>
              <a:xfrm>
                <a:off x="9186851" y="3312918"/>
                <a:ext cx="1410549" cy="1335282"/>
              </a:xfrm>
              <a:prstGeom prst="rect">
                <a:avLst/>
              </a:prstGeom>
              <a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645032" y="3312918"/>
                <a:ext cx="1410549" cy="1335282"/>
              </a:xfrm>
              <a:prstGeom prst="rect">
                <a:avLst/>
              </a:prstGeom>
              <a:blipFill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186851" y="1943100"/>
                <a:ext cx="1410547" cy="1329301"/>
              </a:xfrm>
              <a:prstGeom prst="rect">
                <a:avLst/>
              </a:prstGeom>
              <a:blipFill dpi="0"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0645032" y="1943100"/>
                <a:ext cx="1410549" cy="1329301"/>
              </a:xfrm>
              <a:prstGeom prst="rect">
                <a:avLst/>
              </a:prstGeom>
              <a:blipFill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" name="Rectangle 26"/>
              <p:cNvSpPr/>
              <p:nvPr userDrawn="1"/>
            </p:nvSpPr>
            <p:spPr>
              <a:xfrm>
                <a:off x="12106697" y="1943917"/>
                <a:ext cx="3316826" cy="2704282"/>
              </a:xfrm>
              <a:prstGeom prst="rect">
                <a:avLst/>
              </a:prstGeom>
              <a:blipFill dpi="0"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073" y="1138438"/>
            <a:ext cx="3497778" cy="3497778"/>
          </a:xfrm>
          <a:prstGeom prst="rect">
            <a:avLst/>
          </a:prstGeom>
          <a:effectLst>
            <a:glow rad="1041400">
              <a:schemeClr val="bg2">
                <a:alpha val="40000"/>
              </a:schemeClr>
            </a:glow>
          </a:effectLst>
        </p:spPr>
      </p:pic>
      <p:sp>
        <p:nvSpPr>
          <p:cNvPr id="35" name="Rectangle 34"/>
          <p:cNvSpPr/>
          <p:nvPr userDrawn="1"/>
        </p:nvSpPr>
        <p:spPr>
          <a:xfrm rot="10800000">
            <a:off x="-21516" y="5396526"/>
            <a:ext cx="9144000" cy="14678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ysClr val="window" lastClr="FFFFFF">
                  <a:alpha val="16000"/>
                </a:sys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-63789" y="-2145"/>
            <a:ext cx="9214039" cy="1344306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ysClr val="window" lastClr="FFFFFF">
                  <a:alpha val="16000"/>
                </a:sys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524" y="5604013"/>
            <a:ext cx="2843305" cy="5222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5302" y="5597638"/>
            <a:ext cx="3157990" cy="522254"/>
          </a:xfrm>
          <a:prstGeom prst="rect">
            <a:avLst/>
          </a:prstGeom>
        </p:spPr>
      </p:pic>
      <p:sp>
        <p:nvSpPr>
          <p:cNvPr id="40" name="Rectangle 39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5EA0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-64798" y="6593157"/>
            <a:ext cx="9208798" cy="28808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37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593156"/>
            <a:ext cx="2133600" cy="264843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bg2"/>
                </a:solidFill>
              </a:defRPr>
            </a:lvl1pPr>
          </a:lstStyle>
          <a:p>
            <a:fld id="{0D264A14-FE90-44F1-8B99-F4C59DCD12A6}" type="datetime4">
              <a:rPr lang="en-US" smtClean="0"/>
              <a:t>October 19, 2020</a:t>
            </a:fld>
            <a:endParaRPr lang="en-US" dirty="0"/>
          </a:p>
        </p:txBody>
      </p:sp>
      <p:sp>
        <p:nvSpPr>
          <p:cNvPr id="4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93156"/>
            <a:ext cx="2895600" cy="264843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Strategy Analytics, Inc</a:t>
            </a:r>
            <a:endParaRPr lang="en-US" dirty="0"/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93156"/>
            <a:ext cx="2133600" cy="264843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bg2"/>
                </a:solidFill>
              </a:defRPr>
            </a:lvl1pPr>
          </a:lstStyle>
          <a:p>
            <a:fld id="{75B51EBC-0A0D-43EC-998E-99F6C38032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6A11-40C9-46B3-9A03-4D3A0E78E3C9}" type="datetime4">
              <a:rPr lang="en-US" smtClean="0"/>
              <a:t>October 19,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Strategy Analytics, Inc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BED-A2B6-408B-A9A1-5DEE7148F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75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51E5-7DB5-4CB0-9237-F4841D6FC843}" type="datetime4">
              <a:rPr lang="en-US" smtClean="0"/>
              <a:t>October 19,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Strategy Analytics, Inc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BED-A2B6-408B-A9A1-5DEE7148F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41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D18A-C6A9-4E9A-9684-9B4972436602}" type="datetime4">
              <a:rPr lang="en-US" smtClean="0"/>
              <a:t>October 19,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Strategy Analytics, Inc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BED-A2B6-408B-A9A1-5DEE7148FCA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736" y="170940"/>
            <a:ext cx="1918441" cy="166552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533" y="792428"/>
            <a:ext cx="9381067" cy="91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094" y="408565"/>
            <a:ext cx="632706" cy="632706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0" name="Rectangle 9"/>
          <p:cNvSpPr/>
          <p:nvPr userDrawn="1"/>
        </p:nvSpPr>
        <p:spPr>
          <a:xfrm>
            <a:off x="6759575" y="287338"/>
            <a:ext cx="2376488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sz="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TELIGEN TARIFF &amp; BENCHMARKING</a:t>
            </a:r>
            <a:endParaRPr lang="en-GB" sz="105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374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16F1-1FEB-45D2-95D2-25BA5AFDE7C3}" type="datetime4">
              <a:rPr lang="en-US" smtClean="0"/>
              <a:t>October 19,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Strategy Analytics, Inc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BED-A2B6-408B-A9A1-5DEE7148F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952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736" y="170940"/>
            <a:ext cx="1918441" cy="166552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533" y="792428"/>
            <a:ext cx="9381067" cy="91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094" y="408565"/>
            <a:ext cx="632706" cy="632706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6859" y="64134"/>
            <a:ext cx="8358491" cy="56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E3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515460"/>
                </a:solidFill>
                <a:latin typeface="Lucida Sans" panose="020B0602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759575" y="287338"/>
            <a:ext cx="2376488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sz="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TELIGEN TARIFF &amp; BENCHMARKING</a:t>
            </a:r>
            <a:endParaRPr lang="en-GB" sz="105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3400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D2F00E-EA0D-4729-AAEE-7AACBBD6BF7E}" type="datetime4">
              <a:rPr lang="en-US" smtClean="0"/>
              <a:t>October 19,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Strategy Analytics, Inc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3453"/>
            <a:ext cx="2133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C94FFE7-D60D-4A19-B965-A3E189592F15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736" y="170940"/>
            <a:ext cx="1918441" cy="16655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533" y="792428"/>
            <a:ext cx="9381067" cy="91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094" y="408565"/>
            <a:ext cx="632706" cy="632706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8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6859" y="64134"/>
            <a:ext cx="8358491" cy="56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E3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515460"/>
                </a:solidFill>
                <a:latin typeface="Lucida Sans" panose="020B0602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759575" y="287338"/>
            <a:ext cx="2376488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sz="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TELIGEN TARIFF &amp; BENCHMARKING</a:t>
            </a:r>
            <a:endParaRPr lang="en-GB" sz="105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68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" y="0"/>
            <a:ext cx="914198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359" y="0"/>
            <a:ext cx="9218858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-63788" y="0"/>
            <a:ext cx="9206778" cy="6858000"/>
          </a:xfrm>
          <a:prstGeom prst="rect">
            <a:avLst/>
          </a:prstGeom>
          <a:gradFill>
            <a:gsLst>
              <a:gs pos="0">
                <a:schemeClr val="bg2">
                  <a:alpha val="44000"/>
                </a:schemeClr>
              </a:gs>
              <a:gs pos="100000">
                <a:sysClr val="window" lastClr="FFFFFF"/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-21516" y="5396526"/>
            <a:ext cx="9144000" cy="14678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ysClr val="window" lastClr="FFFFFF">
                  <a:alpha val="16000"/>
                </a:sys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63789" y="-2145"/>
            <a:ext cx="9214039" cy="1344306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ysClr val="window" lastClr="FFFFFF">
                  <a:alpha val="16000"/>
                </a:sys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736" y="170940"/>
            <a:ext cx="1918441" cy="166552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533" y="792428"/>
            <a:ext cx="9381067" cy="919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094" y="408565"/>
            <a:ext cx="632706" cy="632706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3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6859" y="64134"/>
            <a:ext cx="8738785" cy="56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E3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515460"/>
                </a:solidFill>
                <a:latin typeface="Lucida Sans" panose="020B0602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69380"/>
            <a:ext cx="9144000" cy="388620"/>
          </a:xfrm>
          <a:prstGeom prst="rect">
            <a:avLst/>
          </a:prstGeom>
          <a:solidFill>
            <a:schemeClr val="bg2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180622" y="1072444"/>
            <a:ext cx="8715022" cy="5104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80622" y="64693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28A19-958F-4BFE-BEF6-E658FE5622DD}" type="datetime4">
              <a:rPr lang="en-US" smtClean="0"/>
              <a:t>October 19, 2020</a:t>
            </a:fld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Strategy Analytics, Inc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8244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F5BED-A2B6-408B-A9A1-5DEE7148FCA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6759575" y="287338"/>
            <a:ext cx="2376488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sz="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TELIGEN TARIFF &amp; BENCHMARKING</a:t>
            </a:r>
            <a:endParaRPr lang="en-GB" sz="105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557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266" y="1620915"/>
            <a:ext cx="6858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266" y="4100590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5B1D-8145-4F4E-80FF-95EB950D1357}" type="datetime4">
              <a:rPr lang="en-US" smtClean="0"/>
              <a:t>October 19,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Strategy Analytics, Inc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BED-A2B6-408B-A9A1-5DEE7148FCA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736" y="170940"/>
            <a:ext cx="1918441" cy="166552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533" y="792428"/>
            <a:ext cx="9381067" cy="91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094" y="408565"/>
            <a:ext cx="632706" cy="632706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0" name="Rectangle 9"/>
          <p:cNvSpPr/>
          <p:nvPr userDrawn="1"/>
        </p:nvSpPr>
        <p:spPr>
          <a:xfrm>
            <a:off x="6759575" y="287338"/>
            <a:ext cx="2376488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sz="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TELIGEN TARIFF &amp; BENCHMARKING</a:t>
            </a:r>
            <a:endParaRPr lang="en-GB" sz="105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914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2E88-03C1-4DB5-B27C-271A1761A4AE}" type="datetime4">
              <a:rPr lang="en-US" smtClean="0"/>
              <a:t>October 19,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Strategy Analytics, Inc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BED-A2B6-408B-A9A1-5DEE7148FCA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736" y="170940"/>
            <a:ext cx="1918441" cy="166552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533" y="792428"/>
            <a:ext cx="9381067" cy="91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094" y="408565"/>
            <a:ext cx="632706" cy="632706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0" name="Rectangle 9"/>
          <p:cNvSpPr/>
          <p:nvPr userDrawn="1"/>
        </p:nvSpPr>
        <p:spPr>
          <a:xfrm>
            <a:off x="6759575" y="287338"/>
            <a:ext cx="2376488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sz="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TELIGEN TARIFF &amp; BENCHMARKING</a:t>
            </a:r>
            <a:endParaRPr lang="en-GB" sz="105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7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22" y="1709738"/>
            <a:ext cx="871502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622" y="4589463"/>
            <a:ext cx="87150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8688-2C5C-40CF-B795-B1E15521DF5E}" type="datetime4">
              <a:rPr lang="en-US" smtClean="0"/>
              <a:t>October 19,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Strategy Analytics, Inc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BED-A2B6-408B-A9A1-5DEE7148FCA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736" y="170940"/>
            <a:ext cx="1918441" cy="166552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533" y="792428"/>
            <a:ext cx="9381067" cy="91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094" y="408565"/>
            <a:ext cx="632706" cy="632706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0" name="Rectangle 9"/>
          <p:cNvSpPr/>
          <p:nvPr userDrawn="1"/>
        </p:nvSpPr>
        <p:spPr>
          <a:xfrm>
            <a:off x="6759575" y="287338"/>
            <a:ext cx="2376488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sz="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TELIGEN TARIFF &amp; BENCHMARKING</a:t>
            </a:r>
            <a:endParaRPr lang="en-GB" sz="105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846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622" y="1173868"/>
            <a:ext cx="4315178" cy="5003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3868"/>
            <a:ext cx="4247444" cy="5003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0CA-FD58-418A-8B7C-D2B9CED5B59D}" type="datetime4">
              <a:rPr lang="en-US" smtClean="0"/>
              <a:t>October 19,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Strategy Analytics, Inc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BED-A2B6-408B-A9A1-5DEE7148FCA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736" y="170940"/>
            <a:ext cx="1918441" cy="166552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533" y="792428"/>
            <a:ext cx="9381067" cy="91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094" y="408565"/>
            <a:ext cx="632706" cy="632706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Rectangle 10"/>
          <p:cNvSpPr/>
          <p:nvPr userDrawn="1"/>
        </p:nvSpPr>
        <p:spPr>
          <a:xfrm>
            <a:off x="6759575" y="287338"/>
            <a:ext cx="2376488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sz="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TELIGEN TARIFF &amp; BENCHMARKING</a:t>
            </a:r>
            <a:endParaRPr lang="en-GB" sz="105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399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621" y="1105431"/>
            <a:ext cx="43183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622" y="1929343"/>
            <a:ext cx="4318353" cy="4260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05431"/>
            <a:ext cx="42664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29343"/>
            <a:ext cx="4266494" cy="4260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5567-D572-479F-8D46-0B330C0705C9}" type="datetime4">
              <a:rPr lang="en-US" smtClean="0"/>
              <a:t>October 19,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Strategy Analytics, Inc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BED-A2B6-408B-A9A1-5DEE7148FCA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0622" y="207645"/>
            <a:ext cx="8715022" cy="6503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736" y="170940"/>
            <a:ext cx="1918441" cy="166552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533" y="792428"/>
            <a:ext cx="9381067" cy="919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094" y="408565"/>
            <a:ext cx="632706" cy="632706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4" name="Rectangle 13"/>
          <p:cNvSpPr/>
          <p:nvPr userDrawn="1"/>
        </p:nvSpPr>
        <p:spPr>
          <a:xfrm>
            <a:off x="6759575" y="287338"/>
            <a:ext cx="2376488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sz="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TELIGEN TARIFF &amp; BENCHMARKING</a:t>
            </a:r>
            <a:endParaRPr lang="en-GB" sz="105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976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C0D8-D6D6-4C7F-93C1-520645690044}" type="datetime4">
              <a:rPr lang="en-US" smtClean="0"/>
              <a:t>October 19,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Strategy Analytics, Inc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BED-A2B6-408B-A9A1-5DEE7148FCA8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736" y="170940"/>
            <a:ext cx="1918441" cy="166552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533" y="792428"/>
            <a:ext cx="9381067" cy="91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094" y="408565"/>
            <a:ext cx="632706" cy="632706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Rectangle 8"/>
          <p:cNvSpPr/>
          <p:nvPr userDrawn="1"/>
        </p:nvSpPr>
        <p:spPr>
          <a:xfrm>
            <a:off x="6759575" y="287338"/>
            <a:ext cx="2376488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sz="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TELIGEN TARIFF &amp; BENCHMARKING</a:t>
            </a:r>
            <a:endParaRPr lang="en-GB" sz="105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18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5805-18FD-4F9D-B653-C20D602F0AA2}" type="datetime4">
              <a:rPr lang="en-US" smtClean="0"/>
              <a:t>October 19,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Strategy Analytics, Inc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5BED-A2B6-408B-A9A1-5DEE7148FCA8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736" y="170940"/>
            <a:ext cx="1918441" cy="16655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533" y="792428"/>
            <a:ext cx="9381067" cy="91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094" y="408565"/>
            <a:ext cx="632706" cy="632706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6759575" y="287338"/>
            <a:ext cx="2376488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sz="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TELIGEN TARIFF &amp; BENCHMARKING</a:t>
            </a:r>
            <a:endParaRPr lang="en-GB" sz="105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362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69380"/>
            <a:ext cx="9144000" cy="388620"/>
          </a:xfrm>
          <a:prstGeom prst="rect">
            <a:avLst/>
          </a:prstGeom>
          <a:solidFill>
            <a:schemeClr val="bg2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622" y="207645"/>
            <a:ext cx="8715022" cy="650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622" y="1072444"/>
            <a:ext cx="8715022" cy="5104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622" y="64693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28A19-958F-4BFE-BEF6-E658FE5622DD}" type="datetime4">
              <a:rPr lang="en-US" smtClean="0"/>
              <a:t>October 19,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Strategy Analytics, Inc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8244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F5BED-A2B6-408B-A9A1-5DEE7148F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27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51" r:id="rId14"/>
    <p:sldLayoutId id="2147483656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officialdocuments/publicdisplaydocumentpdf/?cote=DSTI/CDEP/CISP(2017)4/FINAL&amp;docLanguage=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TEhQUExQVFBUWGRkXFxgXFxsVFRciIhofGyAYGBkdKCwgGCYlJx4cIT0hJTUrMC46GCszODMsNzQuLisBCgoKDg0OGhAQGjQiICQ0ODYuLDQ0Ny8vNC03NCwsLDgsLzA3NCwvNCwsLDQsLDQsLCw0NCwsLCw0LDQsLCw0LP/AABEIAC0AoAMBEQACEQEDEQH/xAAcAAACAwADAQAAAAAAAAAAAAAABQQGBwECAwj/xABAEAABAgMEBQoDBgQHAAAAAAABAgMABBEFEiGRBhYxUeEHExdBUmFjcZLRIoHSFDJUYpPxM6GiwRUjJVOCsbL/xAAaAQEAAgMBAAAAAAAAAAAAAAAAAwUCBAYB/8QALxEAAQMCAwcCBgMBAAAAAAAAAQACAwQREhVRBRMUITFSoUGRIjJhgdHwJHGx8f/aAAwDAQACEQMRAD8A3GCKk2hps8XCmWS2ptNQXFEkKP5aUw2441qNnXYR0Qw3kNjoqefaZD8MQBA6n8Ly1wtbss5L+qM+Dj1KizObQeUa4Wt2Wcl/VDg49SmZzaDyjXC1uyzkv6ocHHqUzObQeUa4Wt2Wcl/VDg49SmZzaDyjXC1uyzkv6ocHHqUzObQeVBneUOfbNChk/JfvGbdnxkXuVGdrzA2DQfdROlGc/wBtrJfvGWXR6lM2qOwI6UZzsM5L94ZdHqUzao7AjpRnOwzkv3hl0epTNqjsCOlGc7DOS/eGXR6lM2qOwI6UZzsM5L94ZdHqUzao7AjpRnOwzkv3hl0epTNqjsCOlGc7DOS/eGXR6lM2qOwI6UZzsM5L94ZdHqUzao7AjpRnOwzkv3hl0epTNqjsCOlGc7DOS/eGXR6lM2qOwLkcqE52Gcl+8Muj1KZtUdgVv0N0lXOBYWgJWih+H7pBrTbiDhGlVUwhIseRVhs+uNSDcWITa3Jwsy7rgNClBINK0NKDDrxpEETMbw1bsz93G52gWTWc/LhCU1AI6jhF49pvdchHI21rqwyNg2i6KpRQb1fCD5dZjVfOxnUqwio5pBcC398lCm5Zba1IVSqcDQ1ESNcHC4UEkZjcWnqFKsyxp18EoAoMKqNAfLfxjCSZkfIqWGlkmBLVHnpN5pZQul4U2YiM2PDxcKOWJ0bsLuqj1EZKNUWfeKnFHvjbUcY+G+qjQUimSNlWi8CWWXHAMCUIKgO40jB0jG/MbLNkT3/KCVH5h6/cuqv3rt2hvVrS7TbWuFIyxC1/RY4Te1ua9p6zp5kgPNLbKq0vpKa03V2xi2RrvlN16+N7PmFlxIyE48SlptbhAqQhJUQN5pHrntb8xsjI3P8AlF1N1Zt78K/+kr2jDfxdw91Jw8vafZGrNvfhX/0le0N/F3D3Th5e0+yNWbe/Cv8A6SvaG/i7h7pw8vafZR5uxrUaF5xh5Cd6m1JTmRSPWysdyBBWLoZGi5aR9l2nrInGm23FgXXBVNCCRuvDqrQ5QbK1xIHovXwuY0OPql8SKJbDyUyV1p1w1+IpQP8AiK1zV/KKraL/AImtVlsVnwvk1P7/AKmXKPNXJMpqQXFpQKde1RB+STENCzFKPotrasmCmd9eSzWx57mHkO3Qq4a3T14Ui5lj3jC3VcvTTbmUPtey1bRS15mZZW84EoTeISBsCQMSSduNcoo6mFsbwxvNdXQ1L54zI8WF+X9LOrONozkyQg05xRUSRUIBNa/KLZ+CGO59FzsW9qpyG+p9gtDmLWkpVyXlU0qs0P5R1E96jFU2J8rXSH0XQuqI6d7IB6/vkpHyiq5tbTl2oWCknvFKV8wf5Rs0HxAt0Whtc7tzX26qmv2oi6rAjAxviKxVOZwRYBVAknGJVsgW5KVZNnTMw6hloVUs07hvUdwG2MJJAxpcVJHG6Rwa1bXZTtmyK5eQbFVKSpSld9K1V3qxw3DyikeHyh0pV/GWQlsQVTesP/XgKfCT9oyFf/QrG2Jv4vhaZg/mef37pTysT1+duA4NISn5n4j/ANiJqFtor6qDaL8UttE95IZdDbE1Mq2VCa7ghJUoj1D0xBXuxOawLY2a3CxzypHJ/pbbc5MFDvN82lBUbqKHaABWvfGFVTxxMuOqzo6mSV5Dui7vaVWy5aZlGC2Gwq6SUXlAAVUa18xAU8bYN47qvTUyOqN23ovTTzTt+VcDDCUFYAK1LqQmuwAAip66nKPKWkEgxO6JV1hiOFvVdOT/AExtCcdWy+ltQuFQKUkdYBCgSQQa/vHtVTNiaHNKUdW+Zxa4LPtM03Jt5lKiW21kISTUJBANB5bPlG/TG8YcepVbVDDIWDoEnlk1Ukd8bC05DZpK33QqW5uTaHWoFR+ZrFDVuxTFdDs2PBTNH3VQ5UZwKfaaB/hoKjQ9ayNo6qBP9cbuzWfC5yrduSfIz7qlxZrn1qd1UvZQABvKbAAAqSpfd84pL7yqudf8XV23FDYdbeT/ANXFjykpZkqXXv4iqXqYknqbT5cYSvdVS4W9F5TxsoKcvf1PX8KGrlAssmpYWTvomucSZfJ3KHOob3wHwmGnTCXpHnE43brqfL9jEVG7BNY/0tjabBLS4h6c/wB+yyKdVRCsouyuXhF3hJqxirFahomqybNlFzLi0LmFpHwJWFKAOxsU2byfaKyfHPIGAclb0+7p4sZPMroxyrJK03pZIBIvKv1IFcT93Ggj07P5cnLEbS582qw2zbVjtTstMF1spKHGFqSoKu1IUgkDYMFCvfGtHE90bmW+q2pJY2ytff6fhLLe0QsKafVMCcSnnKFQCkKGAAqDXuiWKpkjbgw9FFLSxSux4uqXaTaQ2NKyX2GSXzhUCFrBvAA/eJUMCTsw2RJDDJJJvZBZRTzxxRbqM3XPJK/IMtTLzriEklKQFKAVRIKiQDvvf0wrg5zmtATZ5axrnEqraJ6RJYnhMvYhZXzhAqRfxJA66GNqeHHFgb6LUp58E2N3r1V9t3RewrQc+0NzaUlQF66pKkmg24mqfKNCKokhGAtVjLTRTnGHKKzaGjNkNuBlz7RMLwNDe2bAojBAFdm09/VkWTVJGIWCwD4aVpwm5WXTMw64tS1m8pRKlHeSakxaAACwVQ4lxuVJshpSnKDE7B5nAR7e3Na897Bo9V9GyzKUISgbEgJHyFI5pxuSV2DG4WhuiyHTd1xU8/eFKFKRhTAJFD37TF7RACEWXK7XcTUkH0CRxtqrUpVpTxABdcIFCPiOFNlPKI90zRTGolPLEV0mZ2acoFrWsDZeUTTOPWsa3oLLF8r38nEleEZqNSf8RnbtznF3aUu3jSm6kYbtl72Uu/kw4cRsk9rLoEjea5fvHrlLStuSUuuL3HKMVt3GqLi9xygmIaouL3HIwTENUXF7jlBMQ1Rza+ycoJiGqLi9xyMExDVFxe45QTENUXF7jkYJiGqObX2TlBMQ1RcXuOUExDVFxzccoJiGqtugFmLVNNBQP3gs9wTiK/OIql2CJxXlNaaqYB0HNblHPrrEmtvRmzppaVuhV5Iu1SqlRWuI7sc4niqHxCzVq1FHFPYyDol2oFieJ6+ES8fNqtfKabTyjUCxPE9fCHHzaplNNp5RqBYnievhDj5tUymm08o1AsTxPXwhx82qZTTaeUagWJ4vr4Q4+bVMppe3yvF7k30fXS8HTT8/CHHTaqRmzqdnQeV6jk/sMYf5nr4Q4+ZRnZNMfTyudQLE8X18IcfNqmU0vb5RqBYni+vhDj5tUyml7fKNQLE8X18IcfNqmU0vb5RqBYni+vhDj5tUyml7fKNQLE8X18IcfNqmU0vb5RqBYni+vhDj5tUyml7fKNQLE8X18IcfNqmU0vb5RqBYni+vhDj5tUyml7fKNQLE8X18IcfNqmU0vb5RqBYni+vhDj5tUyml7fKcWNYdnyySGk0J2qOKj5n+3fEEsz5TdxW3BTRQC0YsmURKdf/Z"/>
          <p:cNvSpPr>
            <a:spLocks noChangeAspect="1" noChangeArrowheads="1"/>
          </p:cNvSpPr>
          <p:nvPr/>
        </p:nvSpPr>
        <p:spPr bwMode="auto">
          <a:xfrm>
            <a:off x="8410893" y="67055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wgTEhQUExQVFBUWGRkXFxgXFxsVFRciIhofGyAYGBkdKCwgGCYlJx4cIT0hJTUrMC46GCszODMsNzQuLisBCgoKDg0OGhAQGjQiICQ0ODYuLDQ0Ny8vNC03NCwsLDgsLzA3NCwvNCwsLDQsLDQsLCw0NCwsLCw0LDQsLCw0LP/AABEIAC0AoAMBEQACEQEDEQH/xAAcAAACAwADAQAAAAAAAAAAAAAABQQGBwECAwj/xABAEAABAgMEBQoDBgQHAAAAAAABAgMABBEFEiGRBhYxUeEHExdBUmFjcZLRIoHSFDJUYpPxM6GiwRUjJVOCsbL/xAAaAQEAAgMBAAAAAAAAAAAAAAAAAwUCBAYB/8QALxEAAQMCAwcCBgMBAAAAAAAAAQACAwQREhVRBRMUITFSoUGRIjJhgdHwJHGx8f/aAAwDAQACEQMRAD8A3GCKk2hps8XCmWS2ptNQXFEkKP5aUw2441qNnXYR0Qw3kNjoqefaZD8MQBA6n8Ly1wtbss5L+qM+Dj1KizObQeUa4Wt2Wcl/VDg49SmZzaDyjXC1uyzkv6ocHHqUzObQeUa4Wt2Wcl/VDg49SmZzaDyjXC1uyzkv6ocHHqUzObQeVBneUOfbNChk/JfvGbdnxkXuVGdrzA2DQfdROlGc/wBtrJfvGWXR6lM2qOwI6UZzsM5L94ZdHqUzao7AjpRnOwzkv3hl0epTNqjsCOlGc7DOS/eGXR6lM2qOwI6UZzsM5L94ZdHqUzao7AjpRnOwzkv3hl0epTNqjsCOlGc7DOS/eGXR6lM2qOwI6UZzsM5L94ZdHqUzao7AjpRnOwzkv3hl0epTNqjsCOlGc7DOS/eGXR6lM2qOwLkcqE52Gcl+8Muj1KZtUdgVv0N0lXOBYWgJWih+H7pBrTbiDhGlVUwhIseRVhs+uNSDcWITa3Jwsy7rgNClBINK0NKDDrxpEETMbw1bsz93G52gWTWc/LhCU1AI6jhF49pvdchHI21rqwyNg2i6KpRQb1fCD5dZjVfOxnUqwio5pBcC398lCm5Zba1IVSqcDQ1ESNcHC4UEkZjcWnqFKsyxp18EoAoMKqNAfLfxjCSZkfIqWGlkmBLVHnpN5pZQul4U2YiM2PDxcKOWJ0bsLuqj1EZKNUWfeKnFHvjbUcY+G+qjQUimSNlWi8CWWXHAMCUIKgO40jB0jG/MbLNkT3/KCVH5h6/cuqv3rt2hvVrS7TbWuFIyxC1/RY4Te1ua9p6zp5kgPNLbKq0vpKa03V2xi2RrvlN16+N7PmFlxIyE48SlptbhAqQhJUQN5pHrntb8xsjI3P8AlF1N1Zt78K/+kr2jDfxdw91Jw8vafZGrNvfhX/0le0N/F3D3Th5e0+yNWbe/Cv8A6SvaG/i7h7pw8vafZR5uxrUaF5xh5Cd6m1JTmRSPWysdyBBWLoZGi5aR9l2nrInGm23FgXXBVNCCRuvDqrQ5QbK1xIHovXwuY0OPql8SKJbDyUyV1p1w1+IpQP8AiK1zV/KKraL/AImtVlsVnwvk1P7/AKmXKPNXJMpqQXFpQKde1RB+STENCzFKPotrasmCmd9eSzWx57mHkO3Qq4a3T14Ui5lj3jC3VcvTTbmUPtey1bRS15mZZW84EoTeISBsCQMSSduNcoo6mFsbwxvNdXQ1L54zI8WF+X9LOrONozkyQg05xRUSRUIBNa/KLZ+CGO59FzsW9qpyG+p9gtDmLWkpVyXlU0qs0P5R1E96jFU2J8rXSH0XQuqI6d7IB6/vkpHyiq5tbTl2oWCknvFKV8wf5Rs0HxAt0Whtc7tzX26qmv2oi6rAjAxviKxVOZwRYBVAknGJVsgW5KVZNnTMw6hloVUs07hvUdwG2MJJAxpcVJHG6Rwa1bXZTtmyK5eQbFVKSpSld9K1V3qxw3DyikeHyh0pV/GWQlsQVTesP/XgKfCT9oyFf/QrG2Jv4vhaZg/mef37pTysT1+duA4NISn5n4j/ANiJqFtor6qDaL8UttE95IZdDbE1Mq2VCa7ghJUoj1D0xBXuxOawLY2a3CxzypHJ/pbbc5MFDvN82lBUbqKHaABWvfGFVTxxMuOqzo6mSV5Dui7vaVWy5aZlGC2Gwq6SUXlAAVUa18xAU8bYN47qvTUyOqN23ovTTzTt+VcDDCUFYAK1LqQmuwAAip66nKPKWkEgxO6JV1hiOFvVdOT/AExtCcdWy+ltQuFQKUkdYBCgSQQa/vHtVTNiaHNKUdW+Zxa4LPtM03Jt5lKiW21kISTUJBANB5bPlG/TG8YcepVbVDDIWDoEnlk1Ukd8bC05DZpK33QqW5uTaHWoFR+ZrFDVuxTFdDs2PBTNH3VQ5UZwKfaaB/hoKjQ9ayNo6qBP9cbuzWfC5yrduSfIz7qlxZrn1qd1UvZQABvKbAAAqSpfd84pL7yqudf8XV23FDYdbeT/ANXFjykpZkqXXv4iqXqYknqbT5cYSvdVS4W9F5TxsoKcvf1PX8KGrlAssmpYWTvomucSZfJ3KHOob3wHwmGnTCXpHnE43brqfL9jEVG7BNY/0tjabBLS4h6c/wB+yyKdVRCsouyuXhF3hJqxirFahomqybNlFzLi0LmFpHwJWFKAOxsU2byfaKyfHPIGAclb0+7p4sZPMroxyrJK03pZIBIvKv1IFcT93Ggj07P5cnLEbS582qw2zbVjtTstMF1spKHGFqSoKu1IUgkDYMFCvfGtHE90bmW+q2pJY2ytff6fhLLe0QsKafVMCcSnnKFQCkKGAAqDXuiWKpkjbgw9FFLSxSux4uqXaTaQ2NKyX2GSXzhUCFrBvAA/eJUMCTsw2RJDDJJJvZBZRTzxxRbqM3XPJK/IMtTLzriEklKQFKAVRIKiQDvvf0wrg5zmtATZ5axrnEqraJ6RJYnhMvYhZXzhAqRfxJA66GNqeHHFgb6LUp58E2N3r1V9t3RewrQc+0NzaUlQF66pKkmg24mqfKNCKokhGAtVjLTRTnGHKKzaGjNkNuBlz7RMLwNDe2bAojBAFdm09/VkWTVJGIWCwD4aVpwm5WXTMw64tS1m8pRKlHeSakxaAACwVQ4lxuVJshpSnKDE7B5nAR7e3Na897Bo9V9GyzKUISgbEgJHyFI5pxuSV2DG4WhuiyHTd1xU8/eFKFKRhTAJFD37TF7RACEWXK7XcTUkH0CRxtqrUpVpTxABdcIFCPiOFNlPKI90zRTGolPLEV0mZ2acoFrWsDZeUTTOPWsa3oLLF8r38nEleEZqNSf8RnbtznF3aUu3jSm6kYbtl72Uu/kw4cRsk9rLoEjea5fvHrlLStuSUuuL3HKMVt3GqLi9xygmIaouL3HIwTENUXF7jlBMQ1Rza+ycoJiGqLi9xyMExDVFxe45QTENUXF7jkYJiGqObX2TlBMQ1RcXuOUExDVFxzccoJiGqtugFmLVNNBQP3gs9wTiK/OIql2CJxXlNaaqYB0HNblHPrrEmtvRmzppaVuhV5Iu1SqlRWuI7sc4niqHxCzVq1FHFPYyDol2oFieJ6+ES8fNqtfKabTyjUCxPE9fCHHzaplNNp5RqBYnievhDj5tUymm08o1AsTxPXwhx82qZTTaeUagWJ4vr4Q4+bVMppe3yvF7k30fXS8HTT8/CHHTaqRmzqdnQeV6jk/sMYf5nr4Q4+ZRnZNMfTyudQLE8X18IcfNqmU0vb5RqBYni+vhDj5tUyml7fKNQLE8X18IcfNqmU0vb5RqBYni+vhDj5tUyml7fKNQLE8X18IcfNqmU0vb5RqBYni+vhDj5tUyml7fKNQLE8X18IcfNqmU0vb5RqBYni+vhDj5tUyml7fKNQLE8X18IcfNqmU0vb5RqBYni+vhDj5tUyml7fKcWNYdnyySGk0J2qOKj5n+3fEEsz5TdxW3BTRQC0YsmURKdf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</a:t>
            </a:r>
            <a:r>
              <a:rPr lang="en-US" b="1" baseline="30000" dirty="0"/>
              <a:t>©</a:t>
            </a:r>
            <a:r>
              <a:rPr lang="en-US" b="1" dirty="0"/>
              <a:t> </a:t>
            </a:r>
            <a:r>
              <a:rPr lang="en-US" dirty="0"/>
              <a:t>Strategy Analytics,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1EBC-0A0D-43EC-998E-99F6C380327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86634"/>
            <a:ext cx="6557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altLang="en-US" dirty="0"/>
              <a:t>მობილური და ფიქსირებული </a:t>
            </a:r>
            <a:r>
              <a:rPr lang="ka-GE" altLang="en-US" dirty="0" err="1"/>
              <a:t>ფართოზოლოვანი</a:t>
            </a:r>
            <a:r>
              <a:rPr lang="ka-GE" altLang="en-US" dirty="0"/>
              <a:t> მომსახურებების ტარიფების </a:t>
            </a:r>
            <a:r>
              <a:rPr lang="ka-GE" altLang="en-US" dirty="0" err="1"/>
              <a:t>ბენჩმარკინგის</a:t>
            </a:r>
            <a:r>
              <a:rPr lang="ka-GE" altLang="en-US" dirty="0"/>
              <a:t> შედეგები საქართველო 2020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009775" y="6048417"/>
            <a:ext cx="4933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TELIGEN </a:t>
            </a:r>
            <a:r>
              <a:rPr lang="ka-GE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ტარიფები და ბენჩმარკინგი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976" y="5217290"/>
            <a:ext cx="131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27/08/2020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3632" y="4847958"/>
            <a:ext cx="446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/>
              <a:t>ანგარიში </a:t>
            </a:r>
            <a:r>
              <a:rPr lang="ka-GE"/>
              <a:t>კომუნიკაციების კომისიისთვის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EEEF82-0C31-487C-B023-C0BB04530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51" y="7937"/>
            <a:ext cx="2548849" cy="91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75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-377823" y="31899"/>
            <a:ext cx="7293606" cy="8236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ka-GE" altLang="en-US" sz="1800" dirty="0">
                <a:latin typeface="+mj-lt"/>
                <a:cs typeface="Calibri" pitchFamily="34" charset="0"/>
              </a:rPr>
              <a:t>მობილური ხმოვანი და მონაცემთა გადაცემის შედეგები - </a:t>
            </a:r>
            <a:r>
              <a:rPr lang="ka-GE" altLang="en-US" sz="1800" dirty="0" smtClean="0">
                <a:latin typeface="+mj-lt"/>
                <a:cs typeface="Calibri" pitchFamily="34" charset="0"/>
              </a:rPr>
              <a:t>ფიზ. </a:t>
            </a:r>
            <a:r>
              <a:rPr lang="ka-GE" altLang="en-US" sz="1800" dirty="0">
                <a:latin typeface="+mj-lt"/>
                <a:cs typeface="Calibri" pitchFamily="34" charset="0"/>
              </a:rPr>
              <a:t>პირები  </a:t>
            </a:r>
            <a:r>
              <a:rPr lang="en-GB" altLang="en-US" sz="1800" dirty="0">
                <a:latin typeface="+mj-lt"/>
                <a:cs typeface="Calibri" pitchFamily="34" charset="0"/>
              </a:rPr>
              <a:t>OECD </a:t>
            </a:r>
            <a:r>
              <a:rPr lang="ka-GE" altLang="en-US" sz="1800" dirty="0">
                <a:latin typeface="+mj-lt"/>
                <a:cs typeface="Calibri" pitchFamily="34" charset="0"/>
              </a:rPr>
              <a:t>კალათა შეუზღუდავი ზარები, 5 </a:t>
            </a:r>
            <a:r>
              <a:rPr lang="ka-GE" altLang="en-US" sz="1800" dirty="0" err="1">
                <a:latin typeface="+mj-lt"/>
                <a:cs typeface="Calibri" pitchFamily="34" charset="0"/>
              </a:rPr>
              <a:t>გბ</a:t>
            </a:r>
            <a:endParaRPr lang="en-GB" altLang="en-US" sz="1800" dirty="0">
              <a:latin typeface="+mj-lt"/>
              <a:cs typeface="Calibri" pitchFamily="34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63798" y="6521301"/>
            <a:ext cx="13364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altLang="en-US" sz="900" dirty="0"/>
              <a:t>Page </a:t>
            </a:r>
            <a:fld id="{0126B7F6-7849-4C34-AF0D-85A5C2C14162}" type="slidenum">
              <a:rPr lang="en-GB" altLang="en-US" sz="900" smtClean="0"/>
              <a:pPr algn="l"/>
              <a:t>10</a:t>
            </a:fld>
            <a:endParaRPr lang="en-GB" alt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6754368" y="5858933"/>
            <a:ext cx="2389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0" dirty="0"/>
              <a:t>Georgia is not an OECD member state.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787650" y="3657600"/>
            <a:ext cx="1162050" cy="120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04" y="1073150"/>
            <a:ext cx="4495716" cy="51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ame 9"/>
          <p:cNvSpPr/>
          <p:nvPr/>
        </p:nvSpPr>
        <p:spPr>
          <a:xfrm>
            <a:off x="2402840" y="4023360"/>
            <a:ext cx="1732280" cy="15748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1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-749607" y="157197"/>
            <a:ext cx="8715022" cy="65031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ka-GE" altLang="en-US" sz="2000" dirty="0">
                <a:cs typeface="Calibri" pitchFamily="34" charset="0"/>
              </a:rPr>
              <a:t>მობილური ხმოვანი და მონაცემთა გადაცემის  შედეგები - </a:t>
            </a:r>
            <a:br>
              <a:rPr lang="ka-GE" altLang="en-US" sz="2000" dirty="0">
                <a:cs typeface="Calibri" pitchFamily="34" charset="0"/>
              </a:rPr>
            </a:br>
            <a:r>
              <a:rPr lang="ka-GE" altLang="en-US" sz="2000" dirty="0">
                <a:cs typeface="Calibri" pitchFamily="34" charset="0"/>
              </a:rPr>
              <a:t>კორპორატიული სეგმენტის </a:t>
            </a:r>
            <a:r>
              <a:rPr lang="en-US" altLang="en-US" sz="2000" dirty="0">
                <a:cs typeface="Calibri" pitchFamily="34" charset="0"/>
              </a:rPr>
              <a:t>OECD </a:t>
            </a:r>
            <a:r>
              <a:rPr lang="ka-GE" altLang="en-US" sz="2000" dirty="0">
                <a:cs typeface="Calibri" pitchFamily="34" charset="0"/>
              </a:rPr>
              <a:t>კალათა 300 ზარი, 1 </a:t>
            </a:r>
            <a:r>
              <a:rPr lang="ka-GE" altLang="en-US" sz="2000" dirty="0" err="1">
                <a:cs typeface="Calibri" pitchFamily="34" charset="0"/>
              </a:rPr>
              <a:t>გბ</a:t>
            </a:r>
            <a:r>
              <a:rPr lang="ka-GE" altLang="en-US" sz="2000" dirty="0">
                <a:cs typeface="Calibri" pitchFamily="34" charset="0"/>
              </a:rPr>
              <a:t> </a:t>
            </a:r>
            <a:r>
              <a:rPr lang="en-GB" altLang="en-US" sz="2000" dirty="0">
                <a:cs typeface="Calibri" pitchFamily="34" charset="0"/>
              </a:rPr>
              <a:t/>
            </a:r>
            <a:br>
              <a:rPr lang="en-GB" altLang="en-US" sz="2000" dirty="0">
                <a:cs typeface="Calibri" pitchFamily="34" charset="0"/>
              </a:rPr>
            </a:br>
            <a:r>
              <a:rPr lang="en-GB" altLang="en-US" sz="2000" dirty="0">
                <a:cs typeface="Calibri" pitchFamily="34" charset="0"/>
              </a:rPr>
              <a:t>	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63798" y="6521301"/>
            <a:ext cx="13364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altLang="en-US" sz="900" dirty="0"/>
              <a:t>Page </a:t>
            </a:r>
            <a:fld id="{0126B7F6-7849-4C34-AF0D-85A5C2C14162}" type="slidenum">
              <a:rPr lang="en-GB" altLang="en-US" sz="900" smtClean="0"/>
              <a:pPr algn="l"/>
              <a:t>11</a:t>
            </a:fld>
            <a:endParaRPr lang="en-GB" alt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6754368" y="5858933"/>
            <a:ext cx="2389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0" dirty="0"/>
              <a:t>Georgia is not an OECD member state.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781300" y="1473200"/>
            <a:ext cx="1111250" cy="12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04" y="1073150"/>
            <a:ext cx="4495716" cy="51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ame 3"/>
          <p:cNvSpPr/>
          <p:nvPr/>
        </p:nvSpPr>
        <p:spPr>
          <a:xfrm>
            <a:off x="2395330" y="3200400"/>
            <a:ext cx="2425148" cy="159026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1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-522111" y="60607"/>
            <a:ext cx="8715022" cy="65031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ka-GE" altLang="en-US" sz="1800" dirty="0">
                <a:cs typeface="Calibri" pitchFamily="34" charset="0"/>
              </a:rPr>
              <a:t>მობილური ხმოვანი და მონაცემთა გადაცემის  შედეგები - </a:t>
            </a:r>
            <a:br>
              <a:rPr lang="ka-GE" altLang="en-US" sz="1800" dirty="0">
                <a:cs typeface="Calibri" pitchFamily="34" charset="0"/>
              </a:rPr>
            </a:br>
            <a:r>
              <a:rPr lang="ka-GE" altLang="en-US" sz="1800" dirty="0">
                <a:cs typeface="Calibri" pitchFamily="34" charset="0"/>
              </a:rPr>
              <a:t>კორპორატიული სეგმენტის </a:t>
            </a:r>
            <a:r>
              <a:rPr lang="en-US" altLang="en-US" sz="1800" dirty="0">
                <a:cs typeface="Calibri" pitchFamily="34" charset="0"/>
              </a:rPr>
              <a:t>OECD </a:t>
            </a:r>
            <a:r>
              <a:rPr lang="ka-GE" altLang="en-US" sz="1800" dirty="0">
                <a:cs typeface="Calibri" pitchFamily="34" charset="0"/>
              </a:rPr>
              <a:t>კალათა 900 ზარი, 2 </a:t>
            </a:r>
            <a:r>
              <a:rPr lang="ka-GE" altLang="en-US" sz="1800" dirty="0" err="1">
                <a:cs typeface="Calibri" pitchFamily="34" charset="0"/>
              </a:rPr>
              <a:t>გბ</a:t>
            </a:r>
            <a:endParaRPr lang="en-GB" altLang="en-US" sz="1800" dirty="0">
              <a:cs typeface="Calibri" pitchFamily="34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63798" y="6521301"/>
            <a:ext cx="13364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altLang="en-US" sz="900" dirty="0"/>
              <a:t>Page </a:t>
            </a:r>
            <a:fld id="{0126B7F6-7849-4C34-AF0D-85A5C2C14162}" type="slidenum">
              <a:rPr lang="en-GB" altLang="en-US" sz="900" smtClean="0"/>
              <a:pPr algn="l"/>
              <a:t>12</a:t>
            </a:fld>
            <a:endParaRPr lang="en-GB" alt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6754368" y="5858933"/>
            <a:ext cx="2389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0" dirty="0"/>
              <a:t>Georgia is not an OECD member state.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7650" y="1473200"/>
            <a:ext cx="1047750" cy="12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04" y="1073150"/>
            <a:ext cx="4495716" cy="51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ame 3"/>
          <p:cNvSpPr/>
          <p:nvPr/>
        </p:nvSpPr>
        <p:spPr>
          <a:xfrm>
            <a:off x="2362200" y="3205163"/>
            <a:ext cx="2314575" cy="15240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1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-635304" y="102535"/>
            <a:ext cx="8715022" cy="65031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ka-GE" altLang="en-US" sz="1800" dirty="0">
                <a:cs typeface="Calibri" pitchFamily="34" charset="0"/>
              </a:rPr>
              <a:t>მობილური ხმოვანი და მონაცემთა გადაცემის  შედეგები - </a:t>
            </a:r>
            <a:br>
              <a:rPr lang="ka-GE" altLang="en-US" sz="1800" dirty="0">
                <a:cs typeface="Calibri" pitchFamily="34" charset="0"/>
              </a:rPr>
            </a:br>
            <a:r>
              <a:rPr lang="ka-GE" altLang="en-US" sz="1800" dirty="0">
                <a:cs typeface="Calibri" pitchFamily="34" charset="0"/>
              </a:rPr>
              <a:t>კორპორატიული სეგმენტის </a:t>
            </a:r>
            <a:r>
              <a:rPr lang="en-US" altLang="en-US" sz="1800" dirty="0">
                <a:cs typeface="Calibri" pitchFamily="34" charset="0"/>
              </a:rPr>
              <a:t>OECD </a:t>
            </a:r>
            <a:r>
              <a:rPr lang="ka-GE" altLang="en-US" sz="1800" dirty="0">
                <a:cs typeface="Calibri" pitchFamily="34" charset="0"/>
              </a:rPr>
              <a:t>კალათა </a:t>
            </a:r>
            <a:r>
              <a:rPr lang="ka-GE" altLang="en-US" sz="1800" dirty="0" err="1">
                <a:cs typeface="Calibri" pitchFamily="34" charset="0"/>
              </a:rPr>
              <a:t>ულიმიტო</a:t>
            </a:r>
            <a:r>
              <a:rPr lang="ka-GE" altLang="en-US" sz="1800" dirty="0">
                <a:cs typeface="Calibri" pitchFamily="34" charset="0"/>
              </a:rPr>
              <a:t> ზარები, 5 </a:t>
            </a:r>
            <a:r>
              <a:rPr lang="ka-GE" altLang="en-US" sz="1800" dirty="0" err="1">
                <a:cs typeface="Calibri" pitchFamily="34" charset="0"/>
              </a:rPr>
              <a:t>გბ</a:t>
            </a:r>
            <a:endParaRPr lang="en-GB" altLang="en-US" sz="1800" dirty="0">
              <a:cs typeface="Calibri" pitchFamily="34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63798" y="6521301"/>
            <a:ext cx="13364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altLang="en-US" sz="900" dirty="0"/>
              <a:t>Page </a:t>
            </a:r>
            <a:fld id="{0126B7F6-7849-4C34-AF0D-85A5C2C14162}" type="slidenum">
              <a:rPr lang="en-GB" altLang="en-US" sz="900" smtClean="0"/>
              <a:pPr algn="l"/>
              <a:t>13</a:t>
            </a:fld>
            <a:endParaRPr lang="en-GB" alt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6754368" y="5858933"/>
            <a:ext cx="2389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0" dirty="0"/>
              <a:t>Georgia is not an OECD member state.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00350" y="1479550"/>
            <a:ext cx="1244600" cy="158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04" y="1073150"/>
            <a:ext cx="4495716" cy="51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ame 3"/>
          <p:cNvSpPr/>
          <p:nvPr/>
        </p:nvSpPr>
        <p:spPr>
          <a:xfrm>
            <a:off x="2387600" y="3307080"/>
            <a:ext cx="2885440" cy="20828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11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1" y="158937"/>
            <a:ext cx="6647540" cy="65698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ka-GE" altLang="en-US" sz="2000" dirty="0">
                <a:cs typeface="Calibri" pitchFamily="34" charset="0"/>
              </a:rPr>
              <a:t>ფიქსირებული </a:t>
            </a:r>
            <a:r>
              <a:rPr lang="ka-GE" altLang="en-US" sz="2000" dirty="0" err="1">
                <a:cs typeface="Calibri" pitchFamily="34" charset="0"/>
              </a:rPr>
              <a:t>ფართოზოლოვანი</a:t>
            </a:r>
            <a:r>
              <a:rPr lang="ka-GE" altLang="en-US" sz="2000" dirty="0">
                <a:cs typeface="Calibri" pitchFamily="34" charset="0"/>
              </a:rPr>
              <a:t> ინტერნეტის შედეგები </a:t>
            </a:r>
            <a:r>
              <a:rPr lang="en-GB" altLang="en-US" sz="2000" dirty="0">
                <a:cs typeface="Calibri" pitchFamily="34" charset="0"/>
              </a:rPr>
              <a:t>– </a:t>
            </a:r>
            <a:r>
              <a:rPr lang="ka-GE" altLang="en-US" sz="2000" dirty="0">
                <a:cs typeface="Calibri" pitchFamily="34" charset="0"/>
              </a:rPr>
              <a:t>ფიზიკური პირები, ყველა ტექნოლოგია - საქართველოსთვის ადაპტირებული კალათა</a:t>
            </a:r>
            <a:r>
              <a:rPr lang="en-GB" altLang="en-US" sz="2000" dirty="0">
                <a:cs typeface="Calibri" pitchFamily="34" charset="0"/>
              </a:rPr>
              <a:t> 19</a:t>
            </a:r>
            <a:r>
              <a:rPr lang="ka-GE" altLang="en-US" sz="2000" dirty="0">
                <a:cs typeface="Calibri" pitchFamily="34" charset="0"/>
              </a:rPr>
              <a:t>მბ/წმ</a:t>
            </a:r>
            <a:endParaRPr lang="en-GB" altLang="en-US" sz="2000" dirty="0">
              <a:cs typeface="Calibri" pitchFamily="34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63798" y="6521301"/>
            <a:ext cx="13364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altLang="en-US" sz="900" dirty="0"/>
              <a:t>Page </a:t>
            </a:r>
            <a:fld id="{0126B7F6-7849-4C34-AF0D-85A5C2C14162}" type="slidenum">
              <a:rPr lang="en-GB" altLang="en-US" sz="900" smtClean="0"/>
              <a:pPr algn="l"/>
              <a:t>14</a:t>
            </a:fld>
            <a:endParaRPr lang="en-GB" altLang="en-US" sz="9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52" y="1073150"/>
            <a:ext cx="4345820" cy="51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54368" y="5858933"/>
            <a:ext cx="23896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0" dirty="0"/>
              <a:t>Non-OECD member states:</a:t>
            </a:r>
          </a:p>
          <a:p>
            <a:pPr algn="l"/>
            <a:r>
              <a:rPr lang="en-GB" sz="1000" b="0" dirty="0"/>
              <a:t>Bulgaria, Cyprus, Georgia, Malta, Romania</a:t>
            </a:r>
          </a:p>
        </p:txBody>
      </p:sp>
      <p:sp>
        <p:nvSpPr>
          <p:cNvPr id="2" name="Rectangle 1"/>
          <p:cNvSpPr/>
          <p:nvPr/>
        </p:nvSpPr>
        <p:spPr>
          <a:xfrm>
            <a:off x="2679700" y="2419350"/>
            <a:ext cx="1905000" cy="10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622549" y="3282950"/>
            <a:ext cx="2156279" cy="10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30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22" y="31899"/>
            <a:ext cx="6573746" cy="65031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ka-GE" altLang="en-US" sz="2000" dirty="0">
                <a:cs typeface="Calibri" pitchFamily="34" charset="0"/>
              </a:rPr>
              <a:t>ფიქსირებული </a:t>
            </a:r>
            <a:r>
              <a:rPr lang="ka-GE" altLang="en-US" sz="2000" dirty="0" err="1">
                <a:cs typeface="Calibri" pitchFamily="34" charset="0"/>
              </a:rPr>
              <a:t>ფართოზოლოვანი</a:t>
            </a:r>
            <a:r>
              <a:rPr lang="ka-GE" altLang="en-US" sz="2000" dirty="0">
                <a:cs typeface="Calibri" pitchFamily="34" charset="0"/>
              </a:rPr>
              <a:t> ინტერნეტის შედეგები </a:t>
            </a:r>
            <a:r>
              <a:rPr lang="en-GB" altLang="en-US" sz="2000" dirty="0">
                <a:cs typeface="Calibri" pitchFamily="34" charset="0"/>
              </a:rPr>
              <a:t>– </a:t>
            </a:r>
            <a:r>
              <a:rPr lang="ka-GE" altLang="en-US" sz="2000" dirty="0">
                <a:cs typeface="Calibri" pitchFamily="34" charset="0"/>
              </a:rPr>
              <a:t>ფიზიკური პირები, ოპტიკური ინტერნეტი-საქართველოსთვის ადაპტირებული კალათა</a:t>
            </a:r>
            <a:r>
              <a:rPr lang="en-GB" altLang="en-US" sz="2000" dirty="0">
                <a:cs typeface="Calibri" pitchFamily="34" charset="0"/>
              </a:rPr>
              <a:t> 19</a:t>
            </a:r>
            <a:r>
              <a:rPr lang="ka-GE" altLang="en-US" sz="2000" dirty="0">
                <a:cs typeface="Calibri" pitchFamily="34" charset="0"/>
              </a:rPr>
              <a:t>მბ/წმ</a:t>
            </a:r>
            <a:endParaRPr lang="en-GB" altLang="en-US" sz="2000" dirty="0">
              <a:cs typeface="Calibri" pitchFamily="34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63798" y="6521301"/>
            <a:ext cx="13364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altLang="en-US" sz="900" dirty="0"/>
              <a:t>Page </a:t>
            </a:r>
            <a:fld id="{0126B7F6-7849-4C34-AF0D-85A5C2C14162}" type="slidenum">
              <a:rPr lang="en-GB" altLang="en-US" sz="900" smtClean="0"/>
              <a:pPr algn="l"/>
              <a:t>15</a:t>
            </a:fld>
            <a:endParaRPr lang="en-GB" altLang="en-US" sz="9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52" y="1073150"/>
            <a:ext cx="4345820" cy="51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54368" y="5858933"/>
            <a:ext cx="23896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0" dirty="0"/>
              <a:t>Non-OECD member states:</a:t>
            </a:r>
          </a:p>
          <a:p>
            <a:pPr algn="l"/>
            <a:r>
              <a:rPr lang="en-GB" sz="1000" b="0" dirty="0"/>
              <a:t>Bulgaria, Cyprus, Georgia, Malta, Romania</a:t>
            </a:r>
          </a:p>
        </p:txBody>
      </p:sp>
      <p:sp>
        <p:nvSpPr>
          <p:cNvPr id="2" name="Rectangle 1"/>
          <p:cNvSpPr/>
          <p:nvPr/>
        </p:nvSpPr>
        <p:spPr>
          <a:xfrm>
            <a:off x="2688771" y="2231571"/>
            <a:ext cx="1921329" cy="925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650671" y="2525486"/>
            <a:ext cx="2128158" cy="870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37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924"/>
            <a:ext cx="7247120" cy="82605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ka-GE" altLang="en-US" sz="2000" dirty="0">
                <a:cs typeface="Calibri" pitchFamily="34" charset="0"/>
              </a:rPr>
              <a:t>ფიქსირებული </a:t>
            </a:r>
            <a:r>
              <a:rPr lang="ka-GE" altLang="en-US" sz="2000" dirty="0" err="1">
                <a:cs typeface="Calibri" pitchFamily="34" charset="0"/>
              </a:rPr>
              <a:t>ფართოზოლოვანი</a:t>
            </a:r>
            <a:r>
              <a:rPr lang="ka-GE" altLang="en-US" sz="2000" dirty="0">
                <a:cs typeface="Calibri" pitchFamily="34" charset="0"/>
              </a:rPr>
              <a:t> ინტერნეტის შედეგები </a:t>
            </a:r>
            <a:r>
              <a:rPr lang="en-GB" altLang="en-US" sz="2000" dirty="0">
                <a:cs typeface="Calibri" pitchFamily="34" charset="0"/>
              </a:rPr>
              <a:t>– </a:t>
            </a:r>
            <a:r>
              <a:rPr lang="ka-GE" altLang="en-US" sz="2000" dirty="0">
                <a:cs typeface="Calibri" pitchFamily="34" charset="0"/>
              </a:rPr>
              <a:t>ფიზიკური პირები, ოპტიკური ინტერნეტი </a:t>
            </a:r>
            <a:r>
              <a:rPr lang="en-US" altLang="en-US" sz="2000" dirty="0">
                <a:cs typeface="Calibri" pitchFamily="34" charset="0"/>
              </a:rPr>
              <a:t>OECD </a:t>
            </a:r>
            <a:r>
              <a:rPr lang="ka-GE" altLang="en-US" sz="2000" dirty="0">
                <a:cs typeface="Calibri" pitchFamily="34" charset="0"/>
              </a:rPr>
              <a:t>საშუალო კალათა 25მბ/წმ</a:t>
            </a:r>
            <a:r>
              <a:rPr lang="en-GB" altLang="en-US" sz="2000" dirty="0">
                <a:cs typeface="Calibri" pitchFamily="34" charset="0"/>
              </a:rPr>
              <a:t> 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63798" y="6521301"/>
            <a:ext cx="13364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altLang="en-US" sz="900" dirty="0"/>
              <a:t>Page </a:t>
            </a:r>
            <a:fld id="{0126B7F6-7849-4C34-AF0D-85A5C2C14162}" type="slidenum">
              <a:rPr lang="en-GB" altLang="en-US" sz="900" smtClean="0"/>
              <a:pPr algn="l"/>
              <a:t>16</a:t>
            </a:fld>
            <a:endParaRPr lang="en-GB" altLang="en-US" sz="9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52" y="1073150"/>
            <a:ext cx="4345820" cy="51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54368" y="5858933"/>
            <a:ext cx="23896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0" dirty="0"/>
              <a:t>Non-OECD member states:</a:t>
            </a:r>
          </a:p>
          <a:p>
            <a:pPr algn="l"/>
            <a:r>
              <a:rPr lang="en-GB" sz="1000" b="0" dirty="0"/>
              <a:t>Bulgaria, Cyprus, Georgia, Malta, Romania</a:t>
            </a:r>
          </a:p>
        </p:txBody>
      </p:sp>
      <p:sp>
        <p:nvSpPr>
          <p:cNvPr id="2" name="Rectangle 1"/>
          <p:cNvSpPr/>
          <p:nvPr/>
        </p:nvSpPr>
        <p:spPr>
          <a:xfrm>
            <a:off x="2688771" y="2721429"/>
            <a:ext cx="2275115" cy="81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759529" y="3009900"/>
            <a:ext cx="2204357" cy="87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37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845"/>
            <a:ext cx="6993372" cy="65031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ka-GE" altLang="en-US" sz="2000" dirty="0">
                <a:cs typeface="Calibri" pitchFamily="34" charset="0"/>
              </a:rPr>
              <a:t>ფიქსირებული </a:t>
            </a:r>
            <a:r>
              <a:rPr lang="ka-GE" altLang="en-US" sz="2000" dirty="0" err="1">
                <a:cs typeface="Calibri" pitchFamily="34" charset="0"/>
              </a:rPr>
              <a:t>ფართოზოლოვანი</a:t>
            </a:r>
            <a:r>
              <a:rPr lang="ka-GE" altLang="en-US" sz="2000" dirty="0">
                <a:cs typeface="Calibri" pitchFamily="34" charset="0"/>
              </a:rPr>
              <a:t> ინტერნეტის შედეგები </a:t>
            </a:r>
            <a:r>
              <a:rPr lang="en-GB" altLang="en-US" sz="2000" dirty="0">
                <a:cs typeface="Calibri" pitchFamily="34" charset="0"/>
              </a:rPr>
              <a:t>– </a:t>
            </a:r>
            <a:r>
              <a:rPr lang="ka-GE" altLang="en-US" sz="2000" dirty="0">
                <a:cs typeface="Calibri" pitchFamily="34" charset="0"/>
              </a:rPr>
              <a:t>ფიზიკური პირები, ოპტიკური ინტერნეტი </a:t>
            </a:r>
            <a:r>
              <a:rPr lang="en-US" altLang="en-US" sz="2000" dirty="0">
                <a:cs typeface="Calibri" pitchFamily="34" charset="0"/>
              </a:rPr>
              <a:t>OECD </a:t>
            </a:r>
            <a:r>
              <a:rPr lang="ka-GE" altLang="en-US" sz="2000" dirty="0">
                <a:cs typeface="Calibri" pitchFamily="34" charset="0"/>
              </a:rPr>
              <a:t>საშუალო კალათა 100მბ/წმ</a:t>
            </a:r>
            <a:r>
              <a:rPr lang="en-GB" altLang="en-US" sz="2000" dirty="0">
                <a:cs typeface="Calibri" pitchFamily="34" charset="0"/>
              </a:rPr>
              <a:t> 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63798" y="6521301"/>
            <a:ext cx="13364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altLang="en-US" sz="900" dirty="0"/>
              <a:t>Page </a:t>
            </a:r>
            <a:fld id="{0126B7F6-7849-4C34-AF0D-85A5C2C14162}" type="slidenum">
              <a:rPr lang="en-GB" altLang="en-US" sz="900" smtClean="0"/>
              <a:pPr algn="l"/>
              <a:t>17</a:t>
            </a:fld>
            <a:endParaRPr lang="en-GB" alt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6754368" y="5858933"/>
            <a:ext cx="23896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0" dirty="0"/>
              <a:t>Non-OECD member states:</a:t>
            </a:r>
          </a:p>
          <a:p>
            <a:pPr algn="l"/>
            <a:r>
              <a:rPr lang="en-GB" sz="1000" b="0" dirty="0"/>
              <a:t>Bulgaria, Cyprus, Georgia, Malta, Romania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52" y="1073150"/>
            <a:ext cx="4345820" cy="51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7888" y="5497286"/>
            <a:ext cx="3374571" cy="92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677887" y="5589814"/>
            <a:ext cx="3374571" cy="92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37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-72596" y="1"/>
            <a:ext cx="7247119" cy="84716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ka-GE" altLang="en-US" sz="2000" dirty="0">
                <a:cs typeface="Calibri" pitchFamily="34" charset="0"/>
              </a:rPr>
              <a:t>ფიქსირებული </a:t>
            </a:r>
            <a:r>
              <a:rPr lang="ka-GE" altLang="en-US" sz="2000" dirty="0" err="1">
                <a:cs typeface="Calibri" pitchFamily="34" charset="0"/>
              </a:rPr>
              <a:t>ფართოზოლოვანი</a:t>
            </a:r>
            <a:r>
              <a:rPr lang="ka-GE" altLang="en-US" sz="2000" dirty="0">
                <a:cs typeface="Calibri" pitchFamily="34" charset="0"/>
              </a:rPr>
              <a:t> ინტერნეტის შედეგები </a:t>
            </a:r>
            <a:r>
              <a:rPr lang="en-GB" altLang="en-US" sz="2000" dirty="0">
                <a:cs typeface="Calibri" pitchFamily="34" charset="0"/>
              </a:rPr>
              <a:t>– </a:t>
            </a:r>
            <a:r>
              <a:rPr lang="ka-GE" altLang="en-US" sz="2000" dirty="0">
                <a:cs typeface="Calibri" pitchFamily="34" charset="0"/>
              </a:rPr>
              <a:t>კორპორატიული სეგმენტი, ყველა ტექნოლოგია </a:t>
            </a:r>
            <a:r>
              <a:rPr lang="en-US" altLang="en-US" sz="2000" dirty="0">
                <a:cs typeface="Calibri" pitchFamily="34" charset="0"/>
              </a:rPr>
              <a:t>OECD </a:t>
            </a:r>
            <a:r>
              <a:rPr lang="ka-GE" altLang="en-US" sz="2000" dirty="0">
                <a:cs typeface="Calibri" pitchFamily="34" charset="0"/>
              </a:rPr>
              <a:t>საშუალო კალათა 10 მბ/წმ</a:t>
            </a:r>
            <a:r>
              <a:rPr lang="en-GB" altLang="en-US" sz="2000" dirty="0">
                <a:cs typeface="Calibri" pitchFamily="34" charset="0"/>
              </a:rPr>
              <a:t> 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63798" y="6521301"/>
            <a:ext cx="13364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altLang="en-US" sz="900" dirty="0"/>
              <a:t>Page </a:t>
            </a:r>
            <a:fld id="{0126B7F6-7849-4C34-AF0D-85A5C2C14162}" type="slidenum">
              <a:rPr lang="en-GB" altLang="en-US" sz="900" smtClean="0"/>
              <a:pPr algn="l"/>
              <a:t>18</a:t>
            </a:fld>
            <a:endParaRPr lang="en-GB" alt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6754368" y="5858933"/>
            <a:ext cx="23896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0" dirty="0"/>
              <a:t>Non-OECD member states:</a:t>
            </a:r>
          </a:p>
          <a:p>
            <a:pPr algn="l"/>
            <a:r>
              <a:rPr lang="en-GB" sz="1000" b="0" dirty="0"/>
              <a:t>Bulgaria, Cyprus, Georgia, Malta, Romania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52" y="1073150"/>
            <a:ext cx="4345820" cy="51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9657" y="2062843"/>
            <a:ext cx="1545772" cy="103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699657" y="2163536"/>
            <a:ext cx="1545772" cy="103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37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900"/>
            <a:ext cx="7033846" cy="6491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ka-GE" altLang="en-US" sz="2000" dirty="0">
                <a:cs typeface="Calibri" pitchFamily="34" charset="0"/>
              </a:rPr>
              <a:t>ფიქსირებული </a:t>
            </a:r>
            <a:r>
              <a:rPr lang="ka-GE" altLang="en-US" sz="2000" dirty="0" err="1">
                <a:cs typeface="Calibri" pitchFamily="34" charset="0"/>
              </a:rPr>
              <a:t>ფართოზოლოვანი</a:t>
            </a:r>
            <a:r>
              <a:rPr lang="ka-GE" altLang="en-US" sz="2000" dirty="0">
                <a:cs typeface="Calibri" pitchFamily="34" charset="0"/>
              </a:rPr>
              <a:t> ინტერნეტის შედეგები </a:t>
            </a:r>
            <a:r>
              <a:rPr lang="en-GB" altLang="en-US" sz="2000" dirty="0">
                <a:cs typeface="Calibri" pitchFamily="34" charset="0"/>
              </a:rPr>
              <a:t>– </a:t>
            </a:r>
            <a:r>
              <a:rPr lang="ka-GE" altLang="en-US" sz="2000" dirty="0">
                <a:cs typeface="Calibri" pitchFamily="34" charset="0"/>
              </a:rPr>
              <a:t>კორპორატიული სეგმენტი, ოპტიკური ინტერნეტი </a:t>
            </a:r>
            <a:r>
              <a:rPr lang="en-US" altLang="en-US" sz="2000" dirty="0">
                <a:cs typeface="Calibri" pitchFamily="34" charset="0"/>
              </a:rPr>
              <a:t>OECD </a:t>
            </a:r>
            <a:r>
              <a:rPr lang="ka-GE" altLang="en-US" sz="2000" dirty="0">
                <a:cs typeface="Calibri" pitchFamily="34" charset="0"/>
              </a:rPr>
              <a:t>საშუალო კალათა 10 მბ/წმ</a:t>
            </a:r>
            <a:endParaRPr lang="en-GB" altLang="en-US" sz="2000" dirty="0">
              <a:cs typeface="Calibri" pitchFamily="34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63798" y="6521301"/>
            <a:ext cx="13364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altLang="en-US" sz="900" dirty="0"/>
              <a:t>Page </a:t>
            </a:r>
            <a:fld id="{0126B7F6-7849-4C34-AF0D-85A5C2C14162}" type="slidenum">
              <a:rPr lang="en-GB" altLang="en-US" sz="900" smtClean="0"/>
              <a:pPr algn="l"/>
              <a:t>19</a:t>
            </a:fld>
            <a:endParaRPr lang="en-GB" altLang="en-US" sz="9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52" y="1073150"/>
            <a:ext cx="4345820" cy="51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54368" y="5858933"/>
            <a:ext cx="23896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0" dirty="0"/>
              <a:t>Non-OECD member states:</a:t>
            </a:r>
          </a:p>
          <a:p>
            <a:pPr algn="l"/>
            <a:r>
              <a:rPr lang="en-GB" sz="1000" b="0" dirty="0"/>
              <a:t>Bulgaria, Cyprus, Georgia, Malta, Romania</a:t>
            </a:r>
          </a:p>
        </p:txBody>
      </p:sp>
      <p:sp>
        <p:nvSpPr>
          <p:cNvPr id="2" name="Rectangle 1"/>
          <p:cNvSpPr/>
          <p:nvPr/>
        </p:nvSpPr>
        <p:spPr>
          <a:xfrm>
            <a:off x="2569029" y="5502729"/>
            <a:ext cx="3777342" cy="87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569029" y="5595258"/>
            <a:ext cx="3777342" cy="87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3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a-GE" altLang="en-US" sz="2000" dirty="0">
                <a:cs typeface="Calibri" pitchFamily="34" charset="0"/>
              </a:rPr>
              <a:t>შესავალი</a:t>
            </a:r>
            <a:endParaRPr lang="en-GB" altLang="en-US" sz="2000" dirty="0"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066800"/>
            <a:ext cx="8258175" cy="538638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ka-GE" altLang="en-US" sz="1800" dirty="0"/>
          </a:p>
          <a:p>
            <a:pPr algn="just">
              <a:lnSpc>
                <a:spcPct val="80000"/>
              </a:lnSpc>
              <a:spcBef>
                <a:spcPct val="50000"/>
              </a:spcBef>
              <a:defRPr/>
            </a:pPr>
            <a:r>
              <a:rPr lang="ka-GE" altLang="en-US" sz="1400" dirty="0"/>
              <a:t>წინამდებარე მოკლე ანგარიში წარმოადგენს საქართველოს კომუნიკაციების ეროვნული კომისიისთვის კომპანია </a:t>
            </a:r>
            <a:r>
              <a:rPr lang="en-GB" altLang="en-US" sz="1400" dirty="0"/>
              <a:t>Strategy Analytics</a:t>
            </a:r>
            <a:r>
              <a:rPr lang="ka-GE" altLang="en-US" sz="1400" dirty="0"/>
              <a:t>-ის ტარიფებისა და </a:t>
            </a:r>
            <a:r>
              <a:rPr lang="ka-GE" altLang="en-US" sz="1400" dirty="0" err="1"/>
              <a:t>ბენჩმარკინგის</a:t>
            </a:r>
            <a:r>
              <a:rPr lang="ka-GE" altLang="en-US" sz="1400" dirty="0"/>
              <a:t> </a:t>
            </a:r>
            <a:r>
              <a:rPr lang="en-US" altLang="en-US" sz="1400" dirty="0" err="1"/>
              <a:t>Teligen</a:t>
            </a:r>
            <a:r>
              <a:rPr lang="ka-GE" altLang="en-US" sz="1400" dirty="0"/>
              <a:t> განყოფილების მიერ ჩატარებული კვლევის შედეგებს.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sz="1400" dirty="0"/>
              <a:t> </a:t>
            </a:r>
            <a:r>
              <a:rPr lang="ka-GE" altLang="en-US" sz="1400" dirty="0"/>
              <a:t>ანგარიში ითვალისწინებს მობილური და ფიქსირებული ფართოზოლოვანი მომსახურებების ტარიფების კვლევას საქართველოში, </a:t>
            </a:r>
            <a:r>
              <a:rPr lang="en-US" altLang="en-US" sz="1400" dirty="0"/>
              <a:t>OECD-</a:t>
            </a:r>
            <a:r>
              <a:rPr lang="ka-GE" altLang="en-US" sz="1400" dirty="0"/>
              <a:t>ის ქვეყნებთან შედარებითი ანალიზით, როგორც რეზიდენტების (ფიზიკური პირი მომხმარებელი), ასევე მცირე ბიზნესის მომხმარებლებისთვის.</a:t>
            </a:r>
            <a:r>
              <a:rPr lang="en-GB" altLang="en-US" sz="1400" dirty="0"/>
              <a:t> </a:t>
            </a:r>
            <a:endParaRPr lang="ka-GE" altLang="en-US" sz="1400" dirty="0"/>
          </a:p>
          <a:p>
            <a:pPr algn="just">
              <a:lnSpc>
                <a:spcPct val="80000"/>
              </a:lnSpc>
              <a:spcBef>
                <a:spcPct val="50000"/>
              </a:spcBef>
              <a:defRPr/>
            </a:pPr>
            <a:r>
              <a:rPr lang="ka-GE" altLang="en-US" sz="1400" dirty="0"/>
              <a:t>შედეგები ეყრდნობა </a:t>
            </a:r>
            <a:r>
              <a:rPr lang="en-GB" altLang="en-US" sz="1400" dirty="0" err="1"/>
              <a:t>Teligen</a:t>
            </a:r>
            <a:r>
              <a:rPr lang="ka-GE" altLang="en-US" sz="1400" dirty="0"/>
              <a:t>-ის ტარიფების კვლევის განყოფილების მიერ წარმოებულ </a:t>
            </a:r>
            <a:r>
              <a:rPr lang="en-GB" altLang="en-US" sz="1400" dirty="0"/>
              <a:t>OECD</a:t>
            </a:r>
            <a:r>
              <a:rPr lang="ka-GE" altLang="en-US" sz="1400" dirty="0"/>
              <a:t> ფასების </a:t>
            </a:r>
            <a:r>
              <a:rPr lang="ka-GE" altLang="en-US" sz="1400" dirty="0" err="1"/>
              <a:t>ბენჩმარკინგის</a:t>
            </a:r>
            <a:r>
              <a:rPr lang="ka-GE" altLang="en-US" sz="1400" dirty="0"/>
              <a:t> მეთოდოლოგიას და ანალიზისთვის იყენებს საქართველოში ტელეკომ ოპერატორების მიერ შეთავაზებულ ფასებს.</a:t>
            </a:r>
            <a:endParaRPr lang="en-GB" altLang="en-US" sz="1400" dirty="0"/>
          </a:p>
          <a:p>
            <a:pPr lvl="1" algn="just">
              <a:lnSpc>
                <a:spcPct val="80000"/>
              </a:lnSpc>
              <a:spcBef>
                <a:spcPct val="50000"/>
              </a:spcBef>
              <a:defRPr/>
            </a:pPr>
            <a:r>
              <a:rPr lang="ka-GE" altLang="en-US" sz="1400" dirty="0"/>
              <a:t>ფიქსირებული ფართოზოლოვანი მომსახურებების შედეგებისთვის გამოყენებულია </a:t>
            </a:r>
            <a:r>
              <a:rPr lang="en-US" altLang="en-US" sz="1400" dirty="0"/>
              <a:t>OECD </a:t>
            </a:r>
            <a:r>
              <a:rPr lang="ka-GE" altLang="en-US" sz="1400" dirty="0"/>
              <a:t>ფიქსირებული ფართოზოლოვანი ფასების ბენჩმარკინგის </a:t>
            </a:r>
            <a:r>
              <a:rPr lang="en-US" altLang="en-US" sz="1400" dirty="0"/>
              <a:t>Q2 </a:t>
            </a:r>
            <a:r>
              <a:rPr lang="ka-GE" altLang="en-US" sz="1400" dirty="0"/>
              <a:t>განახლება, რომელიც ეფუძნება 2020 წლის ივნის-ივლისის პერიოდში შეგროვილ სატარიფო მონაცემებს.</a:t>
            </a:r>
            <a:endParaRPr lang="en-GB" altLang="en-US" sz="1400" dirty="0"/>
          </a:p>
          <a:p>
            <a:pPr lvl="1" algn="just">
              <a:lnSpc>
                <a:spcPct val="80000"/>
              </a:lnSpc>
              <a:spcBef>
                <a:spcPct val="50000"/>
              </a:spcBef>
              <a:defRPr/>
            </a:pPr>
            <a:r>
              <a:rPr lang="ka-GE" altLang="en-US" sz="1400" dirty="0"/>
              <a:t>მობილური ხმოვანი მომსახურებისა და მონაცემთა გადაცემის შედეგებისათვის გამოყენებულია </a:t>
            </a:r>
            <a:r>
              <a:rPr lang="en-GB" altLang="en-US" sz="1400" dirty="0"/>
              <a:t>OECD </a:t>
            </a:r>
            <a:r>
              <a:rPr lang="ka-GE" altLang="en-US" sz="1400" dirty="0"/>
              <a:t>მობილური ხმოვანი მომსახურების და მონაცემთა ფასების ბენჩმარკინგის </a:t>
            </a:r>
            <a:r>
              <a:rPr lang="en-GB" altLang="en-US" sz="1400" dirty="0"/>
              <a:t>Q2 </a:t>
            </a:r>
            <a:r>
              <a:rPr lang="ka-GE" altLang="en-US" sz="1400" dirty="0"/>
              <a:t>პერიოდის მონაცემები, რომელიც ეფუძნება 2020 წლის მაისი-ივნისის პერიოდში შეგროვილ სატარიფო მონაცემებს.</a:t>
            </a:r>
            <a:endParaRPr lang="en-GB" altLang="en-US" sz="1400" dirty="0"/>
          </a:p>
          <a:p>
            <a:pPr algn="just">
              <a:lnSpc>
                <a:spcPct val="80000"/>
              </a:lnSpc>
              <a:spcBef>
                <a:spcPct val="50000"/>
              </a:spcBef>
              <a:defRPr/>
            </a:pPr>
            <a:r>
              <a:rPr lang="ka-GE" altLang="en-US" sz="1400" dirty="0"/>
              <a:t>კვლევაში გათვალისწინებულია ფასების ბენჩმარკინგის სისტემებით გამოთვლილი ყველაზე იაფი შედეგი თითოეულ ქვეყანაში, თუმცა, ყველაზე იაფი შედეგი ყოველ ოპერატორზე თითოეულ ქვეყანაში ასევე ხელმისაწვდომია აღნიშნულ სისტემებში.</a:t>
            </a:r>
            <a:endParaRPr lang="en-GB" altLang="en-US" sz="1400" dirty="0"/>
          </a:p>
          <a:p>
            <a:pPr algn="just">
              <a:lnSpc>
                <a:spcPct val="80000"/>
              </a:lnSpc>
              <a:spcBef>
                <a:spcPct val="50000"/>
              </a:spcBef>
              <a:defRPr/>
            </a:pPr>
            <a:r>
              <a:rPr lang="ka-GE" altLang="en-US" sz="1400" dirty="0"/>
              <a:t>ყველა მონაცემი შეგროვდა უშუალოდ ოპერატორების ვებ-გვერდებიდან და დაექვემდებარა დეტალური აუდიტის პროცესს. ამასთან </a:t>
            </a:r>
            <a:r>
              <a:rPr lang="en-GB" altLang="en-US" sz="1400" dirty="0"/>
              <a:t>Strategy Analytics </a:t>
            </a:r>
            <a:r>
              <a:rPr lang="ka-GE" altLang="en-US" sz="1400" dirty="0"/>
              <a:t>არ არის პასუხისმგებელი რაიმე შეცდომაზე ან ინფორმაციულ უზუსტობაზე - რაც დაშვებული იყო თავად ოპერატორის მხრიდან.</a:t>
            </a:r>
            <a:endParaRPr lang="en-GB" altLang="en-US" sz="1400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63798" y="6521301"/>
            <a:ext cx="13364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altLang="en-US" sz="900" dirty="0"/>
              <a:t>Page </a:t>
            </a:r>
            <a:fld id="{0126B7F6-7849-4C34-AF0D-85A5C2C14162}" type="slidenum">
              <a:rPr lang="en-GB" altLang="en-US" sz="900" smtClean="0"/>
              <a:pPr algn="l"/>
              <a:t>2</a:t>
            </a:fld>
            <a:endParaRPr lang="en-GB" altLang="en-US" sz="900" dirty="0"/>
          </a:p>
        </p:txBody>
      </p:sp>
    </p:spTree>
    <p:extLst>
      <p:ext uri="{BB962C8B-B14F-4D97-AF65-F5344CB8AC3E}">
        <p14:creationId xmlns:p14="http://schemas.microsoft.com/office/powerpoint/2010/main" val="146041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6121"/>
            <a:ext cx="8929511" cy="541336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ka-GE" altLang="en-US" sz="1300" dirty="0"/>
              <a:t>მობილური ხმოვანი მომსახურების და მონაცემთა გადაცემის (ინტერნეტის) მომსახურების კვლევის შედეგები წარმოებულია </a:t>
            </a:r>
            <a:r>
              <a:rPr lang="en-US" altLang="en-US" sz="1300" dirty="0"/>
              <a:t>OECD</a:t>
            </a:r>
            <a:r>
              <a:rPr lang="ka-GE" altLang="en-US" sz="1300" dirty="0"/>
              <a:t>-ს</a:t>
            </a:r>
            <a:r>
              <a:rPr lang="en-US" altLang="en-US" sz="1300" dirty="0"/>
              <a:t> </a:t>
            </a:r>
            <a:r>
              <a:rPr lang="ka-GE" altLang="en-US" sz="1300" dirty="0"/>
              <a:t>მობილური ხმოვანი და ინტერნეტის ფასების ბენჩმარკინგის სისტემის გამოყენებით, რომელიც აერთიანებს სამომხმარებლო კალათების შერჩევის ე.წ. „</a:t>
            </a:r>
            <a:r>
              <a:rPr lang="en-US" altLang="en-US" sz="1300" dirty="0"/>
              <a:t>OECD 2017</a:t>
            </a:r>
            <a:r>
              <a:rPr lang="ka-GE" altLang="en-US" sz="1300" dirty="0"/>
              <a:t>“ მეთოდოლოგიას მობილური ხმოვანი და ინტერნეტ მომსახურებებისთვის. სისტემა შემუშავებულია </a:t>
            </a:r>
            <a:r>
              <a:rPr lang="en-US" altLang="en-US" sz="1300" dirty="0"/>
              <a:t>Strategy Analytics</a:t>
            </a:r>
            <a:r>
              <a:rPr lang="ka-GE" altLang="en-US" sz="1300" dirty="0"/>
              <a:t>-ის </a:t>
            </a:r>
            <a:r>
              <a:rPr lang="en-US" altLang="en-US" sz="1300" dirty="0" err="1"/>
              <a:t>Teligen</a:t>
            </a:r>
            <a:r>
              <a:rPr lang="en-US" altLang="en-US" sz="1300" dirty="0"/>
              <a:t> </a:t>
            </a:r>
            <a:r>
              <a:rPr lang="ka-GE" altLang="en-US" sz="1300" dirty="0"/>
              <a:t>განყოფილების მიერ, </a:t>
            </a:r>
            <a:r>
              <a:rPr lang="en-US" altLang="en-US" sz="1300" dirty="0"/>
              <a:t>OECD</a:t>
            </a:r>
            <a:r>
              <a:rPr lang="ka-GE" altLang="en-US" sz="1300" dirty="0"/>
              <a:t>-ს ოფიციალური შედეგების შესაქმნელად მობილური ხმოვანი და ინტერნეტ მომსახურების კალათებისთვის.</a:t>
            </a:r>
            <a:endParaRPr lang="en-US" altLang="en-US" sz="1300" dirty="0"/>
          </a:p>
          <a:p>
            <a:pPr mar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ka-GE" altLang="en-US" sz="1300" dirty="0"/>
              <a:t>ეს შეფასება მოიცავს როგორც წინასწარ გადახდის ასევე შემდგომი გადახდის ტარიფებს, ასევე </a:t>
            </a:r>
            <a:r>
              <a:rPr lang="en-US" altLang="en-US" sz="1300" dirty="0" err="1"/>
              <a:t>Teligen</a:t>
            </a:r>
            <a:r>
              <a:rPr lang="en-US" altLang="en-US" sz="1300" dirty="0"/>
              <a:t>–</a:t>
            </a:r>
            <a:r>
              <a:rPr lang="ka-GE" altLang="en-US" sz="1300" dirty="0"/>
              <a:t>ის მიერ შემოთავაზებულია ასევე კორპორატიული ტარიფების ანალიზი მცირე ბიზნესის მომხმარებლებისთვის (ერთ მომხმარებელზე განაკვეთით)</a:t>
            </a:r>
            <a:endParaRPr lang="en-US" altLang="en-US" sz="1300" dirty="0"/>
          </a:p>
          <a:p>
            <a:pPr mar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1300" dirty="0"/>
              <a:t>OECD </a:t>
            </a:r>
            <a:r>
              <a:rPr lang="ka-GE" altLang="en-US" sz="1300" dirty="0"/>
              <a:t>მეთოდოლოგიის თანახმად, აღებულია ბაზრის წილის მიხედვით ორი ყველაზე მსხვილი</a:t>
            </a:r>
            <a:r>
              <a:rPr lang="en-US" altLang="en-US" sz="1300" dirty="0"/>
              <a:t> </a:t>
            </a:r>
            <a:r>
              <a:rPr lang="ka-GE" altLang="en-US" sz="1300" dirty="0"/>
              <a:t>ოპერატორი, განსაზღვრული მინიმუმ 50% -იანი დაფარვის მისაღწევად, თუმცა, უმეტეს ქვეყნებში, ორი მთავარი ოპერატორი ხშირად აღწევს მნიშვნელოვნად უფრო მაღალ საბაზრო წილს.        </a:t>
            </a:r>
            <a:endParaRPr lang="en-US" altLang="en-US" sz="1300" dirty="0"/>
          </a:p>
          <a:p>
            <a:pPr mar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ka-GE" altLang="en-US" sz="1300" dirty="0">
                <a:latin typeface="Sylfaen" panose="010A0502050306030303" pitchFamily="18" charset="0"/>
              </a:rPr>
              <a:t>კომუნიკაციების კომისიის მოთხოვნით შეირჩა მინიმუმ 70% -იანი საბაზრო წილის მქონე ბაზრის სეგმენტი ევროპის მინიმუმ 20 ქვეყანაში და ამის მისაღწევად გათვალისწინებული იქნა დამატებითი ოპერატორების ფასები ქვემოთ შერჩეულ ქვეყნებში. დამატებითი ოპერატორების მქონე ქვეყნებია:</a:t>
            </a:r>
            <a:r>
              <a:rPr lang="en-US" altLang="en-US" sz="1300" dirty="0">
                <a:latin typeface="Sylfaen" panose="010A0502050306030303" pitchFamily="18" charset="0"/>
              </a:rPr>
              <a:t> </a:t>
            </a:r>
          </a:p>
          <a:p>
            <a:pPr marL="0" lvl="1" indent="-182880">
              <a:lnSpc>
                <a:spcPct val="100000"/>
              </a:lnSpc>
              <a:spcBef>
                <a:spcPts val="0"/>
              </a:spcBef>
              <a:defRPr/>
            </a:pPr>
            <a:r>
              <a:rPr lang="ka-GE" altLang="en-US" sz="1300" b="1" dirty="0"/>
              <a:t>დანია</a:t>
            </a:r>
            <a:endParaRPr lang="en-US" altLang="en-US" sz="1300" b="1" dirty="0"/>
          </a:p>
          <a:p>
            <a:pPr marL="0" lvl="1" indent="-182880">
              <a:lnSpc>
                <a:spcPct val="100000"/>
              </a:lnSpc>
              <a:spcBef>
                <a:spcPts val="0"/>
              </a:spcBef>
              <a:defRPr/>
            </a:pPr>
            <a:r>
              <a:rPr lang="ka-GE" altLang="en-US" sz="1300" b="1" dirty="0"/>
              <a:t>საფრანგეთი</a:t>
            </a:r>
            <a:endParaRPr lang="en-US" altLang="en-US" sz="1300" b="1" dirty="0"/>
          </a:p>
          <a:p>
            <a:pPr marL="0" lvl="1" indent="-182880">
              <a:lnSpc>
                <a:spcPct val="100000"/>
              </a:lnSpc>
              <a:spcBef>
                <a:spcPts val="0"/>
              </a:spcBef>
              <a:defRPr/>
            </a:pPr>
            <a:r>
              <a:rPr lang="ka-GE" altLang="en-US" sz="1300" b="1" dirty="0"/>
              <a:t>იტალია</a:t>
            </a:r>
            <a:endParaRPr lang="en-US" altLang="en-US" sz="1300" b="1" dirty="0"/>
          </a:p>
          <a:p>
            <a:pPr marL="0" lvl="1" indent="-182880">
              <a:lnSpc>
                <a:spcPct val="100000"/>
              </a:lnSpc>
              <a:spcBef>
                <a:spcPts val="0"/>
              </a:spcBef>
              <a:defRPr/>
            </a:pPr>
            <a:r>
              <a:rPr lang="ka-GE" altLang="en-US" sz="1300" b="1" dirty="0"/>
              <a:t>ესპანეთი</a:t>
            </a:r>
            <a:endParaRPr lang="en-US" altLang="en-US" sz="1300" b="1" dirty="0"/>
          </a:p>
          <a:p>
            <a:pPr marL="0" lvl="1" indent="-182880">
              <a:lnSpc>
                <a:spcPct val="100000"/>
              </a:lnSpc>
              <a:spcBef>
                <a:spcPts val="0"/>
              </a:spcBef>
              <a:defRPr/>
            </a:pPr>
            <a:r>
              <a:rPr lang="ka-GE" altLang="en-US" sz="1300" b="1" dirty="0"/>
              <a:t>დიდი ბრიტანეთი</a:t>
            </a:r>
            <a:endParaRPr lang="en-US" altLang="en-US" sz="1300" b="1" dirty="0"/>
          </a:p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r>
              <a:rPr lang="ka-GE" altLang="en-US" sz="1300" dirty="0"/>
              <a:t>ფასები ასევე გათვალისწინებულია ორი მობილური ოპერატორისთვის საქართველოში</a:t>
            </a:r>
            <a:r>
              <a:rPr lang="en-US" altLang="en-US" sz="1300" dirty="0"/>
              <a:t>:</a:t>
            </a:r>
          </a:p>
          <a:p>
            <a:pPr marL="0" lvl="1">
              <a:lnSpc>
                <a:spcPct val="100000"/>
              </a:lnSpc>
              <a:spcBef>
                <a:spcPts val="0"/>
              </a:spcBef>
            </a:pPr>
            <a:r>
              <a:rPr lang="ka-GE" sz="1300" b="1" dirty="0"/>
              <a:t>მაგთიკომი</a:t>
            </a:r>
            <a:endParaRPr lang="en-GB" sz="1300" b="1" dirty="0"/>
          </a:p>
          <a:p>
            <a:pPr marL="0" lvl="1">
              <a:lnSpc>
                <a:spcPct val="100000"/>
              </a:lnSpc>
              <a:spcBef>
                <a:spcPts val="0"/>
              </a:spcBef>
            </a:pPr>
            <a:r>
              <a:rPr lang="ka-GE" sz="1300" b="1" dirty="0"/>
              <a:t>სილქნეტი/ჯეოსელი</a:t>
            </a:r>
            <a:endParaRPr lang="en-GB" sz="1300" b="1" dirty="0"/>
          </a:p>
          <a:p>
            <a:pPr mar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ka-GE" sz="1300" dirty="0"/>
              <a:t>კალათის გაანგარიშება მოიცავს აბონენტის ჩართვის სამ წელზე განაწილებულ ამორტიზირებულ ღირებულებას, ყოველთვიურ გადასახადს და მოხმარების ღირებულებას ხმოვანი ზარების, </a:t>
            </a:r>
            <a:r>
              <a:rPr lang="en-US" sz="1300" dirty="0"/>
              <a:t>SMS</a:t>
            </a:r>
            <a:r>
              <a:rPr lang="ka-GE" sz="1300" dirty="0"/>
              <a:t>-ებისა და </a:t>
            </a:r>
            <a:r>
              <a:rPr lang="ka-GE" sz="1300" dirty="0" err="1"/>
              <a:t>ინტერნეტისთის</a:t>
            </a:r>
            <a:r>
              <a:rPr lang="ka-GE" sz="1300" dirty="0"/>
              <a:t> - სამომხმარებლო კალათის მოთხოვნების დასაკმაყოფილებლად.</a:t>
            </a:r>
            <a:endParaRPr lang="en-GB" sz="1300" dirty="0">
              <a:highlight>
                <a:srgbClr val="FFFF00"/>
              </a:highlight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1300" dirty="0"/>
              <a:t>OECD 2017 </a:t>
            </a:r>
            <a:r>
              <a:rPr lang="ka-GE" altLang="en-US" sz="1300" dirty="0"/>
              <a:t>კალათები მობილური ხმოვანი მომსახურებისა და მონაცემებისთვის ნაჩვენებია შემდეგ სლაიდში. </a:t>
            </a:r>
            <a:r>
              <a:rPr lang="en-US" altLang="en-US" sz="1300" dirty="0"/>
              <a:t>OECD</a:t>
            </a:r>
            <a:r>
              <a:rPr lang="ka-GE" altLang="en-US" sz="1300" dirty="0"/>
              <a:t> მეთოდოლოგიის სრული აღწერა შეგიძლიათ იხილოთ </a:t>
            </a:r>
            <a:r>
              <a:rPr lang="en-US" altLang="en-US" sz="1300" dirty="0"/>
              <a:t>OECD– </a:t>
            </a:r>
            <a:r>
              <a:rPr lang="ka-GE" altLang="en-US" sz="1300" dirty="0"/>
              <a:t>ის ვებ – გვერდზე და ასევე აქ:</a:t>
            </a:r>
            <a:r>
              <a:rPr lang="en-US" altLang="en-US" sz="1300" dirty="0"/>
              <a:t/>
            </a:r>
            <a:br>
              <a:rPr lang="en-US" altLang="en-US" sz="1300" dirty="0"/>
            </a:br>
            <a:r>
              <a:rPr lang="en-GB" sz="13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https://www.oecd.org/officialdocuments/publicdisplaydocumentpdf/?cote=DSTI/CDEP/CISP(2017)4/FINAL&amp;docLanguage=En</a:t>
            </a:r>
            <a:endParaRPr lang="en-US" altLang="en-US" sz="1300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-480559" y="138405"/>
            <a:ext cx="8715022" cy="65031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ka-GE" altLang="en-US" sz="2000" dirty="0">
                <a:cs typeface="Calibri" pitchFamily="34" charset="0"/>
              </a:rPr>
              <a:t>მობილური ხმოვანი მომსახურების და მონაცემთა გადაცემის ბენჩმარკინგის მეთოდოლოგია</a:t>
            </a:r>
            <a:endParaRPr lang="en-GB" altLang="en-US" sz="2000" dirty="0">
              <a:cs typeface="Calibri" pitchFamily="34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63798" y="6521301"/>
            <a:ext cx="13364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altLang="en-US" sz="900" dirty="0"/>
              <a:t>Page </a:t>
            </a:r>
            <a:fld id="{0126B7F6-7849-4C34-AF0D-85A5C2C14162}" type="slidenum">
              <a:rPr lang="en-GB" altLang="en-US" sz="900" smtClean="0"/>
              <a:pPr algn="l"/>
              <a:t>3</a:t>
            </a:fld>
            <a:endParaRPr lang="en-GB" altLang="en-US" sz="900" dirty="0"/>
          </a:p>
        </p:txBody>
      </p:sp>
    </p:spTree>
    <p:extLst>
      <p:ext uri="{BB962C8B-B14F-4D97-AF65-F5344CB8AC3E}">
        <p14:creationId xmlns:p14="http://schemas.microsoft.com/office/powerpoint/2010/main" val="121592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2825" y="85231"/>
            <a:ext cx="6825089" cy="65031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ka-GE" sz="1800" dirty="0">
                <a:latin typeface="Sylfaen" panose="010A0502050306030303" pitchFamily="18" charset="0"/>
                <a:cs typeface="Calibri" pitchFamily="34" charset="0"/>
              </a:rPr>
              <a:t>მობილური ხმოვანი და ინტერნეტ მომსახურების სამომხმარებლო კალათები, </a:t>
            </a:r>
            <a:r>
              <a:rPr lang="en-US" sz="1800" dirty="0">
                <a:latin typeface="Sylfaen" panose="010A0502050306030303" pitchFamily="18" charset="0"/>
                <a:cs typeface="Calibri" pitchFamily="34" charset="0"/>
              </a:rPr>
              <a:t>OECD </a:t>
            </a:r>
            <a:r>
              <a:rPr lang="ka-GE" sz="1800" dirty="0">
                <a:latin typeface="Sylfaen" panose="010A0502050306030303" pitchFamily="18" charset="0"/>
                <a:cs typeface="Calibri" pitchFamily="34" charset="0"/>
              </a:rPr>
              <a:t>201</a:t>
            </a:r>
            <a:r>
              <a:rPr lang="en-GB" sz="1800" dirty="0">
                <a:latin typeface="Sylfaen" panose="010A0502050306030303" pitchFamily="18" charset="0"/>
                <a:cs typeface="Calibri" pitchFamily="34" charset="0"/>
              </a:rPr>
              <a:t>7 </a:t>
            </a:r>
            <a:r>
              <a:rPr lang="ka-GE" sz="1800" dirty="0">
                <a:latin typeface="Sylfaen" panose="010A0502050306030303" pitchFamily="18" charset="0"/>
                <a:cs typeface="Calibri" pitchFamily="34" charset="0"/>
              </a:rPr>
              <a:t>განმარტებებით</a:t>
            </a:r>
            <a:endParaRPr lang="en-GB" sz="1800" dirty="0">
              <a:latin typeface="Sylfaen" panose="010A0502050306030303" pitchFamily="18" charset="0"/>
              <a:cs typeface="Calibri" pitchFamily="34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281" y="1052513"/>
            <a:ext cx="7848600" cy="2305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600" dirty="0"/>
              <a:t>OECD </a:t>
            </a:r>
            <a:r>
              <a:rPr lang="ka-GE" sz="1600" dirty="0"/>
              <a:t>მეთოდოლოგიით არსებობს 12 სამომხმარებლო კალათა მობილური ხმოვანი და მონაცემთა გადაცემის (ინტერნეტ) მომსახურებისთვის</a:t>
            </a:r>
            <a:r>
              <a:rPr lang="en-GB" sz="1600" dirty="0">
                <a:latin typeface="+mn-lt"/>
                <a:ea typeface="+mn-ea"/>
              </a:rPr>
              <a:t>:</a:t>
            </a:r>
          </a:p>
          <a:p>
            <a:pPr lvl="1">
              <a:defRPr/>
            </a:pPr>
            <a:r>
              <a:rPr lang="en-GB" sz="1400" dirty="0"/>
              <a:t>2 </a:t>
            </a:r>
            <a:r>
              <a:rPr lang="ka-GE" sz="1400" dirty="0"/>
              <a:t>კალათა მონაცემების გადაცემის (ინტერნეტი) გარეშე</a:t>
            </a:r>
            <a:endParaRPr lang="en-GB" sz="1400" dirty="0"/>
          </a:p>
          <a:p>
            <a:pPr lvl="1">
              <a:defRPr/>
            </a:pPr>
            <a:r>
              <a:rPr lang="en-GB" sz="1400" dirty="0"/>
              <a:t>5 </a:t>
            </a:r>
            <a:r>
              <a:rPr lang="ka-GE" sz="1400" dirty="0"/>
              <a:t>კალათა ინტერნეტის უფრო დაბალი გამოყენებისას</a:t>
            </a:r>
            <a:endParaRPr lang="en-GB" sz="1400" dirty="0"/>
          </a:p>
          <a:p>
            <a:pPr lvl="1">
              <a:defRPr/>
            </a:pPr>
            <a:r>
              <a:rPr lang="en-GB" sz="1400" dirty="0"/>
              <a:t>5 </a:t>
            </a:r>
            <a:r>
              <a:rPr lang="ka-GE" sz="1400" dirty="0"/>
              <a:t>კალათა ინტერნეტის უფრო მაღალი გამოყენებისას</a:t>
            </a:r>
            <a:endParaRPr lang="en-GB" sz="1400" dirty="0"/>
          </a:p>
          <a:p>
            <a:pPr algn="just">
              <a:defRPr/>
            </a:pPr>
            <a:r>
              <a:rPr lang="en-GB" sz="1600" dirty="0">
                <a:latin typeface="Sylfaen" panose="010A0502050306030303" pitchFamily="18" charset="0"/>
              </a:rPr>
              <a:t>OECD 2017-</a:t>
            </a:r>
            <a:r>
              <a:rPr lang="ka-GE" sz="1600" dirty="0">
                <a:latin typeface="Sylfaen" panose="010A0502050306030303" pitchFamily="18" charset="0"/>
              </a:rPr>
              <a:t>ის განმარტებებში შედის ორი ე.წ. ულიმიტო ხმოვანი კალათა</a:t>
            </a:r>
            <a:r>
              <a:rPr lang="en-GB" sz="1600" dirty="0">
                <a:latin typeface="Sylfaen" panose="010A0502050306030303" pitchFamily="18" charset="0"/>
              </a:rPr>
              <a:t> </a:t>
            </a:r>
          </a:p>
          <a:p>
            <a:pPr algn="just">
              <a:defRPr/>
            </a:pPr>
            <a:r>
              <a:rPr lang="ka-GE" sz="1600" dirty="0"/>
              <a:t>შედეგები წარმოდგენილია მხოლოდ შერჩეულ კალათებზე, ფიზიკური პირებისა და ბიზნეს სეგმენტისთვის ცალ-ცალკე</a:t>
            </a:r>
            <a:r>
              <a:rPr lang="en-GB" sz="1600" dirty="0"/>
              <a:t> </a:t>
            </a:r>
          </a:p>
          <a:p>
            <a:pPr>
              <a:defRPr/>
            </a:pPr>
            <a:r>
              <a:rPr lang="ka-GE" sz="1600" dirty="0"/>
              <a:t>2017 წლის კალათები ნაჩვენებია ქვემოთ მოცემულ ცხრილში:</a:t>
            </a:r>
            <a:endParaRPr lang="en-GB" sz="1600" dirty="0"/>
          </a:p>
          <a:p>
            <a:pPr marL="0" indent="0">
              <a:buNone/>
              <a:defRPr/>
            </a:pPr>
            <a:endParaRPr lang="en-GB" sz="1800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 bwMode="auto">
          <a:xfrm>
            <a:off x="63798" y="6521301"/>
            <a:ext cx="13364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altLang="en-US" sz="900" dirty="0"/>
              <a:t>Page </a:t>
            </a:r>
            <a:fld id="{0126B7F6-7849-4C34-AF0D-85A5C2C14162}" type="slidenum">
              <a:rPr lang="en-GB" altLang="en-US" sz="900" smtClean="0"/>
              <a:pPr algn="l"/>
              <a:t>4</a:t>
            </a:fld>
            <a:endParaRPr lang="en-GB" altLang="en-US" sz="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3714221"/>
            <a:ext cx="337185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60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22" y="31899"/>
            <a:ext cx="6796953" cy="82605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ka-GE" altLang="en-US" sz="1600" b="1" dirty="0">
                <a:latin typeface="+mj-lt"/>
                <a:cs typeface="Calibri" pitchFamily="34" charset="0"/>
              </a:rPr>
              <a:t>ფიქსირებული ფართოზოლოვანი მომსახურების ფასების ბენჩმარკინგის მეთოდოლოგია</a:t>
            </a:r>
            <a:endParaRPr lang="en-GB" altLang="en-US" sz="1600" b="1" dirty="0">
              <a:latin typeface="+mj-lt"/>
              <a:cs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56" y="857956"/>
            <a:ext cx="8715022" cy="5595232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  <a:defRPr/>
            </a:pPr>
            <a:r>
              <a:rPr lang="ka-GE" altLang="en-US" sz="1600" dirty="0"/>
              <a:t>ფიქსირებულ ფართოზოლოვან მომსახურებებზე შედეგების მიღება ხდება </a:t>
            </a:r>
            <a:r>
              <a:rPr lang="en-US" altLang="en-US" sz="1600" dirty="0"/>
              <a:t>OECD-</a:t>
            </a:r>
            <a:r>
              <a:rPr lang="ka-GE" altLang="en-US" sz="1600" dirty="0"/>
              <a:t>ს</a:t>
            </a:r>
            <a:r>
              <a:rPr lang="en-US" altLang="en-US" sz="1600" dirty="0"/>
              <a:t> </a:t>
            </a:r>
            <a:r>
              <a:rPr lang="ka-GE" altLang="en-US" sz="1600" dirty="0"/>
              <a:t>ფიქსირებული ფართოზოლოვანი მომსახურებების ფასების ბენჩმარკინგის სისტემის გამოყენებით, რომელიც აერთიანებს </a:t>
            </a:r>
            <a:r>
              <a:rPr lang="en-US" altLang="en-US" sz="1600" dirty="0"/>
              <a:t>OECD</a:t>
            </a:r>
            <a:r>
              <a:rPr lang="ka-GE" altLang="en-US" sz="1600" dirty="0"/>
              <a:t> </a:t>
            </a:r>
            <a:r>
              <a:rPr lang="en-US" altLang="en-US" sz="1600" dirty="0"/>
              <a:t>2017 </a:t>
            </a:r>
            <a:r>
              <a:rPr lang="ka-GE" altLang="en-US" sz="1600" dirty="0"/>
              <a:t>სამომხმარებლო კალათების მეთოდოლოგიას ფიქსირებული ფართოზოლოვანი მომსახურებებისთვის. აღნიშნული სისტემა შემუშავებულია </a:t>
            </a:r>
            <a:r>
              <a:rPr lang="en-US" altLang="en-US" sz="1600" dirty="0"/>
              <a:t>Strategy Analytics</a:t>
            </a:r>
            <a:r>
              <a:rPr lang="ka-GE" altLang="en-US" sz="1600" dirty="0"/>
              <a:t>-ის </a:t>
            </a:r>
            <a:r>
              <a:rPr lang="en-US" altLang="en-US" sz="1600" dirty="0" err="1"/>
              <a:t>Teligen</a:t>
            </a:r>
            <a:r>
              <a:rPr lang="en-US" altLang="en-US" sz="1600" dirty="0"/>
              <a:t> </a:t>
            </a:r>
            <a:r>
              <a:rPr lang="ka-GE" altLang="en-US" sz="1600" dirty="0"/>
              <a:t>განყოფილების მიერ, ფიქსირებული ფართოზოლოვანი მომსახურების კალათებისთვის </a:t>
            </a:r>
            <a:r>
              <a:rPr lang="en-US" altLang="en-US" sz="1600" dirty="0"/>
              <a:t>OECD–</a:t>
            </a:r>
            <a:r>
              <a:rPr lang="ka-GE" altLang="en-US" sz="1600" dirty="0"/>
              <a:t>ის ოფიციალური შედეგების სწრაფად მიღწევის მიზნით.</a:t>
            </a:r>
            <a:endParaRPr lang="en-US" altLang="en-US" sz="1600" dirty="0"/>
          </a:p>
          <a:p>
            <a:pPr algn="just">
              <a:lnSpc>
                <a:spcPct val="110000"/>
              </a:lnSpc>
              <a:spcBef>
                <a:spcPct val="50000"/>
              </a:spcBef>
              <a:defRPr/>
            </a:pPr>
            <a:r>
              <a:rPr lang="ka-GE" altLang="en-US" sz="1600" dirty="0"/>
              <a:t>ეს მოიცავს დამოუკიდებელ საცალო ტარიფებს და იმ შემთხვევებში, როდესაც არ არსებობს ცალკე მდგომი მომსახურების შეთავაზება, მხედველობაში მიიღება ე.წ. საბაზისო „ბანდლის“ მომსახურების ფასები, რომელიც შეიძლება აისახოს შედეგებში. გარდა ამისა, სისტემა ასევე გაფართოვდა </a:t>
            </a:r>
            <a:r>
              <a:rPr lang="en-US" altLang="en-US" sz="1600" dirty="0" err="1"/>
              <a:t>Teligen</a:t>
            </a:r>
            <a:r>
              <a:rPr lang="en-US" altLang="en-US" sz="1600" dirty="0"/>
              <a:t>-</a:t>
            </a:r>
            <a:r>
              <a:rPr lang="ka-GE" altLang="en-US" sz="1600" dirty="0"/>
              <a:t>ის მიერ ბიზნეს (კორპორატიული) ფასების დამატებით მცირე ბიზნესის მომხმარებლებისთვის.</a:t>
            </a:r>
            <a:endParaRPr lang="en-US" altLang="en-US" sz="1600" dirty="0"/>
          </a:p>
          <a:p>
            <a:pPr algn="just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en-US" sz="1600" dirty="0"/>
              <a:t>OECD </a:t>
            </a:r>
            <a:r>
              <a:rPr lang="ka-GE" altLang="en-US" sz="1600" dirty="0"/>
              <a:t>მეთოდოლოგიის თანახმად, მინიმუმ 70% -იანი ბაზრის წილის მიღწევის მიზნით, სამი მსხვილი ოპერატორია აღებული ბაზრის წილის მიხედვით.</a:t>
            </a:r>
            <a:endParaRPr lang="en-US" altLang="en-US" sz="1600" dirty="0"/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ka-GE" altLang="en-US" sz="1600" dirty="0"/>
              <a:t>ფასები ასევე გათვალისწინებულია ორი ფიქსირებული ფართოზოლოვანი </a:t>
            </a:r>
            <a:r>
              <a:rPr lang="ka-GE" altLang="en-US" sz="1600" dirty="0"/>
              <a:t>მომსახურების მიმწოდებლისთვის საქართველოში:</a:t>
            </a:r>
            <a:endParaRPr lang="en-US" altLang="en-US" sz="1600" dirty="0"/>
          </a:p>
          <a:p>
            <a:pPr lvl="1">
              <a:lnSpc>
                <a:spcPct val="110000"/>
              </a:lnSpc>
            </a:pPr>
            <a:r>
              <a:rPr lang="ka-GE" sz="1200" dirty="0"/>
              <a:t>მაგთიკომი</a:t>
            </a:r>
            <a:endParaRPr lang="en-GB" sz="1200" dirty="0"/>
          </a:p>
          <a:p>
            <a:pPr lvl="1">
              <a:lnSpc>
                <a:spcPct val="110000"/>
              </a:lnSpc>
            </a:pPr>
            <a:r>
              <a:rPr lang="ka-GE" altLang="en-US" sz="1200" dirty="0"/>
              <a:t>სილქნეტი/ჯეოსელი</a:t>
            </a:r>
            <a:endParaRPr lang="en-US" altLang="en-US" sz="1200" dirty="0"/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ka-GE" altLang="en-US" sz="1600" dirty="0"/>
              <a:t>გარდა ამისა, ცალკე ტარიფებია გათვალისწინებული თბილისის და რეგიონულ მომსახურებებზე.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defRPr/>
            </a:pPr>
            <a:r>
              <a:rPr lang="ka-GE" sz="1600" dirty="0"/>
              <a:t>კალათის გაანგარიშება მოიცავს ინსტალაციის ყველაზე იაფ ვარიანტს, ამორტიზებულს სამ წელზე, მოდემის ღირებულებას (ასეთის არსებობის შემთხვევაში), ყოველთვიურ გადასახადს და მოხმარების სხვა ღირებულებას</a:t>
            </a:r>
            <a:r>
              <a:rPr lang="en-GB" sz="1600" dirty="0"/>
              <a:t>. </a:t>
            </a:r>
            <a:endParaRPr lang="en-GB" sz="1200" dirty="0"/>
          </a:p>
          <a:p>
            <a:pPr algn="just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en-US" sz="1600" dirty="0"/>
              <a:t>OECD 2017 </a:t>
            </a:r>
            <a:r>
              <a:rPr lang="ka-GE" altLang="en-US" sz="1600" dirty="0"/>
              <a:t>კალათები ფიქსირებული ფართოზოლოვანი მომსახურებისთვის ნაჩვენებია შემდეგ სლაიდში. </a:t>
            </a:r>
            <a:r>
              <a:rPr lang="en-US" altLang="en-US" sz="1600" dirty="0"/>
              <a:t>OECD</a:t>
            </a:r>
            <a:r>
              <a:rPr lang="ka-GE" altLang="en-US" sz="1600" dirty="0"/>
              <a:t> მეთოდოლოგიის სრული აღწერა შეგიძლიათ იხილოთ </a:t>
            </a:r>
            <a:r>
              <a:rPr lang="en-US" altLang="en-US" sz="1600" dirty="0"/>
              <a:t>OECD– </a:t>
            </a:r>
            <a:r>
              <a:rPr lang="ka-GE" altLang="en-US" sz="1600" dirty="0"/>
              <a:t>ის ვებ-გვერდზე</a:t>
            </a:r>
            <a:r>
              <a:rPr lang="en-US" altLang="en-US" sz="1600" dirty="0"/>
              <a:t>.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63798" y="6521301"/>
            <a:ext cx="13364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altLang="en-US" sz="900" dirty="0"/>
              <a:t>Page </a:t>
            </a:r>
            <a:fld id="{0126B7F6-7849-4C34-AF0D-85A5C2C14162}" type="slidenum">
              <a:rPr lang="en-GB" altLang="en-US" sz="900" smtClean="0"/>
              <a:pPr algn="l"/>
              <a:t>5</a:t>
            </a:fld>
            <a:endParaRPr lang="en-GB" altLang="en-US" sz="900" dirty="0"/>
          </a:p>
        </p:txBody>
      </p:sp>
    </p:spTree>
    <p:extLst>
      <p:ext uri="{BB962C8B-B14F-4D97-AF65-F5344CB8AC3E}">
        <p14:creationId xmlns:p14="http://schemas.microsoft.com/office/powerpoint/2010/main" val="144128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b="1" dirty="0">
                <a:latin typeface="+mj-lt"/>
                <a:ea typeface="Calibri" pitchFamily="34" charset="0"/>
                <a:cs typeface="Calibri" pitchFamily="34" charset="0"/>
              </a:rPr>
              <a:t>ფიქსირებული ფართოზოლოვანი კალათის მეთოდოლოგია</a:t>
            </a:r>
            <a:endParaRPr lang="en-GB" sz="1800" b="1" dirty="0">
              <a:latin typeface="+mj-lt"/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3223" y="981076"/>
            <a:ext cx="7445620" cy="5377195"/>
          </a:xfrm>
          <a:noFill/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1600" dirty="0"/>
              <a:t>OECD </a:t>
            </a:r>
            <a:r>
              <a:rPr lang="ka-GE" sz="1600" dirty="0"/>
              <a:t>მეთოდოლოგიის მიხედვით არსებობს 15 სამომხმარებლო კალათა ფიქსირებული ფართოზოლოვანი ქსელისთვის</a:t>
            </a:r>
            <a:r>
              <a:rPr lang="en-GB" sz="1600" dirty="0"/>
              <a:t>:</a:t>
            </a:r>
          </a:p>
          <a:p>
            <a:pPr lvl="1">
              <a:defRPr/>
            </a:pPr>
            <a:r>
              <a:rPr lang="ka-GE" sz="1400" dirty="0"/>
              <a:t>5-5  კალათა,  ცალ-ცალკე დაბალი, საშუალო და მაღალი მოხმარებისათვის</a:t>
            </a:r>
            <a:endParaRPr lang="en-GB" sz="1800" dirty="0"/>
          </a:p>
          <a:p>
            <a:pPr>
              <a:defRPr/>
            </a:pPr>
            <a:r>
              <a:rPr lang="ka-GE" sz="1600" dirty="0"/>
              <a:t>2017 წლის კალათები ნაჩვენებია ქვემოთ მოცემულ ცხრილში</a:t>
            </a:r>
            <a:r>
              <a:rPr lang="en-GB" sz="1600" dirty="0"/>
              <a:t>.</a:t>
            </a:r>
          </a:p>
          <a:p>
            <a:pPr>
              <a:defRPr/>
            </a:pPr>
            <a:endParaRPr lang="en-GB" sz="1600" dirty="0"/>
          </a:p>
          <a:p>
            <a:pPr>
              <a:defRPr/>
            </a:pPr>
            <a:endParaRPr lang="en-GB" sz="1800" dirty="0"/>
          </a:p>
          <a:p>
            <a:pPr>
              <a:defRPr/>
            </a:pPr>
            <a:endParaRPr lang="en-GB" sz="1800" dirty="0"/>
          </a:p>
          <a:p>
            <a:pPr>
              <a:defRPr/>
            </a:pPr>
            <a:endParaRPr lang="en-GB" sz="1800" dirty="0"/>
          </a:p>
          <a:p>
            <a:pPr>
              <a:defRPr/>
            </a:pPr>
            <a:endParaRPr lang="en-GB" sz="1800" dirty="0"/>
          </a:p>
          <a:p>
            <a:pPr>
              <a:defRPr/>
            </a:pPr>
            <a:endParaRPr lang="en-GB" sz="1800" dirty="0"/>
          </a:p>
          <a:p>
            <a:pPr algn="just">
              <a:defRPr/>
            </a:pPr>
            <a:r>
              <a:rPr lang="ka-GE" sz="1600" dirty="0"/>
              <a:t>რადგან მრავალი მომსახურების პაკეტი გულისხმობს მომხმარებლისათის ინტერნეტზე ძალიან მაღალ ან შეუზღუდავ დაშვებას, გამოქვეყნების მიზნით, </a:t>
            </a:r>
            <a:r>
              <a:rPr lang="en-GB" sz="1600" dirty="0"/>
              <a:t>OECD</a:t>
            </a:r>
            <a:r>
              <a:rPr lang="ka-GE" sz="1600" dirty="0"/>
              <a:t>-მ შეარჩია მხოლოდ საშუალო გამოყენების კალათები</a:t>
            </a:r>
            <a:r>
              <a:rPr lang="ka-GE" sz="1800" dirty="0"/>
              <a:t>.</a:t>
            </a:r>
            <a:endParaRPr lang="en-GB" sz="1800" dirty="0">
              <a:latin typeface="+mn-lt"/>
              <a:ea typeface="+mn-ea"/>
            </a:endParaRPr>
          </a:p>
          <a:p>
            <a:pPr>
              <a:defRPr/>
            </a:pPr>
            <a:endParaRPr lang="en-GB" sz="1800" dirty="0"/>
          </a:p>
          <a:p>
            <a:pPr marL="0" indent="0">
              <a:buNone/>
              <a:defRPr/>
            </a:pPr>
            <a:endParaRPr lang="en-GB" sz="1800" dirty="0">
              <a:latin typeface="+mn-lt"/>
              <a:ea typeface="+mn-ea"/>
            </a:endParaRPr>
          </a:p>
          <a:p>
            <a:pPr>
              <a:defRPr/>
            </a:pPr>
            <a:endParaRPr lang="en-GB" sz="1800" dirty="0"/>
          </a:p>
          <a:p>
            <a:pPr>
              <a:defRPr/>
            </a:pPr>
            <a:endParaRPr lang="en-GB" sz="1800" dirty="0">
              <a:latin typeface="+mn-lt"/>
              <a:ea typeface="+mn-ea"/>
            </a:endParaRPr>
          </a:p>
          <a:p>
            <a:pPr>
              <a:defRPr/>
            </a:pPr>
            <a:endParaRPr lang="en-GB" sz="1800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63798" y="6521301"/>
            <a:ext cx="13364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altLang="en-US" sz="900" dirty="0"/>
              <a:t>Page </a:t>
            </a:r>
            <a:fld id="{0126B7F6-7849-4C34-AF0D-85A5C2C14162}" type="slidenum">
              <a:rPr lang="en-GB" altLang="en-US" sz="900" smtClean="0"/>
              <a:pPr algn="l"/>
              <a:t>6</a:t>
            </a:fld>
            <a:endParaRPr lang="en-GB" altLang="en-US" sz="9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49" y="2326217"/>
            <a:ext cx="354171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93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a-GE" altLang="en-US" sz="2000" dirty="0">
                <a:cs typeface="Calibri" pitchFamily="34" charset="0"/>
              </a:rPr>
              <a:t>შენიშვნები შედეგებზე</a:t>
            </a:r>
            <a:endParaRPr lang="en-GB" sz="2000" dirty="0">
              <a:cs typeface="Calibri" pitchFamily="34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740" y="996242"/>
            <a:ext cx="7848600" cy="230505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ka-GE" sz="1600" dirty="0"/>
              <a:t>შემდეგ სლაიდებში მოყვანილი შედეგები აჩვენებს შერჩეული სამომხმარებლო კალათებისთვის შეფასების შედეგებს. აღნიშნული შერჩევა წარმოებულია  </a:t>
            </a:r>
            <a:r>
              <a:rPr lang="en-GB" sz="1600" dirty="0"/>
              <a:t>OECD-</a:t>
            </a:r>
            <a:r>
              <a:rPr lang="ka-GE" sz="1600" dirty="0"/>
              <a:t>ის მობილური ხმოვანი და მონაცემთა გადაცემის ფასების ბენჩმარკინგის სისტემისა და </a:t>
            </a:r>
            <a:r>
              <a:rPr lang="en-GB" sz="1600" dirty="0"/>
              <a:t>OECD- </a:t>
            </a:r>
            <a:r>
              <a:rPr lang="ka-GE" sz="1600" dirty="0"/>
              <a:t>ის ფიქსირებული ფართოზოლოვანი მომსახურების ფასების </a:t>
            </a:r>
            <a:r>
              <a:rPr lang="ka-GE" sz="1600" dirty="0" err="1"/>
              <a:t>ბენჩმარკინგის</a:t>
            </a:r>
            <a:r>
              <a:rPr lang="ka-GE" sz="1600" dirty="0"/>
              <a:t> სისტემებზე დაყრდნობით და მოიცავს საქართველოში მოქმედი  მომსახურების მიმწოდებლების ფასებს.</a:t>
            </a:r>
            <a:r>
              <a:rPr lang="en-GB" sz="1600" dirty="0">
                <a:latin typeface="+mn-lt"/>
                <a:ea typeface="+mn-ea"/>
              </a:rPr>
              <a:t> </a:t>
            </a:r>
          </a:p>
          <a:p>
            <a:pPr>
              <a:defRPr/>
            </a:pPr>
            <a:r>
              <a:rPr lang="ka-GE" sz="1600" dirty="0"/>
              <a:t>ყველა შედეგი წარმოდგენილია აშშ დოლარში </a:t>
            </a:r>
            <a:r>
              <a:rPr lang="en-GB" sz="1600" dirty="0"/>
              <a:t>PPP (</a:t>
            </a:r>
            <a:r>
              <a:rPr lang="ka-GE" sz="1600" dirty="0"/>
              <a:t>მსყიდველობითი უნარის პარიტეტით) თვეში, დღგ-ს ჩათვლით.  </a:t>
            </a:r>
            <a:endParaRPr lang="en-GB" sz="1600" dirty="0"/>
          </a:p>
          <a:p>
            <a:pPr lvl="1" algn="just">
              <a:defRPr/>
            </a:pPr>
            <a:r>
              <a:rPr lang="ka-GE" sz="1400" dirty="0"/>
              <a:t>მობილური ხმოვანი და მონაცემთა გადაცემის ტარიფები ემყარება გაცვლით კურსს 2020 წლის 1 მაისის მდგომარეობით, ხოლო ფიქსირებული ფართოზოლოვანი მომსახურების შედეგები ემყარება გაცვლით კურსს 2020 წლის 1 ივნისის მდგომარეობით.</a:t>
            </a:r>
            <a:endParaRPr lang="en-GB" sz="1400" dirty="0"/>
          </a:p>
          <a:p>
            <a:pPr lvl="1" algn="just">
              <a:defRPr/>
            </a:pPr>
            <a:r>
              <a:rPr lang="ka-GE" sz="1400" dirty="0"/>
              <a:t>გაცვლითი კურსის შესაბამისობის უზრუნველყოფა ხდება მსოფლიო ბანკის შედარებითი საფასო დონის (</a:t>
            </a:r>
            <a:r>
              <a:rPr lang="en-GB" sz="1400" dirty="0"/>
              <a:t>CPL) </a:t>
            </a:r>
            <a:r>
              <a:rPr lang="ka-GE" sz="1400" dirty="0"/>
              <a:t>გამოყენებით, რომელიც მსოფლიო ბანკის ვებგვერდზეა ხელმისაწვდომი. მსოფლიო ბანკის კურსი გამოყენებულია </a:t>
            </a:r>
            <a:r>
              <a:rPr lang="en-US" sz="1400" dirty="0"/>
              <a:t>OECD– </a:t>
            </a:r>
            <a:r>
              <a:rPr lang="ka-GE" sz="1400" dirty="0"/>
              <a:t>ს </a:t>
            </a:r>
            <a:r>
              <a:rPr lang="en-US" sz="1400" dirty="0"/>
              <a:t>CPL–</a:t>
            </a:r>
            <a:r>
              <a:rPr lang="ka-GE" sz="1400" dirty="0"/>
              <a:t>ების ნაცვლად, იმის გათვალისწინებით, რომ საქართველო შეყვანილია შედეგებში და საქართველო არ არის </a:t>
            </a:r>
            <a:r>
              <a:rPr lang="en-US" sz="1400" dirty="0"/>
              <a:t>OECD– </a:t>
            </a:r>
            <a:r>
              <a:rPr lang="ka-GE" sz="1400" dirty="0"/>
              <a:t>ის წევრი. იმის ნაცვლად, რომ გამოვიყენოთ ორი ცალკეული წყარო </a:t>
            </a:r>
            <a:r>
              <a:rPr lang="en-US" sz="1400" dirty="0"/>
              <a:t>CPLs - OECD, OECD </a:t>
            </a:r>
            <a:r>
              <a:rPr lang="ka-GE" sz="1400" dirty="0"/>
              <a:t>ქვეყნებისთვის და მსოფლიო ბანკი საქართველოსთვის, გამოყენებულია ერთადერთი წყარო - მსოფლიო ბანკი, მონაცემების ერთიანობისა და თანამიმდევრულობისათვის.</a:t>
            </a:r>
            <a:endParaRPr lang="en-GB" sz="1400" dirty="0"/>
          </a:p>
          <a:p>
            <a:pPr algn="just">
              <a:defRPr/>
            </a:pPr>
            <a:r>
              <a:rPr lang="ka-GE" sz="1600" dirty="0"/>
              <a:t>შედეგები აჩვენებს თითოეულ კალათისთვის ყველაზე იაფ ქვეყანას. საქართველოს შემთხვევაში, ფიქსირებული ფართოზოლოვანი ქსელისთვის, ორი ცალკეული შედეგია გათვალისწინებული, რეგიონული ტარიფებისა და თბილისის ტარიფებისთვის</a:t>
            </a:r>
            <a:r>
              <a:rPr lang="ka-GE" sz="1800" dirty="0"/>
              <a:t>.</a:t>
            </a:r>
            <a:endParaRPr lang="en-GB" sz="1800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 bwMode="auto">
          <a:xfrm>
            <a:off x="63798" y="6521301"/>
            <a:ext cx="13364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altLang="en-US" sz="900" dirty="0"/>
              <a:t>Page </a:t>
            </a:r>
            <a:fld id="{0126B7F6-7849-4C34-AF0D-85A5C2C14162}" type="slidenum">
              <a:rPr lang="en-GB" altLang="en-US" sz="900" smtClean="0"/>
              <a:pPr algn="l"/>
              <a:t>7</a:t>
            </a:fld>
            <a:endParaRPr lang="en-GB" altLang="en-US" sz="900" dirty="0"/>
          </a:p>
        </p:txBody>
      </p:sp>
    </p:spTree>
    <p:extLst>
      <p:ext uri="{BB962C8B-B14F-4D97-AF65-F5344CB8AC3E}">
        <p14:creationId xmlns:p14="http://schemas.microsoft.com/office/powerpoint/2010/main" val="22470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901"/>
            <a:ext cx="7225679" cy="65031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ka-GE" altLang="en-US" sz="2000" dirty="0">
                <a:cs typeface="Calibri" pitchFamily="34" charset="0"/>
              </a:rPr>
              <a:t/>
            </a:r>
            <a:br>
              <a:rPr lang="ka-GE" altLang="en-US" sz="2000" dirty="0">
                <a:cs typeface="Calibri" pitchFamily="34" charset="0"/>
              </a:rPr>
            </a:br>
            <a:r>
              <a:rPr lang="ka-GE" altLang="en-US" sz="1800" dirty="0">
                <a:latin typeface="+mj-lt"/>
                <a:cs typeface="Calibri" pitchFamily="34" charset="0"/>
              </a:rPr>
              <a:t>მობილური ხმოვანი და მონაცემთა </a:t>
            </a:r>
            <a:r>
              <a:rPr lang="ka-GE" altLang="en-US" sz="1800" dirty="0" smtClean="0">
                <a:latin typeface="+mj-lt"/>
                <a:cs typeface="Calibri" pitchFamily="34" charset="0"/>
              </a:rPr>
              <a:t>გადაცემის  შედეგები </a:t>
            </a:r>
            <a:r>
              <a:rPr lang="ka-GE" altLang="en-US" sz="1800" dirty="0">
                <a:latin typeface="+mj-lt"/>
                <a:cs typeface="Calibri" pitchFamily="34" charset="0"/>
              </a:rPr>
              <a:t>- </a:t>
            </a:r>
            <a:r>
              <a:rPr lang="ka-GE" altLang="en-US" sz="1800" dirty="0" smtClean="0">
                <a:latin typeface="+mj-lt"/>
                <a:cs typeface="Calibri" pitchFamily="34" charset="0"/>
              </a:rPr>
              <a:t>ფიზ</a:t>
            </a:r>
            <a:r>
              <a:rPr lang="en-US" altLang="en-US" sz="1800" dirty="0" smtClean="0">
                <a:latin typeface="+mj-lt"/>
                <a:cs typeface="Calibri" pitchFamily="34" charset="0"/>
              </a:rPr>
              <a:t>.</a:t>
            </a:r>
            <a:r>
              <a:rPr lang="ka-GE" altLang="en-US" sz="1800" dirty="0" smtClean="0">
                <a:latin typeface="+mj-lt"/>
                <a:cs typeface="Calibri" pitchFamily="34" charset="0"/>
              </a:rPr>
              <a:t> </a:t>
            </a:r>
            <a:r>
              <a:rPr lang="ka-GE" altLang="en-US" sz="1800" dirty="0">
                <a:latin typeface="+mj-lt"/>
                <a:cs typeface="Calibri" pitchFamily="34" charset="0"/>
              </a:rPr>
              <a:t>პირები</a:t>
            </a:r>
            <a:br>
              <a:rPr lang="ka-GE" altLang="en-US" sz="1800" dirty="0">
                <a:latin typeface="+mj-lt"/>
                <a:cs typeface="Calibri" pitchFamily="34" charset="0"/>
              </a:rPr>
            </a:br>
            <a:r>
              <a:rPr lang="ka-GE" altLang="en-US" sz="1800" dirty="0">
                <a:latin typeface="+mj-lt"/>
                <a:cs typeface="Calibri" pitchFamily="34" charset="0"/>
              </a:rPr>
              <a:t> </a:t>
            </a:r>
            <a:r>
              <a:rPr lang="en-GB" altLang="en-US" sz="1800" dirty="0">
                <a:latin typeface="+mj-lt"/>
                <a:cs typeface="Calibri" pitchFamily="34" charset="0"/>
              </a:rPr>
              <a:t>OECD </a:t>
            </a:r>
            <a:r>
              <a:rPr lang="ka-GE" altLang="en-US" sz="1800" dirty="0">
                <a:latin typeface="+mj-lt"/>
                <a:cs typeface="Calibri" pitchFamily="34" charset="0"/>
              </a:rPr>
              <a:t>კალათა 100 ზარი, 0.5 </a:t>
            </a:r>
            <a:r>
              <a:rPr lang="ka-GE" altLang="en-US" sz="1800" dirty="0" err="1">
                <a:latin typeface="+mj-lt"/>
                <a:cs typeface="Calibri" pitchFamily="34" charset="0"/>
              </a:rPr>
              <a:t>გბ</a:t>
            </a:r>
            <a:endParaRPr lang="en-GB" altLang="en-US" sz="1800" dirty="0">
              <a:latin typeface="+mj-lt"/>
              <a:cs typeface="Calibri" pitchFamily="34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63798" y="6521301"/>
            <a:ext cx="13364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altLang="en-US" sz="900" dirty="0"/>
              <a:t>Page </a:t>
            </a:r>
            <a:fld id="{0126B7F6-7849-4C34-AF0D-85A5C2C14162}" type="slidenum">
              <a:rPr lang="en-GB" altLang="en-US" sz="900" smtClean="0"/>
              <a:pPr algn="l"/>
              <a:t>8</a:t>
            </a:fld>
            <a:endParaRPr lang="en-GB" alt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6754368" y="5858933"/>
            <a:ext cx="2389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0" dirty="0"/>
              <a:t>Georgia is not an OECD member state.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4950" y="1473200"/>
            <a:ext cx="1111250" cy="11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11" y="1079771"/>
            <a:ext cx="4365423" cy="51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ame 10"/>
          <p:cNvSpPr/>
          <p:nvPr/>
        </p:nvSpPr>
        <p:spPr>
          <a:xfrm>
            <a:off x="2620011" y="2579370"/>
            <a:ext cx="2040890" cy="13335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8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-635304" y="102535"/>
            <a:ext cx="8715022" cy="65031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ka-GE" altLang="en-US" sz="1600" dirty="0">
                <a:latin typeface="+mj-lt"/>
                <a:cs typeface="Calibri" pitchFamily="34" charset="0"/>
              </a:rPr>
              <a:t>მობილური ხმოვანი და მონაცემთა </a:t>
            </a:r>
            <a:r>
              <a:rPr lang="ka-GE" altLang="en-US" sz="1600" dirty="0" smtClean="0">
                <a:latin typeface="+mj-lt"/>
                <a:cs typeface="Calibri" pitchFamily="34" charset="0"/>
              </a:rPr>
              <a:t>გადაცემის </a:t>
            </a:r>
            <a:r>
              <a:rPr lang="ka-GE" altLang="en-US" sz="1600" dirty="0" smtClean="0">
                <a:latin typeface="+mj-lt"/>
                <a:cs typeface="Calibri" pitchFamily="34" charset="0"/>
              </a:rPr>
              <a:t>შედეგები </a:t>
            </a:r>
            <a:r>
              <a:rPr lang="ka-GE" altLang="en-US" sz="1600" dirty="0">
                <a:latin typeface="+mj-lt"/>
                <a:cs typeface="Calibri" pitchFamily="34" charset="0"/>
              </a:rPr>
              <a:t>- </a:t>
            </a:r>
            <a:r>
              <a:rPr lang="ka-GE" altLang="en-US" sz="1600" dirty="0" smtClean="0">
                <a:latin typeface="+mj-lt"/>
                <a:cs typeface="Calibri" pitchFamily="34" charset="0"/>
              </a:rPr>
              <a:t>ფიზ.პირები</a:t>
            </a:r>
            <a:r>
              <a:rPr lang="ka-GE" altLang="en-US" sz="1600" dirty="0">
                <a:latin typeface="+mj-lt"/>
                <a:cs typeface="Calibri" pitchFamily="34" charset="0"/>
              </a:rPr>
              <a:t/>
            </a:r>
            <a:br>
              <a:rPr lang="ka-GE" altLang="en-US" sz="1600" dirty="0">
                <a:latin typeface="+mj-lt"/>
                <a:cs typeface="Calibri" pitchFamily="34" charset="0"/>
              </a:rPr>
            </a:br>
            <a:r>
              <a:rPr lang="ka-GE" altLang="en-US" sz="1600" dirty="0">
                <a:latin typeface="+mj-lt"/>
                <a:cs typeface="Calibri" pitchFamily="34" charset="0"/>
              </a:rPr>
              <a:t> </a:t>
            </a:r>
            <a:r>
              <a:rPr lang="en-GB" altLang="en-US" sz="1600" dirty="0">
                <a:latin typeface="+mj-lt"/>
                <a:cs typeface="Calibri" pitchFamily="34" charset="0"/>
              </a:rPr>
              <a:t>OECD </a:t>
            </a:r>
            <a:r>
              <a:rPr lang="ka-GE" altLang="en-US" sz="1600" dirty="0">
                <a:latin typeface="+mj-lt"/>
                <a:cs typeface="Calibri" pitchFamily="34" charset="0"/>
              </a:rPr>
              <a:t>კალათა 900 ზარი, 2 </a:t>
            </a:r>
            <a:r>
              <a:rPr lang="ka-GE" altLang="en-US" sz="1600" dirty="0" err="1">
                <a:latin typeface="+mj-lt"/>
                <a:cs typeface="Calibri" pitchFamily="34" charset="0"/>
              </a:rPr>
              <a:t>გბ</a:t>
            </a:r>
            <a:endParaRPr lang="en-GB" altLang="en-US" sz="1600" dirty="0">
              <a:latin typeface="+mj-lt"/>
              <a:cs typeface="Calibri" pitchFamily="34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63798" y="6521301"/>
            <a:ext cx="13364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altLang="en-US" sz="900" dirty="0"/>
              <a:t>Page </a:t>
            </a:r>
            <a:fld id="{0126B7F6-7849-4C34-AF0D-85A5C2C14162}" type="slidenum">
              <a:rPr lang="en-GB" altLang="en-US" sz="900" smtClean="0"/>
              <a:pPr algn="l"/>
              <a:t>9</a:t>
            </a:fld>
            <a:endParaRPr lang="en-GB" alt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6754368" y="5858933"/>
            <a:ext cx="2389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0" dirty="0"/>
              <a:t>Georgia is not an OECD member state.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787650" y="3035300"/>
            <a:ext cx="1403350" cy="107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73" y="1073150"/>
            <a:ext cx="4437378" cy="51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ame 9"/>
          <p:cNvSpPr/>
          <p:nvPr/>
        </p:nvSpPr>
        <p:spPr>
          <a:xfrm>
            <a:off x="2458720" y="3912870"/>
            <a:ext cx="1945640" cy="13335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11847"/>
      </p:ext>
    </p:extLst>
  </p:cSld>
  <p:clrMapOvr>
    <a:masterClrMapping/>
  </p:clrMapOvr>
</p:sld>
</file>

<file path=ppt/theme/theme1.xml><?xml version="1.0" encoding="utf-8"?>
<a:theme xmlns:a="http://schemas.openxmlformats.org/drawingml/2006/main" name="SA 2014 New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 2014 New Template -a .potx" id="{24146C26-1DDA-4528-9C22-3E5F2F3EC841}" vid="{FFF0FCB8-3916-4C76-A148-FE3367DAE8B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 2014 New Template</Template>
  <TotalTime>96676</TotalTime>
  <Words>1290</Words>
  <Application>Microsoft Office PowerPoint</Application>
  <PresentationFormat>On-screen Show (4:3)</PresentationFormat>
  <Paragraphs>129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Unicode MS</vt:lpstr>
      <vt:lpstr>Arial</vt:lpstr>
      <vt:lpstr>Calibri</vt:lpstr>
      <vt:lpstr>Calibri Light</vt:lpstr>
      <vt:lpstr>Lucida Sans</vt:lpstr>
      <vt:lpstr>Sylfaen</vt:lpstr>
      <vt:lpstr>Trebuchet MS</vt:lpstr>
      <vt:lpstr>SA 2014 New Template</vt:lpstr>
      <vt:lpstr>PowerPoint Presentation</vt:lpstr>
      <vt:lpstr>შესავალი</vt:lpstr>
      <vt:lpstr>მობილური ხმოვანი მომსახურების და მონაცემთა გადაცემის ბენჩმარკინგის მეთოდოლოგია</vt:lpstr>
      <vt:lpstr>მობილური ხმოვანი და ინტერნეტ მომსახურების სამომხმარებლო კალათები, OECD 2017 განმარტებებით</vt:lpstr>
      <vt:lpstr>ფიქსირებული ფართოზოლოვანი მომსახურების ფასების ბენჩმარკინგის მეთოდოლოგია</vt:lpstr>
      <vt:lpstr>ფიქსირებული ფართოზოლოვანი კალათის მეთოდოლოგია</vt:lpstr>
      <vt:lpstr>შენიშვნები შედეგებზე</vt:lpstr>
      <vt:lpstr> მობილური ხმოვანი და მონაცემთა გადაცემის  შედეგები - ფიზ. პირები  OECD კალათა 100 ზარი, 0.5 გბ</vt:lpstr>
      <vt:lpstr>მობილური ხმოვანი და მონაცემთა გადაცემის შედეგები - ფიზ.პირები  OECD კალათა 900 ზარი, 2 გბ</vt:lpstr>
      <vt:lpstr>მობილური ხმოვანი და მონაცემთა გადაცემის შედეგები - ფიზ. პირები  OECD კალათა შეუზღუდავი ზარები, 5 გბ</vt:lpstr>
      <vt:lpstr>მობილური ხმოვანი და მონაცემთა გადაცემის  შედეგები -  კორპორატიული სეგმენტის OECD კალათა 300 ზარი, 1 გბ   </vt:lpstr>
      <vt:lpstr>მობილური ხმოვანი და მონაცემთა გადაცემის  შედეგები -  კორპორატიული სეგმენტის OECD კალათა 900 ზარი, 2 გბ</vt:lpstr>
      <vt:lpstr>მობილური ხმოვანი და მონაცემთა გადაცემის  შედეგები -  კორპორატიული სეგმენტის OECD კალათა ულიმიტო ზარები, 5 გბ</vt:lpstr>
      <vt:lpstr>ფიქსირებული ფართოზოლოვანი ინტერნეტის შედეგები – ფიზიკური პირები, ყველა ტექნოლოგია - საქართველოსთვის ადაპტირებული კალათა 19მბ/წმ</vt:lpstr>
      <vt:lpstr>ფიქსირებული ფართოზოლოვანი ინტერნეტის შედეგები – ფიზიკური პირები, ოპტიკური ინტერნეტი-საქართველოსთვის ადაპტირებული კალათა 19მბ/წმ</vt:lpstr>
      <vt:lpstr>ფიქსირებული ფართოზოლოვანი ინტერნეტის შედეგები – ფიზიკური პირები, ოპტიკური ინტერნეტი OECD საშუალო კალათა 25მბ/წმ </vt:lpstr>
      <vt:lpstr>ფიქსირებული ფართოზოლოვანი ინტერნეტის შედეგები – ფიზიკური პირები, ოპტიკური ინტერნეტი OECD საშუალო კალათა 100მბ/წმ </vt:lpstr>
      <vt:lpstr>ფიქსირებული ფართოზოლოვანი ინტერნეტის შედეგები – კორპორატიული სეგმენტი, ყველა ტექნოლოგია OECD საშუალო კალათა 10 მბ/წმ </vt:lpstr>
      <vt:lpstr>ფიქსირებული ფართოზოლოვანი ინტერნეტის შედეგები – კორპორატიული სეგმენტი, ოპტიკური ინტერნეტი OECD საშუალო კალათა 10 მბ/წმ</vt:lpstr>
    </vt:vector>
  </TitlesOfParts>
  <Company>Strategy Analytics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Electrolux CIP Intro</dc:subject>
  <dc:creator>Josie Sephton</dc:creator>
  <cp:lastModifiedBy>Windows User</cp:lastModifiedBy>
  <cp:revision>695</cp:revision>
  <dcterms:created xsi:type="dcterms:W3CDTF">2016-04-08T15:30:34Z</dcterms:created>
  <dcterms:modified xsi:type="dcterms:W3CDTF">2020-10-19T09:41:25Z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