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</p:sldIdLst>
  <p:sldSz cx="32399288" cy="10799763"/>
  <p:notesSz cx="6858000" cy="9144000"/>
  <p:defaultTextStyle>
    <a:defPPr>
      <a:defRPr lang="en-US"/>
    </a:defPPr>
    <a:lvl1pPr marL="0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8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2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3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5" algn="l" defTabSz="91436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6B8"/>
    <a:srgbClr val="67F2D1"/>
    <a:srgbClr val="FACDAE"/>
    <a:srgbClr val="4877A6"/>
    <a:srgbClr val="CE0404"/>
    <a:srgbClr val="FF4266"/>
    <a:srgbClr val="84AF9B"/>
    <a:srgbClr val="C8C7A8"/>
    <a:srgbClr val="FC9D99"/>
    <a:srgbClr val="93D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4944" autoAdjust="0"/>
  </p:normalViewPr>
  <p:slideViewPr>
    <p:cSldViewPr snapToGrid="0">
      <p:cViewPr varScale="1">
        <p:scale>
          <a:sx n="37" d="100"/>
          <a:sy n="37" d="100"/>
        </p:scale>
        <p:origin x="1051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9911" y="1767462"/>
            <a:ext cx="24299466" cy="3759917"/>
          </a:xfrm>
        </p:spPr>
        <p:txBody>
          <a:bodyPr anchor="b"/>
          <a:lstStyle>
            <a:lvl1pPr algn="ctr">
              <a:defRPr sz="944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5672376"/>
            <a:ext cx="24299466" cy="2607442"/>
          </a:xfrm>
        </p:spPr>
        <p:txBody>
          <a:bodyPr/>
          <a:lstStyle>
            <a:lvl1pPr marL="0" indent="0" algn="ctr">
              <a:buNone/>
              <a:defRPr sz="3780"/>
            </a:lvl1pPr>
            <a:lvl2pPr marL="719999" indent="0" algn="ctr">
              <a:buNone/>
              <a:defRPr sz="3150"/>
            </a:lvl2pPr>
            <a:lvl3pPr marL="1439997" indent="0" algn="ctr">
              <a:buNone/>
              <a:defRPr sz="2835"/>
            </a:lvl3pPr>
            <a:lvl4pPr marL="2159996" indent="0" algn="ctr">
              <a:buNone/>
              <a:defRPr sz="2520"/>
            </a:lvl4pPr>
            <a:lvl5pPr marL="2879994" indent="0" algn="ctr">
              <a:buNone/>
              <a:defRPr sz="2520"/>
            </a:lvl5pPr>
            <a:lvl6pPr marL="3599993" indent="0" algn="ctr">
              <a:buNone/>
              <a:defRPr sz="2520"/>
            </a:lvl6pPr>
            <a:lvl7pPr marL="4319991" indent="0" algn="ctr">
              <a:buNone/>
              <a:defRPr sz="2520"/>
            </a:lvl7pPr>
            <a:lvl8pPr marL="5039990" indent="0" algn="ctr">
              <a:buNone/>
              <a:defRPr sz="2520"/>
            </a:lvl8pPr>
            <a:lvl9pPr marL="5759988" indent="0" algn="ctr">
              <a:buNone/>
              <a:defRPr sz="252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9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1" y="574987"/>
            <a:ext cx="6986096" cy="9152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1" y="574987"/>
            <a:ext cx="20553298" cy="9152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9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6" y="2692442"/>
            <a:ext cx="27944386" cy="4492401"/>
          </a:xfrm>
        </p:spPr>
        <p:txBody>
          <a:bodyPr anchor="b"/>
          <a:lstStyle>
            <a:lvl1pPr>
              <a:defRPr sz="944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6" y="7227343"/>
            <a:ext cx="27944386" cy="2362447"/>
          </a:xfrm>
        </p:spPr>
        <p:txBody>
          <a:bodyPr/>
          <a:lstStyle>
            <a:lvl1pPr marL="0" indent="0">
              <a:buNone/>
              <a:defRPr sz="3780">
                <a:solidFill>
                  <a:schemeClr val="tx1">
                    <a:tint val="75000"/>
                  </a:schemeClr>
                </a:solidFill>
              </a:defRPr>
            </a:lvl1pPr>
            <a:lvl2pPr marL="719999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2pPr>
            <a:lvl3pPr marL="143999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3pPr>
            <a:lvl4pPr marL="2159996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4pPr>
            <a:lvl5pPr marL="2879994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5pPr>
            <a:lvl6pPr marL="3599993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6pPr>
            <a:lvl7pPr marL="4319991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7pPr>
            <a:lvl8pPr marL="503999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8pPr>
            <a:lvl9pPr marL="5759988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6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2874937"/>
            <a:ext cx="13769697" cy="6852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2874937"/>
            <a:ext cx="13769697" cy="6852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76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574988"/>
            <a:ext cx="27944386" cy="208745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2" y="2647443"/>
            <a:ext cx="13706416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2" y="3944914"/>
            <a:ext cx="13706416" cy="5802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0" y="2647443"/>
            <a:ext cx="13773917" cy="1297471"/>
          </a:xfrm>
        </p:spPr>
        <p:txBody>
          <a:bodyPr anchor="b"/>
          <a:lstStyle>
            <a:lvl1pPr marL="0" indent="0">
              <a:buNone/>
              <a:defRPr sz="3780" b="1"/>
            </a:lvl1pPr>
            <a:lvl2pPr marL="719999" indent="0">
              <a:buNone/>
              <a:defRPr sz="3150" b="1"/>
            </a:lvl2pPr>
            <a:lvl3pPr marL="1439997" indent="0">
              <a:buNone/>
              <a:defRPr sz="2835" b="1"/>
            </a:lvl3pPr>
            <a:lvl4pPr marL="2159996" indent="0">
              <a:buNone/>
              <a:defRPr sz="2520" b="1"/>
            </a:lvl4pPr>
            <a:lvl5pPr marL="2879994" indent="0">
              <a:buNone/>
              <a:defRPr sz="2520" b="1"/>
            </a:lvl5pPr>
            <a:lvl6pPr marL="3599993" indent="0">
              <a:buNone/>
              <a:defRPr sz="2520" b="1"/>
            </a:lvl6pPr>
            <a:lvl7pPr marL="4319991" indent="0">
              <a:buNone/>
              <a:defRPr sz="2520" b="1"/>
            </a:lvl7pPr>
            <a:lvl8pPr marL="5039990" indent="0">
              <a:buNone/>
              <a:defRPr sz="2520" b="1"/>
            </a:lvl8pPr>
            <a:lvl9pPr marL="5759988" indent="0">
              <a:buNone/>
              <a:defRPr sz="252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0" y="3944914"/>
            <a:ext cx="13773917" cy="5802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3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49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07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2" y="719984"/>
            <a:ext cx="10449613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1554966"/>
            <a:ext cx="16402140" cy="7674832"/>
          </a:xfrm>
        </p:spPr>
        <p:txBody>
          <a:bodyPr/>
          <a:lstStyle>
            <a:lvl1pPr>
              <a:defRPr sz="5039"/>
            </a:lvl1pPr>
            <a:lvl2pPr>
              <a:defRPr sz="4409"/>
            </a:lvl2pPr>
            <a:lvl3pPr>
              <a:defRPr sz="3780"/>
            </a:lvl3pPr>
            <a:lvl4pPr>
              <a:defRPr sz="3150"/>
            </a:lvl4pPr>
            <a:lvl5pPr>
              <a:defRPr sz="3150"/>
            </a:lvl5pPr>
            <a:lvl6pPr>
              <a:defRPr sz="3150"/>
            </a:lvl6pPr>
            <a:lvl7pPr>
              <a:defRPr sz="3150"/>
            </a:lvl7pPr>
            <a:lvl8pPr>
              <a:defRPr sz="3150"/>
            </a:lvl8pPr>
            <a:lvl9pPr>
              <a:defRPr sz="31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2" y="3239929"/>
            <a:ext cx="10449613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8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2" y="719984"/>
            <a:ext cx="10449613" cy="2519945"/>
          </a:xfrm>
        </p:spPr>
        <p:txBody>
          <a:bodyPr anchor="b"/>
          <a:lstStyle>
            <a:lvl1pPr>
              <a:defRPr sz="503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1554966"/>
            <a:ext cx="16402140" cy="7674832"/>
          </a:xfrm>
        </p:spPr>
        <p:txBody>
          <a:bodyPr anchor="t"/>
          <a:lstStyle>
            <a:lvl1pPr marL="0" indent="0">
              <a:buNone/>
              <a:defRPr sz="5039"/>
            </a:lvl1pPr>
            <a:lvl2pPr marL="719999" indent="0">
              <a:buNone/>
              <a:defRPr sz="4409"/>
            </a:lvl2pPr>
            <a:lvl3pPr marL="1439997" indent="0">
              <a:buNone/>
              <a:defRPr sz="3780"/>
            </a:lvl3pPr>
            <a:lvl4pPr marL="2159996" indent="0">
              <a:buNone/>
              <a:defRPr sz="3150"/>
            </a:lvl4pPr>
            <a:lvl5pPr marL="2879994" indent="0">
              <a:buNone/>
              <a:defRPr sz="3150"/>
            </a:lvl5pPr>
            <a:lvl6pPr marL="3599993" indent="0">
              <a:buNone/>
              <a:defRPr sz="3150"/>
            </a:lvl6pPr>
            <a:lvl7pPr marL="4319991" indent="0">
              <a:buNone/>
              <a:defRPr sz="3150"/>
            </a:lvl7pPr>
            <a:lvl8pPr marL="5039990" indent="0">
              <a:buNone/>
              <a:defRPr sz="3150"/>
            </a:lvl8pPr>
            <a:lvl9pPr marL="5759988" indent="0">
              <a:buNone/>
              <a:defRPr sz="315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2" y="3239929"/>
            <a:ext cx="10449613" cy="6002369"/>
          </a:xfrm>
        </p:spPr>
        <p:txBody>
          <a:bodyPr/>
          <a:lstStyle>
            <a:lvl1pPr marL="0" indent="0">
              <a:buNone/>
              <a:defRPr sz="2520"/>
            </a:lvl1pPr>
            <a:lvl2pPr marL="719999" indent="0">
              <a:buNone/>
              <a:defRPr sz="2205"/>
            </a:lvl2pPr>
            <a:lvl3pPr marL="1439997" indent="0">
              <a:buNone/>
              <a:defRPr sz="1890"/>
            </a:lvl3pPr>
            <a:lvl4pPr marL="2159996" indent="0">
              <a:buNone/>
              <a:defRPr sz="1575"/>
            </a:lvl4pPr>
            <a:lvl5pPr marL="2879994" indent="0">
              <a:buNone/>
              <a:defRPr sz="1575"/>
            </a:lvl5pPr>
            <a:lvl6pPr marL="3599993" indent="0">
              <a:buNone/>
              <a:defRPr sz="1575"/>
            </a:lvl6pPr>
            <a:lvl7pPr marL="4319991" indent="0">
              <a:buNone/>
              <a:defRPr sz="1575"/>
            </a:lvl7pPr>
            <a:lvl8pPr marL="5039990" indent="0">
              <a:buNone/>
              <a:defRPr sz="1575"/>
            </a:lvl8pPr>
            <a:lvl9pPr marL="5759988" indent="0">
              <a:buNone/>
              <a:defRPr sz="15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DA69C-A3BC-48FB-828D-5A6E6B91945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74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574988"/>
            <a:ext cx="2794438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2874937"/>
            <a:ext cx="2794438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10009781"/>
            <a:ext cx="728984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DA69C-A3BC-48FB-828D-5A6E6B919454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10009781"/>
            <a:ext cx="1093476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10009781"/>
            <a:ext cx="7289840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C475A-FC22-4BB2-81DE-26878B72C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15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439997" rtl="0" eaLnBrk="1" latinLnBrk="0" hangingPunct="1">
        <a:lnSpc>
          <a:spcPct val="90000"/>
        </a:lnSpc>
        <a:spcBef>
          <a:spcPct val="0"/>
        </a:spcBef>
        <a:buNone/>
        <a:defRPr sz="69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999" indent="-359999" algn="l" defTabSz="143999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4409" kern="1200">
          <a:solidFill>
            <a:schemeClr val="tx1"/>
          </a:solidFill>
          <a:latin typeface="+mn-lt"/>
          <a:ea typeface="+mn-ea"/>
          <a:cs typeface="+mn-cs"/>
        </a:defRPr>
      </a:lvl1pPr>
      <a:lvl2pPr marL="107999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780" kern="1200">
          <a:solidFill>
            <a:schemeClr val="tx1"/>
          </a:solidFill>
          <a:latin typeface="+mn-lt"/>
          <a:ea typeface="+mn-ea"/>
          <a:cs typeface="+mn-cs"/>
        </a:defRPr>
      </a:lvl2pPr>
      <a:lvl3pPr marL="1799996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3pPr>
      <a:lvl4pPr marL="2519995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3239994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959992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679991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399989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6119988" indent="-359999" algn="l" defTabSz="143999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1pPr>
      <a:lvl2pPr marL="719999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439997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159996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4pPr>
      <a:lvl5pPr marL="2879994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5pPr>
      <a:lvl6pPr marL="3599993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6pPr>
      <a:lvl7pPr marL="4319991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7pPr>
      <a:lvl8pPr marL="5039990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8pPr>
      <a:lvl9pPr marL="5759988" algn="l" defTabSz="1439997" rtl="0" eaLnBrk="1" latinLnBrk="0" hangingPunct="1">
        <a:defRPr sz="28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tradiciebichvenisimdidrea/?__tn__=K-R&amp;eid=ARDELAq1j7i0P4lzxneAooxf4eBC9f_5SH_cnWe0BswDiWBzTvnDEbKVD7bMIO8L8a91_V9gKyyIvHx8&amp;fref=mentions&amp;__xts__%5b0%5d=68.ARC1iy7sjL1zCSiKmfNx8XRMW0Lft00-x0RmFQ9nK50ivdFIdJYFr3rlTnr7fAJAbV67x8dzrbrMXIYiJ6F0Cnl4GGAyBdZy-50JuFyhovVdtriPzRuSGgmebSKHpZNQODlgAeMA6h2pRgRG5lK_7Odg4ZKO9SL-676l7KW-GODrceF_IazVAXzzeikhpHfShgf6e9fHvQ4RUGQUg1F5Ppb3ta9DCNMH8d6zD4_J2nUBtc1DA-W1Rai0mkzFcvkoemePTUFSH5mkvLlA4RcELtYPRjq5pJFcSETuGdI6aiPy6tzeMiYhUfFo9thdYIRD2fu4s7lTKI2Z1PNVviakZiXWww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13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4.jpe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23" Type="http://schemas.openxmlformats.org/officeDocument/2006/relationships/image" Target="../media/image16.jpg"/><Relationship Id="rId10" Type="http://schemas.openxmlformats.org/officeDocument/2006/relationships/hyperlink" Target="https://www.facebook.com/ILOVEARMENIA1/?__tn__=K-R&amp;eid=ARD3glpRegm9ayagoW24SRIj8g5gaSsPSKFZu2gkwc2wt0lE7f-5KEvjyhW1P6tVlthoHRwzADbfsggr&amp;fref=mentions&amp;__xts__%5b0%5d=68.ARDd1RpwFlFzkRg9uNodkIe3h0Tg91_pkwMVDvFec7-bHJqCBbSZo2eQlwQIr2SN7cCxam9hBfUH7GJult8YbNvj9VH9z3RhVk8peKrK9LsCiu9zlHVQ7inux1RyPNbpvs59YWABzmR0BUeAo0g59B52yJTxDfa4oh6Kj2gASOa0GRCNe6CI42ZNPY-B1aXFgMt30JtX0kJ2RN7xYElRpaW4bFy2WIuf_kDb7VbTim71Uy7iiUDCO0UTLMTV1q6Zna8aKoXpkXJEYE2denyEpDAEcvK_1jQEU2QIWMJQ1eKzPjIdwWYWfiAdD__OX19VK2LSJb_hJ53r02FOg1v7MMp5YQ" TargetMode="External"/><Relationship Id="rId19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5.jpg"/><Relationship Id="rId14" Type="http://schemas.openxmlformats.org/officeDocument/2006/relationships/image" Target="../media/image9.png"/><Relationship Id="rId22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AF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A0010A3B-A076-4F4E-B4CF-EB2607C0268B}"/>
              </a:ext>
            </a:extLst>
          </p:cNvPr>
          <p:cNvGrpSpPr/>
          <p:nvPr/>
        </p:nvGrpSpPr>
        <p:grpSpPr>
          <a:xfrm>
            <a:off x="18919688" y="92263"/>
            <a:ext cx="12091018" cy="3626644"/>
            <a:chOff x="4293499" y="568508"/>
            <a:chExt cx="8766613" cy="282701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E345BBC-45C2-4177-8EB0-87EBD8BF9165}"/>
                </a:ext>
              </a:extLst>
            </p:cNvPr>
            <p:cNvSpPr txBox="1"/>
            <p:nvPr/>
          </p:nvSpPr>
          <p:spPr>
            <a:xfrm>
              <a:off x="6879612" y="3035648"/>
              <a:ext cx="3336926" cy="359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>
                <a:solidFill>
                  <a:srgbClr val="FAC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B173E096-BB55-472B-BC17-90588069DAE9}"/>
                </a:ext>
              </a:extLst>
            </p:cNvPr>
            <p:cNvSpPr txBox="1"/>
            <p:nvPr/>
          </p:nvSpPr>
          <p:spPr>
            <a:xfrm>
              <a:off x="4293499" y="568508"/>
              <a:ext cx="8766613" cy="935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72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სიმართლე თუ ტყუილი?</a:t>
              </a:r>
              <a:endParaRPr lang="en-US" sz="7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2252">
            <a:off x="26847864" y="6603597"/>
            <a:ext cx="6301233" cy="3542693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B173E096-BB55-472B-BC17-90588069DAE9}"/>
              </a:ext>
            </a:extLst>
          </p:cNvPr>
          <p:cNvSpPr txBox="1"/>
          <p:nvPr/>
        </p:nvSpPr>
        <p:spPr>
          <a:xfrm>
            <a:off x="18496565" y="1248299"/>
            <a:ext cx="120910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მორიგი არმენოფობიული ფეიქ-ნიუსი, რომელიც კონკრეტული სქემის მეშვეობით, ტყუილის გავრცელებით მიზანმიმართულად ვრცელდებ ქართულ საზოგადოებაში არმენოფობიის დონის ასამაღლებლად</a:t>
            </a:r>
            <a:r>
              <a:rPr lang="ka-GE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a-GE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და ასევე ემსახურება იმას, რათა შუღლი შემოიტანოს ქართველ ხალხსა და ეთნიკურად სომხებს შორის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7299908" y="3964771"/>
            <a:ext cx="11618621" cy="5110524"/>
            <a:chOff x="18226535" y="4182711"/>
            <a:chExt cx="11618621" cy="5110524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8226535" y="4182711"/>
              <a:ext cx="11618621" cy="5110524"/>
              <a:chOff x="18212339" y="4189078"/>
              <a:chExt cx="11618621" cy="5110524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9615" l="10000" r="90000">
                            <a14:foregroundMark x1="24375" y1="41154" x2="24375" y2="41154"/>
                            <a14:foregroundMark x1="20729" y1="74615" x2="20729" y2="74615"/>
                            <a14:foregroundMark x1="44583" y1="75000" x2="44583" y2="75000"/>
                            <a14:foregroundMark x1="46667" y1="79038" x2="46667" y2="79038"/>
                            <a14:foregroundMark x1="46458" y1="84231" x2="46458" y2="84231"/>
                            <a14:foregroundMark x1="53542" y1="80192" x2="53542" y2="80192"/>
                            <a14:foregroundMark x1="53542" y1="82115" x2="55208" y2="83269"/>
                            <a14:foregroundMark x1="50729" y1="82692" x2="50729" y2="82692"/>
                            <a14:foregroundMark x1="43333" y1="91923" x2="43333" y2="91923"/>
                            <a14:foregroundMark x1="48750" y1="88462" x2="48750" y2="88462"/>
                            <a14:foregroundMark x1="46875" y1="89231" x2="46875" y2="89231"/>
                            <a14:foregroundMark x1="51042" y1="89231" x2="51042" y2="89231"/>
                            <a14:foregroundMark x1="51354" y1="89231" x2="51354" y2="89231"/>
                            <a14:foregroundMark x1="38125" y1="84231" x2="60000" y2="98269"/>
                            <a14:foregroundMark x1="40625" y1="81154" x2="51458" y2="80385"/>
                            <a14:foregroundMark x1="56875" y1="82115" x2="60521" y2="84423"/>
                            <a14:foregroundMark x1="60104" y1="81538" x2="60729" y2="96923"/>
                            <a14:foregroundMark x1="38542" y1="89423" x2="37500" y2="99615"/>
                            <a14:foregroundMark x1="34583" y1="37692" x2="37917" y2="41346"/>
                            <a14:backgroundMark x1="73438" y1="98269" x2="74063" y2="98462"/>
                            <a14:backgroundMark x1="47708" y1="61923" x2="47604" y2="6192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12339" y="4189078"/>
                <a:ext cx="9434814" cy="5110524"/>
              </a:xfrm>
              <a:prstGeom prst="rect">
                <a:avLst/>
              </a:prstGeom>
              <a:effectLst>
                <a:glow rad="127000">
                  <a:schemeClr val="accent1">
                    <a:alpha val="26000"/>
                  </a:schemeClr>
                </a:glow>
                <a:outerShdw blurRad="50800" dist="88900" dir="6000000" sx="99000" sy="99000" algn="ctr" rotWithShape="0">
                  <a:srgbClr val="000000">
                    <a:alpha val="84000"/>
                  </a:srgbClr>
                </a:outerShdw>
                <a:softEdge rad="25400"/>
              </a:effectLst>
            </p:spPr>
          </p:pic>
          <p:pic>
            <p:nvPicPr>
              <p:cNvPr id="83" name="Рисунок 82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>
                            <a14:foregroundMark x1="72667" y1="65778" x2="72889" y2="65778"/>
                            <a14:backgroundMark x1="76444" y1="72000" x2="69111" y2="64889"/>
                            <a14:backgroundMark x1="58444" y1="64000" x2="54889" y2="58222"/>
                            <a14:backgroundMark x1="59556" y1="69333" x2="64667" y2="59778"/>
                            <a14:backgroundMark x1="30889" y1="82222" x2="32667" y2="80889"/>
                            <a14:backgroundMark x1="40667" y1="76222" x2="41333" y2="71556"/>
                            <a14:backgroundMark x1="47778" y1="76000" x2="47556" y2="73778"/>
                            <a14:backgroundMark x1="26222" y1="77333" x2="23778" y2="78222"/>
                            <a14:backgroundMark x1="23778" y1="78222" x2="23778" y2="78222"/>
                            <a14:backgroundMark x1="39111" y1="47333" x2="40667" y2="48444"/>
                            <a14:backgroundMark x1="35111" y1="52000" x2="35111" y2="5222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44710" y="4359012"/>
                <a:ext cx="4286250" cy="4286250"/>
              </a:xfrm>
              <a:prstGeom prst="rect">
                <a:avLst/>
              </a:prstGeom>
            </p:spPr>
          </p:pic>
        </p:grp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05600" y="5533271"/>
              <a:ext cx="808434" cy="458081"/>
            </a:xfrm>
            <a:prstGeom prst="rect">
              <a:avLst/>
            </a:prstGeom>
            <a:scene3d>
              <a:camera prst="isometricLeftDown"/>
              <a:lightRig rig="threePt" dir="t"/>
            </a:scene3d>
          </p:spPr>
        </p:pic>
      </p:grpSp>
      <p:grpSp>
        <p:nvGrpSpPr>
          <p:cNvPr id="26" name="Группа 25"/>
          <p:cNvGrpSpPr/>
          <p:nvPr/>
        </p:nvGrpSpPr>
        <p:grpSpPr>
          <a:xfrm>
            <a:off x="1498225" y="-29899"/>
            <a:ext cx="25964306" cy="10987884"/>
            <a:chOff x="12157641" y="-2959"/>
            <a:chExt cx="16360943" cy="6858000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xmlns="" id="{268DA095-5AA6-45CB-914D-549D391484B4}"/>
                </a:ext>
              </a:extLst>
            </p:cNvPr>
            <p:cNvGrpSpPr/>
            <p:nvPr/>
          </p:nvGrpSpPr>
          <p:grpSpPr>
            <a:xfrm>
              <a:off x="12157641" y="-2959"/>
              <a:ext cx="16360943" cy="6858000"/>
              <a:chOff x="2492179" y="68606"/>
              <a:chExt cx="16360943" cy="685800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xmlns="" id="{56761E50-ACF4-4AEB-91B2-4D1260FF3876}"/>
                  </a:ext>
                </a:extLst>
              </p:cNvPr>
              <p:cNvGrpSpPr/>
              <p:nvPr/>
            </p:nvGrpSpPr>
            <p:grpSpPr>
              <a:xfrm>
                <a:off x="2492179" y="68606"/>
                <a:ext cx="10589005" cy="6858000"/>
                <a:chOff x="-11872227" y="68606"/>
                <a:chExt cx="10589005" cy="6858000"/>
              </a:xfrm>
              <a:effectLst>
                <a:outerShdw blurRad="254000" dist="88900" algn="l" rotWithShape="0">
                  <a:schemeClr val="tx1">
                    <a:lumMod val="95000"/>
                    <a:lumOff val="5000"/>
                    <a:alpha val="51000"/>
                  </a:schemeClr>
                </a:outerShdw>
              </a:effectLst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01A82F37-F384-44AF-8D4D-8E5AB51F36CD}"/>
                    </a:ext>
                  </a:extLst>
                </p:cNvPr>
                <p:cNvSpPr/>
                <p:nvPr/>
              </p:nvSpPr>
              <p:spPr>
                <a:xfrm>
                  <a:off x="-11872227" y="68606"/>
                  <a:ext cx="9848850" cy="6858000"/>
                </a:xfrm>
                <a:prstGeom prst="rect">
                  <a:avLst/>
                </a:prstGeom>
                <a:solidFill>
                  <a:srgbClr val="C8C7A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08000" rIns="3816000" rtlCol="0" anchor="t"/>
                <a:lstStyle/>
                <a:p>
                  <a:pPr algn="ctr"/>
                  <a:r>
                    <a:rPr lang="ka-GE" sz="2400" dirty="0" smtClean="0">
                      <a:solidFill>
                        <a:srgbClr val="4877A6"/>
                      </a:solidFill>
                    </a:rPr>
                    <a:t>სოციალურ </a:t>
                  </a:r>
                  <a:r>
                    <a:rPr lang="ka-GE" sz="2400" dirty="0">
                      <a:solidFill>
                        <a:srgbClr val="4877A6"/>
                      </a:solidFill>
                    </a:rPr>
                    <a:t>ქსელში გვერდი</a:t>
                  </a:r>
                  <a:r>
                    <a:rPr lang="ka-GE" sz="2400" dirty="0">
                      <a:solidFill>
                        <a:srgbClr val="FF0000"/>
                      </a:solidFill>
                    </a:rPr>
                    <a:t> </a:t>
                  </a:r>
                  <a:r>
                    <a:rPr lang="ka-GE" sz="2400" dirty="0">
                      <a:solidFill>
                        <a:srgbClr val="FF0000"/>
                      </a:solidFill>
                      <a:hlinkClick r:id="rId8"/>
                    </a:rPr>
                    <a:t>ტრადიციები ჩვენი სიმდიდრეა</a:t>
                  </a:r>
                  <a:r>
                    <a:rPr lang="ka-GE" sz="2400" dirty="0">
                      <a:solidFill>
                        <a:srgbClr val="FF0000"/>
                      </a:solidFill>
                    </a:rPr>
                    <a:t> </a:t>
                  </a:r>
                  <a:r>
                    <a:rPr lang="ka-GE" sz="2400" dirty="0">
                      <a:solidFill>
                        <a:srgbClr val="4877A6"/>
                      </a:solidFill>
                    </a:rPr>
                    <a:t>(შექმნილია 2019 წლის 23 </a:t>
                  </a:r>
                  <a:r>
                    <a:rPr lang="en-US" sz="2400" dirty="0">
                      <a:solidFill>
                        <a:srgbClr val="4877A6"/>
                      </a:solidFill>
                    </a:rPr>
                    <a:t>     </a:t>
                  </a:r>
                  <a:r>
                    <a:rPr lang="ka-GE" sz="2400" dirty="0">
                      <a:solidFill>
                        <a:srgbClr val="4877A6"/>
                      </a:solidFill>
                    </a:rPr>
                    <a:t>თებერვალს, აქვს 800 ლაიქი) 2019 წლის 16 მარტს 13:19 საათზე ავრცელებს ფოტოს, რომელსაც </a:t>
                  </a:r>
                  <a:r>
                    <a:rPr lang="en-US" sz="2400" dirty="0">
                      <a:solidFill>
                        <a:srgbClr val="4877A6"/>
                      </a:solidFill>
                    </a:rPr>
                    <a:t>   </a:t>
                  </a:r>
                  <a:r>
                    <a:rPr lang="ka-GE" sz="2400" dirty="0">
                      <a:solidFill>
                        <a:srgbClr val="4877A6"/>
                      </a:solidFill>
                    </a:rPr>
                    <a:t>აღბეჭდილია, რომ გვერდზე "</a:t>
                  </a:r>
                  <a:r>
                    <a:rPr lang="en-US" sz="2400" dirty="0">
                      <a:solidFill>
                        <a:srgbClr val="4877A6"/>
                      </a:solidFill>
                      <a:latin typeface="Tw Cen MT" panose="020B0602020104020603" pitchFamily="34" charset="0"/>
                    </a:rPr>
                    <a:t>I Love Armenia" 12 </a:t>
                  </a:r>
                  <a:r>
                    <a:rPr lang="ka-GE" sz="2400" dirty="0">
                      <a:solidFill>
                        <a:srgbClr val="4877A6"/>
                      </a:solidFill>
                    </a:rPr>
                    <a:t>საათის წინ დაიდო ხინკალის ფოტო და წარწერა, რომ ის "სომხური ეროვნული კერძია."</a:t>
                  </a:r>
                  <a:endParaRPr lang="en-US" sz="2400" dirty="0">
                    <a:solidFill>
                      <a:srgbClr val="4877A6"/>
                    </a:solidFill>
                    <a:latin typeface="Tw Cen MT" panose="020B0602020104020603" pitchFamily="34" charset="0"/>
                  </a:endParaRPr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xmlns="" id="{84CE4060-9EA1-4A18-9D41-27A4057CDEAD}"/>
                    </a:ext>
                  </a:extLst>
                </p:cNvPr>
                <p:cNvGrpSpPr/>
                <p:nvPr/>
              </p:nvGrpSpPr>
              <p:grpSpPr>
                <a:xfrm>
                  <a:off x="-2046513" y="2925911"/>
                  <a:ext cx="763291" cy="1013801"/>
                  <a:chOff x="620487" y="3580949"/>
                  <a:chExt cx="763291" cy="1013801"/>
                </a:xfrm>
              </p:grpSpPr>
              <p:sp>
                <p:nvSpPr>
                  <p:cNvPr id="2" name="Rectangle: Top Corners Rounded 1">
                    <a:extLst>
                      <a:ext uri="{FF2B5EF4-FFF2-40B4-BE49-F238E27FC236}">
                        <a16:creationId xmlns:a16="http://schemas.microsoft.com/office/drawing/2014/main" xmlns="" id="{C5D1EB51-A0E9-4F9E-8E46-8B3E890D1A1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521048" y="3812432"/>
                    <a:ext cx="881757" cy="682879"/>
                  </a:xfrm>
                  <a:prstGeom prst="round2SameRect">
                    <a:avLst/>
                  </a:prstGeom>
                  <a:solidFill>
                    <a:srgbClr val="C8C7A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xmlns="" id="{E7756F21-0986-45B4-9493-6206B3F28A73}"/>
                      </a:ext>
                    </a:extLst>
                  </p:cNvPr>
                  <p:cNvSpPr txBox="1"/>
                  <p:nvPr/>
                </p:nvSpPr>
                <p:spPr>
                  <a:xfrm>
                    <a:off x="628371" y="3580949"/>
                    <a:ext cx="755407" cy="9967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a-GE" sz="9600" b="1" dirty="0">
                        <a:solidFill>
                          <a:srgbClr val="4877A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DAGGERSQUARE" pitchFamily="50" charset="0"/>
                      </a:rPr>
                      <a:t>ა</a:t>
                    </a:r>
                    <a:endParaRPr lang="en-US" sz="9600" b="1" dirty="0">
                      <a:solidFill>
                        <a:srgbClr val="4877A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DAGGERSQUARE" pitchFamily="50" charset="0"/>
                    </a:endParaRPr>
                  </a:p>
                </p:txBody>
              </p:sp>
            </p:grpSp>
          </p:grp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58DDC6C3-E2AC-41D0-B309-C768DE73B1BF}"/>
                  </a:ext>
                </a:extLst>
              </p:cNvPr>
              <p:cNvSpPr txBox="1"/>
              <p:nvPr/>
            </p:nvSpPr>
            <p:spPr>
              <a:xfrm>
                <a:off x="17501137" y="5151520"/>
                <a:ext cx="1351985" cy="214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1600" dirty="0">
                  <a:solidFill>
                    <a:srgbClr val="84AF9B"/>
                  </a:solidFill>
                  <a:latin typeface="DAGGERSQUARE" pitchFamily="50" charset="0"/>
                </a:endParaRPr>
              </a:p>
            </p:txBody>
          </p:sp>
        </p:grpSp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68" b="-44"/>
            <a:stretch/>
          </p:blipFill>
          <p:spPr>
            <a:xfrm>
              <a:off x="13659300" y="1675731"/>
              <a:ext cx="7945080" cy="4268298"/>
            </a:xfrm>
            <a:prstGeom prst="rect">
              <a:avLst/>
            </a:prstGeom>
          </p:spPr>
        </p:pic>
      </p:grpSp>
      <p:grpSp>
        <p:nvGrpSpPr>
          <p:cNvPr id="230" name="Группа 229"/>
          <p:cNvGrpSpPr/>
          <p:nvPr/>
        </p:nvGrpSpPr>
        <p:grpSpPr>
          <a:xfrm>
            <a:off x="-468557" y="-1928"/>
            <a:ext cx="17823799" cy="10845893"/>
            <a:chOff x="10602383" y="-10924902"/>
            <a:chExt cx="15757729" cy="1079976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D9F87DD0-B660-4FD3-9876-F10CFF006B32}"/>
                </a:ext>
              </a:extLst>
            </p:cNvPr>
            <p:cNvGrpSpPr/>
            <p:nvPr/>
          </p:nvGrpSpPr>
          <p:grpSpPr>
            <a:xfrm>
              <a:off x="10602383" y="-10924902"/>
              <a:ext cx="15757729" cy="10799763"/>
              <a:chOff x="-5219700" y="0"/>
              <a:chExt cx="10479259" cy="6858000"/>
            </a:xfrm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3275D813-8D64-4748-8D21-48563217B55D}"/>
                  </a:ext>
                </a:extLst>
              </p:cNvPr>
              <p:cNvSpPr/>
              <p:nvPr/>
            </p:nvSpPr>
            <p:spPr>
              <a:xfrm>
                <a:off x="-5219700" y="0"/>
                <a:ext cx="9848850" cy="6858000"/>
              </a:xfrm>
              <a:prstGeom prst="rect">
                <a:avLst/>
              </a:prstGeom>
              <a:solidFill>
                <a:srgbClr val="FACDB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BC0D95A8-67B5-4055-9C4F-3DBEE1C07201}"/>
                  </a:ext>
                </a:extLst>
              </p:cNvPr>
              <p:cNvGrpSpPr/>
              <p:nvPr/>
            </p:nvGrpSpPr>
            <p:grpSpPr>
              <a:xfrm>
                <a:off x="4495685" y="2474622"/>
                <a:ext cx="763874" cy="996756"/>
                <a:chOff x="8267585" y="3570538"/>
                <a:chExt cx="763874" cy="996756"/>
              </a:xfrm>
            </p:grpSpPr>
            <p:sp>
              <p:nvSpPr>
                <p:cNvPr id="13" name="Rectangle: Top Corners Rounded 12">
                  <a:extLst>
                    <a:ext uri="{FF2B5EF4-FFF2-40B4-BE49-F238E27FC236}">
                      <a16:creationId xmlns:a16="http://schemas.microsoft.com/office/drawing/2014/main" xmlns="" id="{4398BEEC-1423-4336-B5D8-03839CBA6908}"/>
                    </a:ext>
                  </a:extLst>
                </p:cNvPr>
                <p:cNvSpPr/>
                <p:nvPr/>
              </p:nvSpPr>
              <p:spPr>
                <a:xfrm rot="5400000">
                  <a:off x="8275376" y="3753711"/>
                  <a:ext cx="881757" cy="630408"/>
                </a:xfrm>
                <a:prstGeom prst="round2SameRect">
                  <a:avLst/>
                </a:prstGeom>
                <a:solidFill>
                  <a:srgbClr val="FACDB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xmlns="" id="{0456715B-D0FD-4499-8AFC-ED7C0F550A86}"/>
                    </a:ext>
                  </a:extLst>
                </p:cNvPr>
                <p:cNvSpPr txBox="1"/>
                <p:nvPr/>
              </p:nvSpPr>
              <p:spPr>
                <a:xfrm>
                  <a:off x="8267585" y="3570538"/>
                  <a:ext cx="763872" cy="996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a-GE" sz="9600" b="1" dirty="0" smtClean="0">
                      <a:solidFill>
                        <a:srgbClr val="4877A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DAGGERSQUARE" pitchFamily="50" charset="0"/>
                    </a:rPr>
                    <a:t>ბ</a:t>
                  </a:r>
                  <a:endParaRPr lang="en-US" sz="9600" b="1" dirty="0">
                    <a:solidFill>
                      <a:srgbClr val="4877A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AGGERSQUARE" pitchFamily="50" charset="0"/>
                  </a:endParaRPr>
                </a:p>
              </p:txBody>
            </p:sp>
          </p:grpSp>
        </p:grpSp>
        <p:sp>
          <p:nvSpPr>
            <p:cNvPr id="184" name="TextBox 183">
              <a:extLst>
                <a:ext uri="{FF2B5EF4-FFF2-40B4-BE49-F238E27FC236}">
                  <a16:creationId xmlns:a16="http://schemas.microsoft.com/office/drawing/2014/main" xmlns="" id="{B173E096-BB55-472B-BC17-90588069DAE9}"/>
                </a:ext>
              </a:extLst>
            </p:cNvPr>
            <p:cNvSpPr txBox="1"/>
            <p:nvPr/>
          </p:nvSpPr>
          <p:spPr>
            <a:xfrm>
              <a:off x="13259828" y="-10667056"/>
              <a:ext cx="12091018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3600" dirty="0">
                  <a:solidFill>
                    <a:srgbClr val="4877A6"/>
                  </a:solidFill>
                </a:rPr>
                <a:t> სოციალურ ქსელ ფეიქსბუქში ერთადერთი გვერდი არსებობს მსგავსი სახელით </a:t>
              </a:r>
              <a:r>
                <a:rPr lang="en-US" sz="3600" dirty="0">
                  <a:solidFill>
                    <a:srgbClr val="4877A6"/>
                  </a:solidFill>
                  <a:hlinkClick r:id="rId10"/>
                </a:rPr>
                <a:t>I love Armenia</a:t>
              </a:r>
              <a:r>
                <a:rPr lang="en-US" sz="3600" dirty="0">
                  <a:solidFill>
                    <a:srgbClr val="4877A6"/>
                  </a:solidFill>
                </a:rPr>
                <a:t>, </a:t>
              </a:r>
              <a:r>
                <a:rPr lang="ka-GE" sz="3600" dirty="0">
                  <a:solidFill>
                    <a:srgbClr val="4877A6"/>
                  </a:solidFill>
                </a:rPr>
                <a:t>თუმცა თუ დააკვირდებით მათი მთავარი ფოტო არ შეესაბამება ატვირთულ ფოტოზე მთავარ ფოტოს. მეტის, მეორე სიტყვის (</a:t>
              </a:r>
              <a:r>
                <a:rPr lang="en-US" sz="3600" dirty="0">
                  <a:solidFill>
                    <a:srgbClr val="4877A6"/>
                  </a:solidFill>
                </a:rPr>
                <a:t>love) </a:t>
              </a:r>
              <a:r>
                <a:rPr lang="ka-GE" sz="3600" dirty="0">
                  <a:solidFill>
                    <a:srgbClr val="4877A6"/>
                  </a:solidFill>
                </a:rPr>
                <a:t>პირველი ასო პატარათი წერია, გავრცელებულ ფოტოზე კი დიდი ასოთი. შესაბამისად, ეს ორი სხვადასხვა გვერდია, ხოლო გვერდი "</a:t>
              </a:r>
              <a:r>
                <a:rPr lang="en-US" sz="3600" dirty="0">
                  <a:solidFill>
                    <a:srgbClr val="4877A6"/>
                  </a:solidFill>
                </a:rPr>
                <a:t>I Love Armenia" </a:t>
              </a:r>
              <a:r>
                <a:rPr lang="ka-GE" sz="3600" dirty="0">
                  <a:solidFill>
                    <a:srgbClr val="4877A6"/>
                  </a:solidFill>
                </a:rPr>
                <a:t>არ არსებობს.</a:t>
              </a:r>
              <a:endParaRPr lang="en-US" sz="3600" dirty="0">
                <a:solidFill>
                  <a:srgbClr val="4877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pic>
          <p:nvPicPr>
            <p:cNvPr id="226" name="Рисунок 22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4926" y="-5138832"/>
              <a:ext cx="6596262" cy="2864657"/>
            </a:xfrm>
            <a:prstGeom prst="rect">
              <a:avLst/>
            </a:prstGeom>
          </p:spPr>
        </p:pic>
        <p:pic>
          <p:nvPicPr>
            <p:cNvPr id="227" name="Рисунок 22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16782" y="-6216665"/>
              <a:ext cx="5210360" cy="5709983"/>
            </a:xfrm>
            <a:prstGeom prst="rect">
              <a:avLst/>
            </a:prstGeom>
          </p:spPr>
        </p:pic>
      </p:grpSp>
      <p:grpSp>
        <p:nvGrpSpPr>
          <p:cNvPr id="234" name="Группа 233"/>
          <p:cNvGrpSpPr/>
          <p:nvPr/>
        </p:nvGrpSpPr>
        <p:grpSpPr>
          <a:xfrm>
            <a:off x="-984027" y="-206408"/>
            <a:ext cx="17502721" cy="11107131"/>
            <a:chOff x="5386889" y="-12686237"/>
            <a:chExt cx="14898374" cy="10921864"/>
          </a:xfrm>
        </p:grpSpPr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xmlns="" id="{6E63A556-ED80-4CB3-B3C4-7604C96C4387}"/>
                </a:ext>
              </a:extLst>
            </p:cNvPr>
            <p:cNvGrpSpPr/>
            <p:nvPr/>
          </p:nvGrpSpPr>
          <p:grpSpPr>
            <a:xfrm>
              <a:off x="5386889" y="-12612445"/>
              <a:ext cx="14898374" cy="10848072"/>
              <a:chOff x="-1201987" y="0"/>
              <a:chExt cx="10472495" cy="68580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86AB1F5F-FC4D-4A86-A9E5-BBEB8A5FDA63}"/>
                  </a:ext>
                </a:extLst>
              </p:cNvPr>
              <p:cNvGrpSpPr/>
              <p:nvPr/>
            </p:nvGrpSpPr>
            <p:grpSpPr>
              <a:xfrm>
                <a:off x="-1201987" y="0"/>
                <a:ext cx="10472495" cy="6858000"/>
                <a:chOff x="-6324600" y="0"/>
                <a:chExt cx="10472495" cy="6858000"/>
              </a:xfrm>
              <a:effectLst>
                <a:outerShdw blurRad="254000" dist="88900" algn="l" rotWithShape="0">
                  <a:prstClr val="black">
                    <a:alpha val="51000"/>
                  </a:prstClr>
                </a:outerShdw>
              </a:effectLst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xmlns="" id="{1E61F369-01B8-42C0-AB81-1CDAED90BB31}"/>
                    </a:ext>
                  </a:extLst>
                </p:cNvPr>
                <p:cNvSpPr/>
                <p:nvPr/>
              </p:nvSpPr>
              <p:spPr>
                <a:xfrm>
                  <a:off x="-6324600" y="0"/>
                  <a:ext cx="9848851" cy="6858000"/>
                </a:xfrm>
                <a:prstGeom prst="rect">
                  <a:avLst/>
                </a:prstGeom>
                <a:solidFill>
                  <a:srgbClr val="FC9D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xmlns="" id="{22B5E647-0CEC-423F-B558-37B9E35FDE29}"/>
                    </a:ext>
                  </a:extLst>
                </p:cNvPr>
                <p:cNvGrpSpPr/>
                <p:nvPr/>
              </p:nvGrpSpPr>
              <p:grpSpPr>
                <a:xfrm>
                  <a:off x="3473524" y="1808721"/>
                  <a:ext cx="674371" cy="1143491"/>
                  <a:chOff x="8350324" y="3366302"/>
                  <a:chExt cx="674371" cy="1143491"/>
                </a:xfrm>
              </p:grpSpPr>
              <p:sp>
                <p:nvSpPr>
                  <p:cNvPr id="16" name="Rectangle: Top Corners Rounded 15">
                    <a:extLst>
                      <a:ext uri="{FF2B5EF4-FFF2-40B4-BE49-F238E27FC236}">
                        <a16:creationId xmlns:a16="http://schemas.microsoft.com/office/drawing/2014/main" xmlns="" id="{8FBCEB8D-B1DF-412C-A248-C5E7E6FECF6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271994" y="3757093"/>
                    <a:ext cx="881757" cy="623644"/>
                  </a:xfrm>
                  <a:prstGeom prst="round2SameRect">
                    <a:avLst/>
                  </a:prstGeom>
                  <a:solidFill>
                    <a:srgbClr val="FC9D9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xmlns="" id="{E547BC8A-CC83-433F-B204-2012A7E0FDD3}"/>
                      </a:ext>
                    </a:extLst>
                  </p:cNvPr>
                  <p:cNvSpPr txBox="1"/>
                  <p:nvPr/>
                </p:nvSpPr>
                <p:spPr>
                  <a:xfrm>
                    <a:off x="8350324" y="3366302"/>
                    <a:ext cx="674370" cy="9923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a-GE" sz="9600" b="1" dirty="0">
                        <a:solidFill>
                          <a:srgbClr val="4877A6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DAGGERSQUARE" pitchFamily="50" charset="0"/>
                      </a:rPr>
                      <a:t>გ</a:t>
                    </a:r>
                    <a:endParaRPr lang="en-US" sz="9600" b="1" dirty="0">
                      <a:solidFill>
                        <a:srgbClr val="4877A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DAGGERSQUARE" pitchFamily="50" charset="0"/>
                    </a:endParaRPr>
                  </a:p>
                </p:txBody>
              </p:sp>
            </p:grpSp>
          </p:grp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xmlns="" id="{186A4B54-1CEA-4CAA-A3EC-0EA505AB2A25}"/>
                  </a:ext>
                </a:extLst>
              </p:cNvPr>
              <p:cNvGrpSpPr/>
              <p:nvPr/>
            </p:nvGrpSpPr>
            <p:grpSpPr>
              <a:xfrm>
                <a:off x="4696422" y="5020972"/>
                <a:ext cx="1491912" cy="214029"/>
                <a:chOff x="4696422" y="5020972"/>
                <a:chExt cx="1491912" cy="214029"/>
              </a:xfrm>
            </p:grpSpPr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xmlns="" id="{3E17CAEE-C5C9-4541-AF80-A7E06FE5DF0B}"/>
                    </a:ext>
                  </a:extLst>
                </p:cNvPr>
                <p:cNvSpPr txBox="1"/>
                <p:nvPr/>
              </p:nvSpPr>
              <p:spPr>
                <a:xfrm>
                  <a:off x="4696422" y="5020972"/>
                  <a:ext cx="270356" cy="2140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1600" dirty="0">
                    <a:solidFill>
                      <a:schemeClr val="bg1"/>
                    </a:solidFill>
                    <a:latin typeface="DAGGERSQUARE" pitchFamily="50" charset="0"/>
                  </a:endParaRPr>
                </a:p>
              </p:txBody>
            </p:sp>
            <p:sp>
              <p:nvSpPr>
                <p:cNvPr id="182" name="TextBox 181">
                  <a:extLst>
                    <a:ext uri="{FF2B5EF4-FFF2-40B4-BE49-F238E27FC236}">
                      <a16:creationId xmlns:a16="http://schemas.microsoft.com/office/drawing/2014/main" xmlns="" id="{B882F211-3381-4614-9C5B-5BC5D9A309C1}"/>
                    </a:ext>
                  </a:extLst>
                </p:cNvPr>
                <p:cNvSpPr txBox="1"/>
                <p:nvPr/>
              </p:nvSpPr>
              <p:spPr>
                <a:xfrm>
                  <a:off x="5917978" y="5020972"/>
                  <a:ext cx="270356" cy="2140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1600" dirty="0">
                    <a:solidFill>
                      <a:schemeClr val="bg1"/>
                    </a:solidFill>
                    <a:latin typeface="DAGGERSQUARE" pitchFamily="50" charset="0"/>
                  </a:endParaRPr>
                </a:p>
              </p:txBody>
            </p:sp>
          </p:grpSp>
        </p:grpSp>
        <p:grpSp>
          <p:nvGrpSpPr>
            <p:cNvPr id="233" name="Группа 232"/>
            <p:cNvGrpSpPr/>
            <p:nvPr/>
          </p:nvGrpSpPr>
          <p:grpSpPr>
            <a:xfrm>
              <a:off x="8027291" y="-12686237"/>
              <a:ext cx="12091018" cy="7240236"/>
              <a:chOff x="8027291" y="-12686237"/>
              <a:chExt cx="12091018" cy="7240236"/>
            </a:xfrm>
          </p:grpSpPr>
          <p:sp>
            <p:nvSpPr>
              <p:cNvPr id="186" name="TextBox 185">
                <a:extLst>
                  <a:ext uri="{FF2B5EF4-FFF2-40B4-BE49-F238E27FC236}">
                    <a16:creationId xmlns:a16="http://schemas.microsoft.com/office/drawing/2014/main" xmlns="" id="{B173E096-BB55-472B-BC17-90588069DAE9}"/>
                  </a:ext>
                </a:extLst>
              </p:cNvPr>
              <p:cNvSpPr txBox="1"/>
              <p:nvPr/>
            </p:nvSpPr>
            <p:spPr>
              <a:xfrm>
                <a:off x="9535068" y="-11506197"/>
                <a:ext cx="9213363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4877A6"/>
                    </a:solidFill>
                  </a:rPr>
                  <a:t> </a:t>
                </a:r>
                <a:r>
                  <a:rPr lang="ka-GE" sz="3200" dirty="0" smtClean="0">
                    <a:solidFill>
                      <a:srgbClr val="4877A6"/>
                    </a:solidFill>
                  </a:rPr>
                  <a:t>ატვირთულ </a:t>
                </a:r>
                <a:r>
                  <a:rPr lang="ka-GE" sz="3200" dirty="0">
                    <a:solidFill>
                      <a:srgbClr val="4877A6"/>
                    </a:solidFill>
                  </a:rPr>
                  <a:t>ფოტოზე მითითებულია, რომ ფოტო ატვირთულია 12 საათის წინ, ხოლო გვერდს ეს ინფორმაცია "რამდენიმე წუთის წინ" მიაწოდეს. გვერდზე ეს ინფორმაცია ატვირთულია 5 საათის წინ. შესაბამისად, ფოტო 17 საათის წინ უნდა იყოს ატვირთული. არც </a:t>
                </a:r>
                <a:r>
                  <a:rPr lang="ka-GE" sz="3200" dirty="0" smtClean="0">
                    <a:solidFill>
                      <a:srgbClr val="4877A6"/>
                    </a:solidFill>
                  </a:rPr>
                  <a:t>ზემოთ </a:t>
                </a:r>
                <a:r>
                  <a:rPr lang="ka-GE" sz="3200" dirty="0">
                    <a:solidFill>
                      <a:srgbClr val="4877A6"/>
                    </a:solidFill>
                  </a:rPr>
                  <a:t>ხსენებულ </a:t>
                </a:r>
                <a:r>
                  <a:rPr lang="en-US" sz="3200" dirty="0">
                    <a:solidFill>
                      <a:srgbClr val="4877A6"/>
                    </a:solidFill>
                    <a:latin typeface="Tw Cen MT" panose="020B0602020104020603" pitchFamily="34" charset="0"/>
                  </a:rPr>
                  <a:t>I love Armenia </a:t>
                </a:r>
                <a:r>
                  <a:rPr lang="ka-GE" sz="3200" dirty="0">
                    <a:solidFill>
                      <a:srgbClr val="4877A6"/>
                    </a:solidFill>
                  </a:rPr>
                  <a:t>გვერდზე, არც რომელიმე სხვა გვერდზე ეს ინფორმაცია არ იძებნება.</a:t>
                </a:r>
                <a:endParaRPr lang="en-US" sz="3200" dirty="0">
                  <a:solidFill>
                    <a:srgbClr val="4877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endParaRPr>
              </a:p>
            </p:txBody>
          </p:sp>
          <p:pic>
            <p:nvPicPr>
              <p:cNvPr id="231" name="Рисунок 230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0288" y="-7245553"/>
                <a:ext cx="4599840" cy="1638570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perspectiveRight"/>
                <a:lightRig rig="threePt" dir="t"/>
              </a:scene3d>
            </p:spPr>
          </p:pic>
          <p:pic>
            <p:nvPicPr>
              <p:cNvPr id="232" name="Рисунок 231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13006" y="-7327146"/>
                <a:ext cx="5403855" cy="1881145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perspectiveLeft"/>
                <a:lightRig rig="threePt" dir="t"/>
              </a:scene3d>
            </p:spPr>
          </p:pic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xmlns="" id="{B173E096-BB55-472B-BC17-90588069DAE9}"/>
                  </a:ext>
                </a:extLst>
              </p:cNvPr>
              <p:cNvSpPr txBox="1"/>
              <p:nvPr/>
            </p:nvSpPr>
            <p:spPr>
              <a:xfrm>
                <a:off x="8027291" y="-12686237"/>
                <a:ext cx="1209101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2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           </a:t>
                </a:r>
                <a:r>
                  <a:rPr lang="ka-GE" sz="720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w Cen MT" panose="020B0602020104020603" pitchFamily="34" charset="0"/>
                  </a:rPr>
                  <a:t>სიმართლე</a:t>
                </a:r>
                <a:endParaRPr lang="en-US" sz="7200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endParaRPr>
              </a:p>
            </p:txBody>
          </p:sp>
        </p:grpSp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xmlns="" id="{B173E096-BB55-472B-BC17-90588069DAE9}"/>
              </a:ext>
            </a:extLst>
          </p:cNvPr>
          <p:cNvSpPr txBox="1"/>
          <p:nvPr/>
        </p:nvSpPr>
        <p:spPr>
          <a:xfrm>
            <a:off x="18742141" y="-4706106"/>
            <a:ext cx="12091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7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-1140065" y="-136790"/>
            <a:ext cx="18334134" cy="11006167"/>
            <a:chOff x="-1814114" y="12232640"/>
            <a:chExt cx="18334134" cy="1100616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A1A911D1-2939-4C61-9809-8BFB85C5A363}"/>
                </a:ext>
              </a:extLst>
            </p:cNvPr>
            <p:cNvGrpSpPr/>
            <p:nvPr/>
          </p:nvGrpSpPr>
          <p:grpSpPr>
            <a:xfrm>
              <a:off x="-1814114" y="12295328"/>
              <a:ext cx="16577289" cy="10943479"/>
              <a:chOff x="-7429500" y="-1"/>
              <a:chExt cx="10471464" cy="6935476"/>
            </a:xfrm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10F7110D-033F-4AB8-9FBD-9DF1B764437D}"/>
                  </a:ext>
                </a:extLst>
              </p:cNvPr>
              <p:cNvSpPr/>
              <p:nvPr/>
            </p:nvSpPr>
            <p:spPr>
              <a:xfrm>
                <a:off x="-7429500" y="-1"/>
                <a:ext cx="9848850" cy="6935476"/>
              </a:xfrm>
              <a:prstGeom prst="rect">
                <a:avLst/>
              </a:prstGeom>
              <a:solidFill>
                <a:srgbClr val="FF42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3AD618C5-74EF-4A13-A920-A5BE5528C742}"/>
                  </a:ext>
                </a:extLst>
              </p:cNvPr>
              <p:cNvGrpSpPr/>
              <p:nvPr/>
            </p:nvGrpSpPr>
            <p:grpSpPr>
              <a:xfrm>
                <a:off x="2414135" y="1362946"/>
                <a:ext cx="627829" cy="1127603"/>
                <a:chOff x="8395835" y="3382192"/>
                <a:chExt cx="627829" cy="1127603"/>
              </a:xfrm>
            </p:grpSpPr>
            <p:sp>
              <p:nvSpPr>
                <p:cNvPr id="19" name="Rectangle: Top Corners Rounded 18">
                  <a:extLst>
                    <a:ext uri="{FF2B5EF4-FFF2-40B4-BE49-F238E27FC236}">
                      <a16:creationId xmlns:a16="http://schemas.microsoft.com/office/drawing/2014/main" xmlns="" id="{350D83EA-93F0-4DDF-BE90-1EACDD67FD65}"/>
                    </a:ext>
                  </a:extLst>
                </p:cNvPr>
                <p:cNvSpPr/>
                <p:nvPr/>
              </p:nvSpPr>
              <p:spPr>
                <a:xfrm rot="5400000">
                  <a:off x="8271478" y="3757609"/>
                  <a:ext cx="881757" cy="622615"/>
                </a:xfrm>
                <a:prstGeom prst="round2SameRect">
                  <a:avLst/>
                </a:prstGeom>
                <a:solidFill>
                  <a:srgbClr val="FF42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xmlns="" id="{56BB9079-0F05-4D11-97F8-25F7CB504DD7}"/>
                    </a:ext>
                  </a:extLst>
                </p:cNvPr>
                <p:cNvSpPr txBox="1"/>
                <p:nvPr/>
              </p:nvSpPr>
              <p:spPr>
                <a:xfrm>
                  <a:off x="8395835" y="3382192"/>
                  <a:ext cx="408682" cy="8387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a-GE" sz="8000" b="1" dirty="0">
                      <a:solidFill>
                        <a:srgbClr val="4877A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DAGGERSQUARE" pitchFamily="50" charset="0"/>
                    </a:rPr>
                    <a:t>დ</a:t>
                  </a:r>
                  <a:endParaRPr lang="en-US" sz="8000" b="1" dirty="0">
                    <a:solidFill>
                      <a:srgbClr val="4877A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AGGERSQUARE" pitchFamily="50" charset="0"/>
                  </a:endParaRPr>
                </a:p>
              </p:txBody>
            </p:sp>
          </p:grpSp>
        </p:grp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xmlns="" id="{B173E096-BB55-472B-BC17-90588069DAE9}"/>
                </a:ext>
              </a:extLst>
            </p:cNvPr>
            <p:cNvSpPr txBox="1"/>
            <p:nvPr/>
          </p:nvSpPr>
          <p:spPr>
            <a:xfrm>
              <a:off x="428360" y="13466783"/>
              <a:ext cx="1209101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3600" dirty="0">
                  <a:solidFill>
                    <a:srgbClr val="4877A6"/>
                  </a:solidFill>
                </a:rPr>
                <a:t>ინფორმაციისთვის, ნებისმიერ ადამიანს შეუძლია დაწეროს ძებნის ველში სიტყვები "</a:t>
              </a:r>
              <a:r>
                <a:rPr lang="en-US" sz="3600" dirty="0" err="1">
                  <a:solidFill>
                    <a:srgbClr val="4877A6"/>
                  </a:solidFill>
                </a:rPr>
                <a:t>Hingal</a:t>
              </a:r>
              <a:r>
                <a:rPr lang="en-US" sz="3600" dirty="0">
                  <a:solidFill>
                    <a:srgbClr val="4877A6"/>
                  </a:solidFill>
                </a:rPr>
                <a:t> from national cuisine of Armenia" </a:t>
              </a:r>
              <a:r>
                <a:rPr lang="ka-GE" sz="3600" dirty="0">
                  <a:solidFill>
                    <a:srgbClr val="4877A6"/>
                  </a:solidFill>
                </a:rPr>
                <a:t>და ნახავს, რომ მონაცემები არ იძებნება. დამადასტურებელი ფოტო იხილეთ ქვემოთ</a:t>
              </a:r>
              <a:endParaRPr lang="en-US" sz="3600" dirty="0">
                <a:solidFill>
                  <a:srgbClr val="4877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xmlns="" id="{B173E096-BB55-472B-BC17-90588069DAE9}"/>
                </a:ext>
              </a:extLst>
            </p:cNvPr>
            <p:cNvSpPr txBox="1"/>
            <p:nvPr/>
          </p:nvSpPr>
          <p:spPr>
            <a:xfrm>
              <a:off x="2315402" y="12232640"/>
              <a:ext cx="1420461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           </a:t>
              </a:r>
              <a:r>
                <a:rPr lang="ka-GE" sz="7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სიმართლე</a:t>
              </a:r>
              <a:endParaRPr lang="en-US" sz="7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92" b="25932"/>
            <a:stretch/>
          </p:blipFill>
          <p:spPr>
            <a:xfrm>
              <a:off x="2561452" y="16136713"/>
              <a:ext cx="7445046" cy="6717648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-3003259" y="-105445"/>
            <a:ext cx="17575129" cy="10974824"/>
            <a:chOff x="-1611312" y="11473169"/>
            <a:chExt cx="17575129" cy="10821230"/>
          </a:xfrm>
          <a:solidFill>
            <a:schemeClr val="accent3">
              <a:lumMod val="40000"/>
              <a:lumOff val="60000"/>
            </a:schemeClr>
          </a:solidFill>
        </p:grpSpPr>
        <p:grpSp>
          <p:nvGrpSpPr>
            <p:cNvPr id="191" name="Group 29">
              <a:extLst>
                <a:ext uri="{FF2B5EF4-FFF2-40B4-BE49-F238E27FC236}">
                  <a16:creationId xmlns:a16="http://schemas.microsoft.com/office/drawing/2014/main" xmlns="" id="{A1A911D1-2939-4C61-9809-8BFB85C5A363}"/>
                </a:ext>
              </a:extLst>
            </p:cNvPr>
            <p:cNvGrpSpPr/>
            <p:nvPr/>
          </p:nvGrpSpPr>
          <p:grpSpPr>
            <a:xfrm>
              <a:off x="-1611312" y="11473169"/>
              <a:ext cx="17575129" cy="10821230"/>
              <a:chOff x="-18172445" y="119506"/>
              <a:chExt cx="10405476" cy="6858000"/>
            </a:xfrm>
            <a:grpFill/>
            <a:effectLst>
              <a:outerShdw blurRad="254000" dist="88900" algn="l" rotWithShape="0">
                <a:prstClr val="black">
                  <a:alpha val="51000"/>
                </a:prstClr>
              </a:outerShdw>
            </a:effectLst>
          </p:grpSpPr>
          <p:sp>
            <p:nvSpPr>
              <p:cNvPr id="266" name="Rectangle 8">
                <a:extLst>
                  <a:ext uri="{FF2B5EF4-FFF2-40B4-BE49-F238E27FC236}">
                    <a16:creationId xmlns:a16="http://schemas.microsoft.com/office/drawing/2014/main" xmlns="" id="{10F7110D-033F-4AB8-9FBD-9DF1B764437D}"/>
                  </a:ext>
                </a:extLst>
              </p:cNvPr>
              <p:cNvSpPr/>
              <p:nvPr/>
            </p:nvSpPr>
            <p:spPr>
              <a:xfrm>
                <a:off x="-18172445" y="119506"/>
                <a:ext cx="9848850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7" name="Group 17">
                <a:extLst>
                  <a:ext uri="{FF2B5EF4-FFF2-40B4-BE49-F238E27FC236}">
                    <a16:creationId xmlns:a16="http://schemas.microsoft.com/office/drawing/2014/main" xmlns="" id="{3AD618C5-74EF-4A13-A920-A5BE5528C742}"/>
                  </a:ext>
                </a:extLst>
              </p:cNvPr>
              <p:cNvGrpSpPr/>
              <p:nvPr/>
            </p:nvGrpSpPr>
            <p:grpSpPr>
              <a:xfrm>
                <a:off x="-8441339" y="799211"/>
                <a:ext cx="674370" cy="1167342"/>
                <a:chOff x="-2459639" y="2818457"/>
                <a:chExt cx="674370" cy="1167342"/>
              </a:xfrm>
              <a:grpFill/>
            </p:grpSpPr>
            <p:sp>
              <p:nvSpPr>
                <p:cNvPr id="268" name="Rectangle: Top Corners Rounded 18">
                  <a:extLst>
                    <a:ext uri="{FF2B5EF4-FFF2-40B4-BE49-F238E27FC236}">
                      <a16:creationId xmlns:a16="http://schemas.microsoft.com/office/drawing/2014/main" xmlns="" id="{350D83EA-93F0-4DDF-BE90-1EACDD67FD65}"/>
                    </a:ext>
                  </a:extLst>
                </p:cNvPr>
                <p:cNvSpPr/>
                <p:nvPr/>
              </p:nvSpPr>
              <p:spPr>
                <a:xfrm rot="5400000">
                  <a:off x="-2555993" y="3250737"/>
                  <a:ext cx="881757" cy="588368"/>
                </a:xfrm>
                <a:prstGeom prst="round2Same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9" name="TextBox 268">
                  <a:extLst>
                    <a:ext uri="{FF2B5EF4-FFF2-40B4-BE49-F238E27FC236}">
                      <a16:creationId xmlns:a16="http://schemas.microsoft.com/office/drawing/2014/main" xmlns="" id="{56BB9079-0F05-4D11-97F8-25F7CB504DD7}"/>
                    </a:ext>
                  </a:extLst>
                </p:cNvPr>
                <p:cNvSpPr txBox="1"/>
                <p:nvPr/>
              </p:nvSpPr>
              <p:spPr>
                <a:xfrm>
                  <a:off x="-2459639" y="2818457"/>
                  <a:ext cx="674370" cy="994779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ka-GE" sz="9600" b="1" dirty="0">
                      <a:solidFill>
                        <a:srgbClr val="4877A6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DAGGERSQUARE" pitchFamily="50" charset="0"/>
                    </a:rPr>
                    <a:t>ე</a:t>
                  </a:r>
                  <a:endParaRPr lang="en-US" sz="9600" b="1" dirty="0">
                    <a:solidFill>
                      <a:srgbClr val="4877A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DAGGERSQUARE" pitchFamily="50" charset="0"/>
                  </a:endParaRPr>
                </a:p>
              </p:txBody>
            </p:sp>
          </p:grpSp>
        </p:grpSp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xmlns="" id="{B173E096-BB55-472B-BC17-90588069DAE9}"/>
                </a:ext>
              </a:extLst>
            </p:cNvPr>
            <p:cNvSpPr txBox="1"/>
            <p:nvPr/>
          </p:nvSpPr>
          <p:spPr>
            <a:xfrm>
              <a:off x="-21829" y="12865854"/>
              <a:ext cx="13676328" cy="206210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ka-GE" sz="3200" dirty="0">
                  <a:solidFill>
                    <a:srgbClr val="4877A6"/>
                  </a:solidFill>
                </a:rPr>
                <a:t>პოსტი "ტრადიციები ჩვენი სიმდიდრეა" დაიდო 13:19 წუთზე. ფეიქ გვერდი სახელწოდებით "საქართველო" (5000 ლაიქით) აზიარებს (იხილეთ თანდართული ფოტოები) ამ პოსტს არმენოფობიული შინაარსის კომენტარებით 3 ფეიქ </a:t>
              </a:r>
              <a:r>
                <a:rPr lang="ka-GE" sz="3200" dirty="0" smtClean="0">
                  <a:solidFill>
                    <a:srgbClr val="4877A6"/>
                  </a:solidFill>
                </a:rPr>
                <a:t>ჯგუფში</a:t>
              </a:r>
              <a:endParaRPr lang="ka-GE" sz="3200" dirty="0">
                <a:solidFill>
                  <a:srgbClr val="4877A6"/>
                </a:solidFill>
              </a:endParaRPr>
            </a:p>
          </p:txBody>
        </p:sp>
        <p:sp>
          <p:nvSpPr>
            <p:cNvPr id="289" name="TextBox 288">
              <a:extLst>
                <a:ext uri="{FF2B5EF4-FFF2-40B4-BE49-F238E27FC236}">
                  <a16:creationId xmlns:a16="http://schemas.microsoft.com/office/drawing/2014/main" xmlns="" id="{B173E096-BB55-472B-BC17-90588069DAE9}"/>
                </a:ext>
              </a:extLst>
            </p:cNvPr>
            <p:cNvSpPr txBox="1"/>
            <p:nvPr/>
          </p:nvSpPr>
          <p:spPr>
            <a:xfrm>
              <a:off x="1671799" y="11607638"/>
              <a:ext cx="13219209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           </a:t>
              </a:r>
              <a:r>
                <a:rPr lang="ka-GE" sz="7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სიმართლე</a:t>
              </a:r>
              <a:endParaRPr lang="en-US" sz="7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xmlns="" id="{B173E096-BB55-472B-BC17-90588069DAE9}"/>
                </a:ext>
              </a:extLst>
            </p:cNvPr>
            <p:cNvSpPr txBox="1"/>
            <p:nvPr/>
          </p:nvSpPr>
          <p:spPr>
            <a:xfrm>
              <a:off x="-1378872" y="15336536"/>
              <a:ext cx="14204618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ka-GE" sz="3200" dirty="0" smtClean="0">
                  <a:solidFill>
                    <a:srgbClr val="FF0000"/>
                  </a:solidFill>
                </a:rPr>
                <a:t>13:20 </a:t>
              </a:r>
              <a:r>
                <a:rPr lang="ka-GE" sz="3200" dirty="0">
                  <a:solidFill>
                    <a:srgbClr val="FF0000"/>
                  </a:solidFill>
                </a:rPr>
                <a:t>საათზე ჯგუფ </a:t>
              </a:r>
              <a:endParaRPr lang="ka-GE" sz="3200" dirty="0" smtClean="0">
                <a:solidFill>
                  <a:srgbClr val="FF0000"/>
                </a:solidFill>
              </a:endParaRPr>
            </a:p>
            <a:p>
              <a:r>
                <a:rPr lang="ka-GE" sz="3200" dirty="0" smtClean="0">
                  <a:solidFill>
                    <a:srgbClr val="FF0000"/>
                  </a:solidFill>
                </a:rPr>
                <a:t>"</a:t>
              </a:r>
              <a:r>
                <a:rPr lang="ka-GE" sz="3200" dirty="0">
                  <a:solidFill>
                    <a:srgbClr val="FF0000"/>
                  </a:solidFill>
                </a:rPr>
                <a:t>პოლიტიკა"-ში (111,000 წევრი);</a:t>
              </a:r>
              <a:endPara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53543" y="16650939"/>
              <a:ext cx="4692971" cy="4697864"/>
            </a:xfrm>
            <a:prstGeom prst="rect">
              <a:avLst/>
            </a:prstGeom>
            <a:grpFill/>
          </p:spPr>
        </p:pic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xmlns="" id="{B173E096-BB55-472B-BC17-90588069DAE9}"/>
                </a:ext>
              </a:extLst>
            </p:cNvPr>
            <p:cNvSpPr txBox="1"/>
            <p:nvPr/>
          </p:nvSpPr>
          <p:spPr>
            <a:xfrm>
              <a:off x="4959966" y="15307280"/>
              <a:ext cx="10063695" cy="107721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ka-GE" sz="3200" dirty="0" smtClean="0">
                  <a:solidFill>
                    <a:srgbClr val="FF0000"/>
                  </a:solidFill>
                </a:rPr>
                <a:t>13:22 საათზე ჯგუფ</a:t>
              </a:r>
            </a:p>
            <a:p>
              <a:r>
                <a:rPr lang="ka-GE" sz="3200" dirty="0" smtClean="0">
                  <a:solidFill>
                    <a:srgbClr val="FF0000"/>
                  </a:solidFill>
                </a:rPr>
                <a:t> "პოზიტივი"-ში (240,000 წევრი);</a:t>
              </a:r>
              <a:endPara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3638" y="16620022"/>
              <a:ext cx="4799234" cy="4728781"/>
            </a:xfrm>
            <a:prstGeom prst="rect">
              <a:avLst/>
            </a:prstGeom>
            <a:grpFill/>
          </p:spPr>
        </p:pic>
        <p:sp>
          <p:nvSpPr>
            <p:cNvPr id="65" name="Прямоугольник 64"/>
            <p:cNvSpPr/>
            <p:nvPr/>
          </p:nvSpPr>
          <p:spPr>
            <a:xfrm>
              <a:off x="11141580" y="14682981"/>
              <a:ext cx="3882081" cy="206210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ka-GE" sz="3200" dirty="0">
                  <a:solidFill>
                    <a:srgbClr val="FF0000"/>
                  </a:solidFill>
                  <a:latin typeface="Helvetica" panose="020B0604020202020204" pitchFamily="34" charset="0"/>
                </a:rPr>
                <a:t>13:28 საათზე ჯგუფ "ექსკლუზივი"-ში (167,000 </a:t>
              </a:r>
              <a:r>
                <a:rPr lang="ka-GE" sz="3200" dirty="0" smtClean="0">
                  <a:solidFill>
                    <a:srgbClr val="FF0000"/>
                  </a:solidFill>
                  <a:latin typeface="Helvetica" panose="020B0604020202020204" pitchFamily="34" charset="0"/>
                </a:rPr>
                <a:t>წევრი</a:t>
              </a:r>
              <a:endParaRPr lang="ru-RU" sz="3200" dirty="0"/>
            </a:p>
          </p:txBody>
        </p:sp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8942" y="16884803"/>
              <a:ext cx="4126153" cy="4464000"/>
            </a:xfrm>
            <a:prstGeom prst="rect">
              <a:avLst/>
            </a:prstGeom>
            <a:grpFill/>
          </p:spPr>
        </p:pic>
      </p:grpSp>
      <p:grpSp>
        <p:nvGrpSpPr>
          <p:cNvPr id="74" name="Группа 73"/>
          <p:cNvGrpSpPr/>
          <p:nvPr/>
        </p:nvGrpSpPr>
        <p:grpSpPr>
          <a:xfrm>
            <a:off x="-4074802" y="-303978"/>
            <a:ext cx="16473118" cy="11204701"/>
            <a:chOff x="-3088715" y="1705592"/>
            <a:chExt cx="16634973" cy="10821230"/>
          </a:xfrm>
        </p:grpSpPr>
        <p:sp>
          <p:nvSpPr>
            <p:cNvPr id="297" name="Rectangle 8">
              <a:extLst>
                <a:ext uri="{FF2B5EF4-FFF2-40B4-BE49-F238E27FC236}">
                  <a16:creationId xmlns:a16="http://schemas.microsoft.com/office/drawing/2014/main" xmlns="" id="{10F7110D-033F-4AB8-9FBD-9DF1B764437D}"/>
                </a:ext>
              </a:extLst>
            </p:cNvPr>
            <p:cNvSpPr/>
            <p:nvPr/>
          </p:nvSpPr>
          <p:spPr>
            <a:xfrm>
              <a:off x="-3088715" y="1705592"/>
              <a:ext cx="16634973" cy="1082123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3098" b="96558" l="556" r="97500">
                          <a14:foregroundMark x1="13889" y1="10499" x2="556" y2="38210"/>
                          <a14:foregroundMark x1="25556" y1="3270" x2="92083" y2="52840"/>
                          <a14:foregroundMark x1="97500" y1="57143" x2="78472" y2="96558"/>
                          <a14:foregroundMark x1="65833" y1="70396" x2="74861" y2="54561"/>
                          <a14:foregroundMark x1="78194" y1="59897" x2="77917" y2="65404"/>
                          <a14:foregroundMark x1="73194" y1="68503" x2="73750" y2="67298"/>
                          <a14:foregroundMark x1="72361" y1="75387" x2="72361" y2="75387"/>
                          <a14:foregroundMark x1="57500" y1="65232" x2="57500" y2="65232"/>
                          <a14:foregroundMark x1="48333" y1="54905" x2="48333" y2="54905"/>
                          <a14:foregroundMark x1="41806" y1="46988" x2="41806" y2="46988"/>
                          <a14:foregroundMark x1="34167" y1="44062" x2="34167" y2="44062"/>
                          <a14:foregroundMark x1="22222" y1="35112" x2="22222" y2="35112"/>
                          <a14:foregroundMark x1="34028" y1="29604" x2="34028" y2="29604"/>
                          <a14:foregroundMark x1="29861" y1="35112" x2="29861" y2="3511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1144" y="3825677"/>
              <a:ext cx="8557290" cy="690525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9558" y="8359354"/>
              <a:ext cx="2090894" cy="20908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79" name="Группа 78"/>
          <p:cNvGrpSpPr/>
          <p:nvPr/>
        </p:nvGrpSpPr>
        <p:grpSpPr>
          <a:xfrm>
            <a:off x="-3829754" y="-12197076"/>
            <a:ext cx="36562642" cy="11204701"/>
            <a:chOff x="-4155560" y="-12145254"/>
            <a:chExt cx="36562642" cy="11204701"/>
          </a:xfrm>
        </p:grpSpPr>
        <p:sp>
          <p:nvSpPr>
            <p:cNvPr id="299" name="Rectangle 8">
              <a:extLst>
                <a:ext uri="{FF2B5EF4-FFF2-40B4-BE49-F238E27FC236}">
                  <a16:creationId xmlns:a16="http://schemas.microsoft.com/office/drawing/2014/main" xmlns="" id="{10F7110D-033F-4AB8-9FBD-9DF1B764437D}"/>
                </a:ext>
              </a:extLst>
            </p:cNvPr>
            <p:cNvSpPr/>
            <p:nvPr/>
          </p:nvSpPr>
          <p:spPr>
            <a:xfrm>
              <a:off x="-4155560" y="-12145254"/>
              <a:ext cx="36562642" cy="1120470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ackgroundRemoval t="3584" b="99821" l="4250" r="94750">
                          <a14:foregroundMark x1="26000" y1="54301" x2="33250" y2="66667"/>
                          <a14:foregroundMark x1="39250" y1="95520" x2="59250" y2="91039"/>
                          <a14:foregroundMark x1="7000" y1="78853" x2="4250" y2="79032"/>
                          <a14:foregroundMark x1="92000" y1="77957" x2="94750" y2="77778"/>
                          <a14:foregroundMark x1="61500" y1="99821" x2="62250" y2="99821"/>
                          <a14:foregroundMark x1="41250" y1="38172" x2="40000" y2="48566"/>
                          <a14:foregroundMark x1="56750" y1="36201" x2="55750" y2="45341"/>
                          <a14:foregroundMark x1="51500" y1="46416" x2="49750" y2="54301"/>
                          <a14:foregroundMark x1="57500" y1="47849" x2="47750" y2="58602"/>
                          <a14:foregroundMark x1="43750" y1="48208" x2="46250" y2="57706"/>
                          <a14:foregroundMark x1="60750" y1="50358" x2="51750" y2="60753"/>
                          <a14:foregroundMark x1="48500" y1="31183" x2="49000" y2="31183"/>
                          <a14:foregroundMark x1="55750" y1="7168" x2="55250" y2="12903"/>
                          <a14:foregroundMark x1="51000" y1="23297" x2="49250" y2="21505"/>
                          <a14:foregroundMark x1="54000" y1="3584" x2="54000" y2="3584"/>
                          <a14:foregroundMark x1="82250" y1="39427" x2="82250" y2="39606"/>
                          <a14:foregroundMark x1="53250" y1="42832" x2="53250" y2="45699"/>
                          <a14:foregroundMark x1="58000" y1="43548" x2="53750" y2="43369"/>
                          <a14:foregroundMark x1="54250" y1="45161" x2="57500" y2="42115"/>
                          <a14:foregroundMark x1="64750" y1="57168" x2="65000" y2="57168"/>
                          <a14:foregroundMark x1="59250" y1="41756" x2="52250" y2="45520"/>
                          <a14:foregroundMark x1="57000" y1="47849" x2="56250" y2="40502"/>
                          <a14:foregroundMark x1="53500" y1="44265" x2="58000" y2="43548"/>
                          <a14:foregroundMark x1="54500" y1="43907" x2="56750" y2="42832"/>
                          <a14:foregroundMark x1="55250" y1="44265" x2="57500" y2="43907"/>
                          <a14:foregroundMark x1="55000" y1="44982" x2="55250" y2="43190"/>
                          <a14:foregroundMark x1="54750" y1="44803" x2="55000" y2="43011"/>
                          <a14:foregroundMark x1="54250" y1="44624" x2="56500" y2="42832"/>
                          <a14:foregroundMark x1="57500" y1="42832" x2="50500" y2="44982"/>
                          <a14:foregroundMark x1="54750" y1="43190" x2="56250" y2="45161"/>
                          <a14:foregroundMark x1="54750" y1="44624" x2="57250" y2="41935"/>
                          <a14:foregroundMark x1="53500" y1="43369" x2="58750" y2="43190"/>
                          <a14:foregroundMark x1="57500" y1="42652" x2="53250" y2="44982"/>
                          <a14:foregroundMark x1="55500" y1="42652" x2="58250" y2="43011"/>
                          <a14:foregroundMark x1="56750" y1="42652" x2="56750" y2="44086"/>
                          <a14:foregroundMark x1="56250" y1="42473" x2="55750" y2="43907"/>
                          <a14:foregroundMark x1="56000" y1="42832" x2="56000" y2="43190"/>
                          <a14:foregroundMark x1="56250" y1="43369" x2="56250" y2="43190"/>
                          <a14:foregroundMark x1="56250" y1="43190" x2="56250" y2="43190"/>
                          <a14:foregroundMark x1="56250" y1="43190" x2="56250" y2="43190"/>
                          <a14:foregroundMark x1="56250" y1="43190" x2="56250" y2="43190"/>
                          <a14:foregroundMark x1="56500" y1="43369" x2="56500" y2="43369"/>
                          <a14:foregroundMark x1="56500" y1="43369" x2="56500" y2="43369"/>
                          <a14:foregroundMark x1="56500" y1="43369" x2="56500" y2="43369"/>
                          <a14:foregroundMark x1="56500" y1="43369" x2="56500" y2="43369"/>
                          <a14:foregroundMark x1="56500" y1="43369" x2="56500" y2="43369"/>
                          <a14:foregroundMark x1="56500" y1="43369" x2="56500" y2="43369"/>
                          <a14:foregroundMark x1="56500" y1="43369" x2="56500" y2="43369"/>
                          <a14:foregroundMark x1="56500" y1="43369" x2="56250" y2="43369"/>
                          <a14:foregroundMark x1="55250" y1="43907" x2="55250" y2="43907"/>
                          <a14:foregroundMark x1="55000" y1="44265" x2="55000" y2="44265"/>
                          <a14:foregroundMark x1="55000" y1="44265" x2="55000" y2="44265"/>
                          <a14:foregroundMark x1="56250" y1="64695" x2="56250" y2="64695"/>
                          <a14:backgroundMark x1="55250" y1="12724" x2="55250" y2="12724"/>
                          <a14:backgroundMark x1="55250" y1="13082" x2="55250" y2="13082"/>
                          <a14:backgroundMark x1="55500" y1="12545" x2="55500" y2="12545"/>
                          <a14:backgroundMark x1="82750" y1="39427" x2="82750" y2="39427"/>
                          <a14:backgroundMark x1="82500" y1="39785" x2="81250" y2="38889"/>
                          <a14:backgroundMark x1="49000" y1="31541" x2="49500" y2="31541"/>
                          <a14:backgroundMark x1="49250" y1="31541" x2="48250" y2="31362"/>
                          <a14:backgroundMark x1="56000" y1="43369" x2="55250" y2="43548"/>
                          <a14:backgroundMark x1="55500" y1="43369" x2="55500" y2="43369"/>
                          <a14:backgroundMark x1="55750" y1="43369" x2="54750" y2="43728"/>
                          <a14:backgroundMark x1="54750" y1="44265" x2="55750" y2="43011"/>
                          <a14:backgroundMark x1="56500" y1="43190" x2="55000" y2="433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13580" y="-8241426"/>
              <a:ext cx="5533099" cy="7174285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8" t="40506" r="20829" b="16091"/>
            <a:stretch/>
          </p:blipFill>
          <p:spPr>
            <a:xfrm>
              <a:off x="13507206" y="-5366911"/>
              <a:ext cx="2866767" cy="3113903"/>
            </a:xfrm>
            <a:prstGeom prst="rect">
              <a:avLst/>
            </a:prstGeom>
          </p:spPr>
        </p:pic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xmlns="" id="{B173E096-BB55-472B-BC17-90588069DAE9}"/>
                </a:ext>
              </a:extLst>
            </p:cNvPr>
            <p:cNvSpPr txBox="1"/>
            <p:nvPr/>
          </p:nvSpPr>
          <p:spPr>
            <a:xfrm>
              <a:off x="4005684" y="-11141823"/>
              <a:ext cx="2301079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a-GE" sz="9600" dirty="0"/>
                <a:t>მთავარი კითხვა: ვინ ახორციელებს ამას?</a:t>
              </a:r>
              <a:endParaRPr lang="en-US" sz="9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72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6662E-7 -3.25592E-6 L 0.42844 0.010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22" y="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1658E-6 -4.41864E-6 L 0.41619 -0.001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9" y="-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2763E-6 4.2981E-6 L 0.41305 0.0033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5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4291E-6 3.70425E-7 L 0.41619 -0.001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9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8487E-7 4.30692E-7 L 0.47646 -0.005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23" y="-2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8718E-6 2.96487E-6 L 0.00088 1.116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558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4639</TotalTime>
  <Words>212</Words>
  <Application>Microsoft Office PowerPoint</Application>
  <PresentationFormat>Произвольный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Arial</vt:lpstr>
      <vt:lpstr>Bernard MT Condensed</vt:lpstr>
      <vt:lpstr>Calibri</vt:lpstr>
      <vt:lpstr>Calibri Light</vt:lpstr>
      <vt:lpstr>DAGGERSQUARE</vt:lpstr>
      <vt:lpstr>Helvetica</vt:lpstr>
      <vt:lpstr>Sylfaen</vt:lpstr>
      <vt:lpstr>Tw Cen MT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 Ahmed</dc:creator>
  <cp:lastModifiedBy>972585874411</cp:lastModifiedBy>
  <cp:revision>60</cp:revision>
  <dcterms:created xsi:type="dcterms:W3CDTF">2017-11-09T17:58:25Z</dcterms:created>
  <dcterms:modified xsi:type="dcterms:W3CDTF">2019-06-28T07:56:37Z</dcterms:modified>
</cp:coreProperties>
</file>