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4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4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4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4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49"/>
  </p:notesMasterIdLst>
  <p:handoutMasterIdLst>
    <p:handoutMasterId r:id="rId50"/>
  </p:handoutMasterIdLst>
  <p:sldIdLst>
    <p:sldId id="299" r:id="rId2"/>
    <p:sldId id="371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373" r:id="rId20"/>
    <p:sldId id="386" r:id="rId21"/>
    <p:sldId id="387" r:id="rId22"/>
    <p:sldId id="388" r:id="rId23"/>
    <p:sldId id="378" r:id="rId24"/>
    <p:sldId id="379" r:id="rId25"/>
    <p:sldId id="380" r:id="rId26"/>
    <p:sldId id="381" r:id="rId27"/>
    <p:sldId id="382" r:id="rId28"/>
    <p:sldId id="385" r:id="rId29"/>
    <p:sldId id="383" r:id="rId30"/>
    <p:sldId id="366" r:id="rId31"/>
    <p:sldId id="339" r:id="rId32"/>
    <p:sldId id="369" r:id="rId33"/>
    <p:sldId id="308" r:id="rId34"/>
    <p:sldId id="262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67" r:id="rId45"/>
    <p:sldId id="318" r:id="rId46"/>
    <p:sldId id="384" r:id="rId47"/>
    <p:sldId id="34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79818A-4856-47B1-A59A-BD5453231455}">
          <p14:sldIdLst>
            <p14:sldId id="299"/>
            <p14:sldId id="371"/>
          </p14:sldIdLst>
        </p14:section>
        <p14:section name="რაოდენობრივი (ეროვნული)" id="{FE36D153-7C63-4AD2-BD56-54CC7B6245CC}">
          <p14:sldIdLst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373"/>
            <p14:sldId id="386"/>
            <p14:sldId id="387"/>
            <p14:sldId id="388"/>
            <p14:sldId id="378"/>
            <p14:sldId id="379"/>
            <p14:sldId id="380"/>
            <p14:sldId id="381"/>
            <p14:sldId id="382"/>
            <p14:sldId id="385"/>
            <p14:sldId id="383"/>
            <p14:sldId id="366"/>
            <p14:sldId id="339"/>
            <p14:sldId id="369"/>
            <p14:sldId id="308"/>
          </p14:sldIdLst>
        </p14:section>
        <p14:section name="Template" id="{51D59488-5D76-4C87-BE09-E784E10094A0}">
          <p14:sldIdLst>
            <p14:sldId id="262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67"/>
            <p14:sldId id="318"/>
            <p14:sldId id="384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D39"/>
    <a:srgbClr val="C8DADD"/>
    <a:srgbClr val="F79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8" autoAdjust="0"/>
    <p:restoredTop sz="94660"/>
  </p:normalViewPr>
  <p:slideViewPr>
    <p:cSldViewPr>
      <p:cViewPr varScale="1">
        <p:scale>
          <a:sx n="63" d="100"/>
          <a:sy n="63" d="100"/>
        </p:scale>
        <p:origin x="40" y="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43777131253052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993978513122845"/>
          <c:y val="0.17208152609140442"/>
          <c:w val="0.3558617638655488"/>
          <c:h val="0.670241958255604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სქესი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კაცი</c:v>
                </c:pt>
                <c:pt idx="1">
                  <c:v>ქალი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D-42B7-96D2-358E965D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sz="1400" b="1" i="0" u="none" strike="noStrike" baseline="0" dirty="0">
                <a:effectLst/>
              </a:rPr>
              <a:t>ტრანსპორტში დახარჯული დრო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61646981627303E-2"/>
          <c:y val="6.3322920232797134E-2"/>
          <c:w val="0.93836930539932506"/>
          <c:h val="0.68293445382107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94C-4F97-A2C8-D2889E937C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15 წუთამდე</c:v>
                </c:pt>
                <c:pt idx="1">
                  <c:v>15-30 წუთი</c:v>
                </c:pt>
                <c:pt idx="2">
                  <c:v>30-45 წუთი</c:v>
                </c:pt>
                <c:pt idx="3">
                  <c:v>45-60 წუთი</c:v>
                </c:pt>
                <c:pt idx="4">
                  <c:v>1-1.5 საათი</c:v>
                </c:pt>
                <c:pt idx="5">
                  <c:v>1.5 – 2 საათი</c:v>
                </c:pt>
                <c:pt idx="6">
                  <c:v>2 საათზე მეტი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0.08</c:v>
                </c:pt>
                <c:pt idx="1">
                  <c:v>0.26</c:v>
                </c:pt>
                <c:pt idx="2">
                  <c:v>0.11</c:v>
                </c:pt>
                <c:pt idx="3">
                  <c:v>0.11</c:v>
                </c:pt>
                <c:pt idx="4">
                  <c:v>0.17</c:v>
                </c:pt>
                <c:pt idx="5">
                  <c:v>0.1</c:v>
                </c:pt>
                <c:pt idx="6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95-4109-AAE1-08A1FBCDD9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6CD3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15 წუთამდე</c:v>
                </c:pt>
                <c:pt idx="1">
                  <c:v>15-30 წუთი</c:v>
                </c:pt>
                <c:pt idx="2">
                  <c:v>30-45 წუთი</c:v>
                </c:pt>
                <c:pt idx="3">
                  <c:v>45-60 წუთი</c:v>
                </c:pt>
                <c:pt idx="4">
                  <c:v>1-1.5 საათი</c:v>
                </c:pt>
                <c:pt idx="5">
                  <c:v>1.5 – 2 საათი</c:v>
                </c:pt>
                <c:pt idx="6">
                  <c:v>2 საათზე მეტი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9.6000000000000002E-2</c:v>
                </c:pt>
                <c:pt idx="1">
                  <c:v>0.27200000000000002</c:v>
                </c:pt>
                <c:pt idx="2">
                  <c:v>7.9000000000000001E-2</c:v>
                </c:pt>
                <c:pt idx="3">
                  <c:v>0.156</c:v>
                </c:pt>
                <c:pt idx="4">
                  <c:v>0.109</c:v>
                </c:pt>
                <c:pt idx="5">
                  <c:v>9.8000000000000004E-2</c:v>
                </c:pt>
                <c:pt idx="6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2F-439B-9822-0AEF2CC9C3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8559552"/>
        <c:axId val="-228556832"/>
      </c:barChart>
      <c:catAx>
        <c:axId val="-22855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28556832"/>
        <c:crosses val="autoZero"/>
        <c:auto val="1"/>
        <c:lblAlgn val="ctr"/>
        <c:lblOffset val="100"/>
        <c:noMultiLvlLbl val="0"/>
      </c:catAx>
      <c:valAx>
        <c:axId val="-228556832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28559552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sz="1400" b="1" i="0" u="none" strike="noStrike" baseline="0" dirty="0">
                <a:effectLst/>
              </a:rPr>
              <a:t>ბოლოს როდის მოუსმინეთ რადიოს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61646981627303E-2"/>
          <c:y val="6.3322920232797134E-2"/>
          <c:w val="0.93836930539932506"/>
          <c:h val="0.68293445382107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94C-4F97-A2C8-D2889E937C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დღეს ან გუშინ</c:v>
                </c:pt>
                <c:pt idx="1">
                  <c:v>ბოლო კვირაში</c:v>
                </c:pt>
                <c:pt idx="2">
                  <c:v>1 კვირის წინ</c:v>
                </c:pt>
                <c:pt idx="3">
                  <c:v>ამ თვის განმავლობაში</c:v>
                </c:pt>
                <c:pt idx="4">
                  <c:v>ამ კვარტლის განმავლობაში</c:v>
                </c:pt>
                <c:pt idx="5">
                  <c:v>უფრო დიდი ხანია არ მომისმენია</c:v>
                </c:pt>
                <c:pt idx="6">
                  <c:v>მიჭირს პასუხის გაცემა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0.22</c:v>
                </c:pt>
                <c:pt idx="1">
                  <c:v>0.09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0.03</c:v>
                </c:pt>
                <c:pt idx="5">
                  <c:v>0.51</c:v>
                </c:pt>
                <c:pt idx="6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95-4109-AAE1-08A1FBCDD9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6CD3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დღეს ან გუშინ</c:v>
                </c:pt>
                <c:pt idx="1">
                  <c:v>ბოლო კვირაში</c:v>
                </c:pt>
                <c:pt idx="2">
                  <c:v>1 კვირის წინ</c:v>
                </c:pt>
                <c:pt idx="3">
                  <c:v>ამ თვის განმავლობაში</c:v>
                </c:pt>
                <c:pt idx="4">
                  <c:v>ამ კვარტლის განმავლობაში</c:v>
                </c:pt>
                <c:pt idx="5">
                  <c:v>უფრო დიდი ხანია არ მომისმენია</c:v>
                </c:pt>
                <c:pt idx="6">
                  <c:v>მიჭირს პასუხის გაცემა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0.23300000000000001</c:v>
                </c:pt>
                <c:pt idx="1">
                  <c:v>7.3999999999999996E-2</c:v>
                </c:pt>
                <c:pt idx="2">
                  <c:v>6.0999999999999999E-2</c:v>
                </c:pt>
                <c:pt idx="3">
                  <c:v>0.06</c:v>
                </c:pt>
                <c:pt idx="4">
                  <c:v>3.9E-2</c:v>
                </c:pt>
                <c:pt idx="5">
                  <c:v>0.52200000000000002</c:v>
                </c:pt>
                <c:pt idx="6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F5-4439-BDC8-19C7598FB3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8563360"/>
        <c:axId val="-228555744"/>
      </c:barChart>
      <c:catAx>
        <c:axId val="-22856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28555744"/>
        <c:crosses val="autoZero"/>
        <c:auto val="1"/>
        <c:lblAlgn val="ctr"/>
        <c:lblOffset val="100"/>
        <c:noMultiLvlLbl val="0"/>
      </c:catAx>
      <c:valAx>
        <c:axId val="-228555744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28563360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ka-GE" sz="1600" b="1">
                <a:solidFill>
                  <a:schemeClr val="tx1"/>
                </a:solidFill>
              </a:rPr>
              <a:t>რადიოს მოსმენის სიხშირე საკუთარი ინიციატივით</a:t>
            </a:r>
            <a:endParaRPr lang="en-US" sz="16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1658434229080707"/>
          <c:y val="0.11168110171670628"/>
          <c:w val="0.45768264920845092"/>
          <c:h val="0.808096858035979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6CD3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A6CD3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94C-4F97-A2C8-D2889E937C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ყოველდღიურად</c:v>
                </c:pt>
                <c:pt idx="1">
                  <c:v>კვირაში რამდენჯერმე (უფრო ხშირად, ვიდრე კვირ</c:v>
                </c:pt>
                <c:pt idx="2">
                  <c:v>კვირაში ერთხელ</c:v>
                </c:pt>
                <c:pt idx="3">
                  <c:v>თვეში 2-3-ჯერ</c:v>
                </c:pt>
                <c:pt idx="4">
                  <c:v>თვეში ერთხელ</c:v>
                </c:pt>
                <c:pt idx="5">
                  <c:v>2-3 თვეში ერთხელ</c:v>
                </c:pt>
                <c:pt idx="6">
                  <c:v>წელიწადში 2-3-ჯერ</c:v>
                </c:pt>
                <c:pt idx="7">
                  <c:v>წელიწადში ერთხელ</c:v>
                </c:pt>
                <c:pt idx="8">
                  <c:v>უფრო იშვიათად, ვიდრე წელიწადში ერთხელ</c:v>
                </c:pt>
                <c:pt idx="9">
                  <c:v>შეიძლება ითქვას, რომ რადიოს საერთოდ არ ვუსმე</c:v>
                </c:pt>
                <c:pt idx="10">
                  <c:v>მიჭირს პასუხის გაცემა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0.182</c:v>
                </c:pt>
                <c:pt idx="1">
                  <c:v>0.13300000000000001</c:v>
                </c:pt>
                <c:pt idx="2">
                  <c:v>5.0999999999999997E-2</c:v>
                </c:pt>
                <c:pt idx="3">
                  <c:v>5.8999999999999997E-2</c:v>
                </c:pt>
                <c:pt idx="4">
                  <c:v>0.05</c:v>
                </c:pt>
                <c:pt idx="5">
                  <c:v>0.03</c:v>
                </c:pt>
                <c:pt idx="6">
                  <c:v>3.7999999999999999E-2</c:v>
                </c:pt>
                <c:pt idx="7">
                  <c:v>3.2000000000000001E-2</c:v>
                </c:pt>
                <c:pt idx="8">
                  <c:v>5.3999999999999999E-2</c:v>
                </c:pt>
                <c:pt idx="9">
                  <c:v>0.36899999999999999</c:v>
                </c:pt>
                <c:pt idx="10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95-4109-AAE1-08A1FBCDD9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ყოველდღიურად</c:v>
                </c:pt>
                <c:pt idx="1">
                  <c:v>კვირაში რამდენჯერმე (უფრო ხშირად, ვიდრე კვირ</c:v>
                </c:pt>
                <c:pt idx="2">
                  <c:v>კვირაში ერთხელ</c:v>
                </c:pt>
                <c:pt idx="3">
                  <c:v>თვეში 2-3-ჯერ</c:v>
                </c:pt>
                <c:pt idx="4">
                  <c:v>თვეში ერთხელ</c:v>
                </c:pt>
                <c:pt idx="5">
                  <c:v>2-3 თვეში ერთხელ</c:v>
                </c:pt>
                <c:pt idx="6">
                  <c:v>წელიწადში 2-3-ჯერ</c:v>
                </c:pt>
                <c:pt idx="7">
                  <c:v>წელიწადში ერთხელ</c:v>
                </c:pt>
                <c:pt idx="8">
                  <c:v>უფრო იშვიათად, ვიდრე წელიწადში ერთხელ</c:v>
                </c:pt>
                <c:pt idx="9">
                  <c:v>შეიძლება ითქვას, რომ რადიოს საერთოდ არ ვუსმე</c:v>
                </c:pt>
                <c:pt idx="10">
                  <c:v>მიჭირს პასუხის გაცემა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0.18</c:v>
                </c:pt>
                <c:pt idx="1">
                  <c:v>0.16</c:v>
                </c:pt>
                <c:pt idx="2">
                  <c:v>0.05</c:v>
                </c:pt>
                <c:pt idx="3">
                  <c:v>0.06</c:v>
                </c:pt>
                <c:pt idx="4">
                  <c:v>0.06</c:v>
                </c:pt>
                <c:pt idx="5">
                  <c:v>0.03</c:v>
                </c:pt>
                <c:pt idx="6">
                  <c:v>0.04</c:v>
                </c:pt>
                <c:pt idx="7">
                  <c:v>0.03</c:v>
                </c:pt>
                <c:pt idx="8">
                  <c:v>0.05</c:v>
                </c:pt>
                <c:pt idx="9">
                  <c:v>0.34</c:v>
                </c:pt>
                <c:pt idx="10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4B-4EDC-A723-A31B3C27D7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-228555200"/>
        <c:axId val="-228554656"/>
      </c:barChart>
      <c:catAx>
        <c:axId val="-228555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28554656"/>
        <c:crosses val="autoZero"/>
        <c:auto val="1"/>
        <c:lblAlgn val="ctr"/>
        <c:lblOffset val="100"/>
        <c:noMultiLvlLbl val="0"/>
      </c:catAx>
      <c:valAx>
        <c:axId val="-228554656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-228555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63331909886605"/>
          <c:y val="0.74378331208467674"/>
          <c:w val="8.7424124657067101E-2"/>
          <c:h val="0.1441339821117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dirty="0"/>
              <a:t>იშვიათად</a:t>
            </a:r>
            <a:r>
              <a:rPr lang="ka-GE" baseline="0" dirty="0"/>
              <a:t> მოსმენის/არ მოსმენის ძირითადი მიზეზები</a:t>
            </a:r>
            <a:endParaRPr lang="ka-GE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4635414330524331"/>
          <c:y val="0.14823335895184631"/>
          <c:w val="0.42490855634852115"/>
          <c:h val="0.801312472070431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რადიოსთან შედარებით უპირატესობას ვანიჭებ სხვა მედიასაშუალებებს </c:v>
                </c:pt>
                <c:pt idx="1">
                  <c:v>იქ, სადაც მე ვცხოვრობ, რადიოების ძალიან მცირე არჩევანია </c:v>
                </c:pt>
                <c:pt idx="2">
                  <c:v>არ იჭერს </c:v>
                </c:pt>
                <c:pt idx="3">
                  <c:v>არ მომწონს რადიოს გადაცემების ფორმატი </c:v>
                </c:pt>
                <c:pt idx="4">
                  <c:v>რადიო არხების გადაცემების თემები უინტერესოა</c:v>
                </c:pt>
                <c:pt idx="5">
                  <c:v>არ მაქვს დრო 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0.59099999999999997</c:v>
                </c:pt>
                <c:pt idx="1">
                  <c:v>3.2000000000000001E-2</c:v>
                </c:pt>
                <c:pt idx="2">
                  <c:v>8.5999999999999993E-2</c:v>
                </c:pt>
                <c:pt idx="3">
                  <c:v>3.4000000000000002E-2</c:v>
                </c:pt>
                <c:pt idx="4">
                  <c:v>6.0999999999999999E-2</c:v>
                </c:pt>
                <c:pt idx="5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C0-44C5-9FC3-6D7E2678D3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რადიოსთან შედარებით უპირატესობას ვანიჭებ სხვა მედიასაშუალებებს </c:v>
                </c:pt>
                <c:pt idx="1">
                  <c:v>იქ, სადაც მე ვცხოვრობ, რადიოების ძალიან მცირე არჩევანია </c:v>
                </c:pt>
                <c:pt idx="2">
                  <c:v>არ იჭერს </c:v>
                </c:pt>
                <c:pt idx="3">
                  <c:v>არ მომწონს რადიოს გადაცემების ფორმატი </c:v>
                </c:pt>
                <c:pt idx="4">
                  <c:v>რადიო არხების გადაცემების თემები უინტერესოა</c:v>
                </c:pt>
                <c:pt idx="5">
                  <c:v>არ მაქვს დრო 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0.52</c:v>
                </c:pt>
                <c:pt idx="1">
                  <c:v>0.02</c:v>
                </c:pt>
                <c:pt idx="2">
                  <c:v>0.11</c:v>
                </c:pt>
                <c:pt idx="3">
                  <c:v>0.03</c:v>
                </c:pt>
                <c:pt idx="4">
                  <c:v>7.0000000000000007E-2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3F-45DD-8346-C8B7589892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8561728"/>
        <c:axId val="-228557920"/>
      </c:barChart>
      <c:catAx>
        <c:axId val="-2285617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28557920"/>
        <c:crosses val="autoZero"/>
        <c:auto val="1"/>
        <c:lblAlgn val="ctr"/>
        <c:lblOffset val="100"/>
        <c:noMultiLvlLbl val="0"/>
      </c:catAx>
      <c:valAx>
        <c:axId val="-228557920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228561728"/>
        <c:crosses val="autoZero"/>
        <c:crossBetween val="between"/>
        <c:majorUnit val="10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r"/>
      <c:layout>
        <c:manualLayout>
          <c:xMode val="edge"/>
          <c:yMode val="edge"/>
          <c:x val="0.88875905143148559"/>
          <c:y val="0.80525017845905877"/>
          <c:w val="9.719490877140162E-2"/>
          <c:h val="0.146121282517479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dirty="0"/>
              <a:t>ძირითადად რა სიტუაციებში უსმენთ რადიოს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73958912568625"/>
          <c:y val="0.13507173710909454"/>
          <c:w val="0.626235126773804"/>
          <c:h val="0.81447406518131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საკუთარი ავტომობილით მგზავრობისას</c:v>
                </c:pt>
                <c:pt idx="1">
                  <c:v>სახლში ყოფნისას</c:v>
                </c:pt>
                <c:pt idx="2">
                  <c:v>საზოგადოებრივი ტრანსპორტით მგზავრობისას</c:v>
                </c:pt>
                <c:pt idx="3">
                  <c:v>სხვისი ავტომობილით მგზავრობისას</c:v>
                </c:pt>
                <c:pt idx="4">
                  <c:v>სამსახურში ყოფნისას</c:v>
                </c:pt>
                <c:pt idx="5">
                  <c:v>სხვა</c:v>
                </c:pt>
                <c:pt idx="6">
                  <c:v>მიჭირს პასუხის გაცემა 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0.64600000000000002</c:v>
                </c:pt>
                <c:pt idx="1">
                  <c:v>0.105</c:v>
                </c:pt>
                <c:pt idx="2">
                  <c:v>0.106</c:v>
                </c:pt>
                <c:pt idx="3">
                  <c:v>9.7000000000000003E-2</c:v>
                </c:pt>
                <c:pt idx="4">
                  <c:v>0.03</c:v>
                </c:pt>
                <c:pt idx="5">
                  <c:v>1.4E-2</c:v>
                </c:pt>
                <c:pt idx="6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C0-44C5-9FC3-6D7E2678D3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საკუთარი ავტომობილით მგზავრობისას</c:v>
                </c:pt>
                <c:pt idx="1">
                  <c:v>სახლში ყოფნისას</c:v>
                </c:pt>
                <c:pt idx="2">
                  <c:v>საზოგადოებრივი ტრანსპორტით მგზავრობისას</c:v>
                </c:pt>
                <c:pt idx="3">
                  <c:v>სხვისი ავტომობილით მგზავრობისას</c:v>
                </c:pt>
                <c:pt idx="4">
                  <c:v>სამსახურში ყოფნისას</c:v>
                </c:pt>
                <c:pt idx="5">
                  <c:v>სხვა</c:v>
                </c:pt>
                <c:pt idx="6">
                  <c:v>მიჭირს პასუხის გაცემა 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0.60399999999999998</c:v>
                </c:pt>
                <c:pt idx="1">
                  <c:v>0.1</c:v>
                </c:pt>
                <c:pt idx="2">
                  <c:v>0.06</c:v>
                </c:pt>
                <c:pt idx="3">
                  <c:v>0.04</c:v>
                </c:pt>
                <c:pt idx="4">
                  <c:v>0.02</c:v>
                </c:pt>
                <c:pt idx="5">
                  <c:v>8.3045592470826664E-3</c:v>
                </c:pt>
                <c:pt idx="6">
                  <c:v>7.8676704095924643E-3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AE-42DA-A99D-261CA73D51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461072"/>
        <c:axId val="-229454000"/>
      </c:barChart>
      <c:catAx>
        <c:axId val="-229461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29454000"/>
        <c:crosses val="autoZero"/>
        <c:auto val="1"/>
        <c:lblAlgn val="ctr"/>
        <c:lblOffset val="100"/>
        <c:noMultiLvlLbl val="0"/>
      </c:catAx>
      <c:valAx>
        <c:axId val="-2294540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22946107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7627368272294082"/>
          <c:y val="0.77246420296307639"/>
          <c:w val="9.719490877140162E-2"/>
          <c:h val="0.14833519475961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dirty="0"/>
              <a:t>რა მოწყობილობით უსმენთ რადიოს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34428499330229501"/>
          <c:y val="0.15110503073247056"/>
          <c:w val="0.61466405513976807"/>
          <c:h val="0.814474013114428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181-4218-BBDB-58A276E97A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მანქანის რადიოს საშუალებით</c:v>
                </c:pt>
                <c:pt idx="1">
                  <c:v>მობილური ტელეფონის საშუალებით</c:v>
                </c:pt>
                <c:pt idx="2">
                  <c:v>რადიომიმღებით</c:v>
                </c:pt>
                <c:pt idx="3">
                  <c:v>ინტერნეტის საშუალებით</c:v>
                </c:pt>
                <c:pt idx="4">
                  <c:v>სატელიტური ტვ მიმღების საშუალებით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0.83399999999999996</c:v>
                </c:pt>
                <c:pt idx="1">
                  <c:v>6.3E-2</c:v>
                </c:pt>
                <c:pt idx="2">
                  <c:v>7.4999999999999997E-2</c:v>
                </c:pt>
                <c:pt idx="3">
                  <c:v>1.2E-2</c:v>
                </c:pt>
                <c:pt idx="4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C0-44C5-9FC3-6D7E2678D3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მანქანის რადიოს საშუალებით</c:v>
                </c:pt>
                <c:pt idx="1">
                  <c:v>მობილური ტელეფონის საშუალებით</c:v>
                </c:pt>
                <c:pt idx="2">
                  <c:v>რადიომიმღებით</c:v>
                </c:pt>
                <c:pt idx="3">
                  <c:v>ინტერნეტის საშუალებით</c:v>
                </c:pt>
                <c:pt idx="4">
                  <c:v>სატელიტური ტვ მიმღების საშუალებით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0.75</c:v>
                </c:pt>
                <c:pt idx="1">
                  <c:v>0.11419814814814812</c:v>
                </c:pt>
                <c:pt idx="2">
                  <c:v>9.6561111111111084E-2</c:v>
                </c:pt>
                <c:pt idx="3">
                  <c:v>2.3809259259259252E-2</c:v>
                </c:pt>
                <c:pt idx="4">
                  <c:v>8.8185185185185155E-3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C2-447C-81D4-862AC5E2B3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-229465968"/>
        <c:axId val="-229463792"/>
      </c:barChart>
      <c:catAx>
        <c:axId val="-229465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29463792"/>
        <c:crosses val="autoZero"/>
        <c:auto val="1"/>
        <c:lblAlgn val="ctr"/>
        <c:lblOffset val="100"/>
        <c:noMultiLvlLbl val="0"/>
      </c:catAx>
      <c:valAx>
        <c:axId val="-2294637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22946596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7302832130702834"/>
          <c:y val="0.79019992389063132"/>
          <c:w val="9.6107477411718364E-2"/>
          <c:h val="0.146121282517479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b="1" dirty="0">
                <a:effectLst/>
              </a:rPr>
              <a:t>ძირითადად რა ხანგრძლივობით უსმენთ რადიოს 1 მოსმენის განმავლობაში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456327323111138"/>
          <c:y val="0.13507173710909454"/>
          <c:w val="0.60906774479955517"/>
          <c:h val="0.81447406518131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5 წუთამდე</c:v>
                </c:pt>
                <c:pt idx="1">
                  <c:v>5-10 წუთი</c:v>
                </c:pt>
                <c:pt idx="2">
                  <c:v>10-15 წუთი</c:v>
                </c:pt>
                <c:pt idx="3">
                  <c:v>15-20 წუთი</c:v>
                </c:pt>
                <c:pt idx="4">
                  <c:v>20-30 წუთი</c:v>
                </c:pt>
                <c:pt idx="5">
                  <c:v>30-45 წუთი</c:v>
                </c:pt>
                <c:pt idx="6">
                  <c:v>45-60 წუთი</c:v>
                </c:pt>
                <c:pt idx="7">
                  <c:v>1-1,5 საათი</c:v>
                </c:pt>
                <c:pt idx="8">
                  <c:v>1,5-2 საათი</c:v>
                </c:pt>
                <c:pt idx="9">
                  <c:v>2-3 საათი</c:v>
                </c:pt>
                <c:pt idx="10">
                  <c:v>3-4 საათი</c:v>
                </c:pt>
                <c:pt idx="11">
                  <c:v>4 საათზე მეტი</c:v>
                </c:pt>
                <c:pt idx="12">
                  <c:v>მიჭირს პასუხის გაცემა </c:v>
                </c:pt>
              </c:strCache>
            </c:strRef>
          </c:cat>
          <c:val>
            <c:numRef>
              <c:f>Sheet1!$B$2:$N$2</c:f>
              <c:numCache>
                <c:formatCode>0%</c:formatCode>
                <c:ptCount val="13"/>
                <c:pt idx="0">
                  <c:v>2.4E-2</c:v>
                </c:pt>
                <c:pt idx="1">
                  <c:v>8.8999999999999996E-2</c:v>
                </c:pt>
                <c:pt idx="2">
                  <c:v>0.114</c:v>
                </c:pt>
                <c:pt idx="3">
                  <c:v>0.11700000000000001</c:v>
                </c:pt>
                <c:pt idx="4">
                  <c:v>0.214</c:v>
                </c:pt>
                <c:pt idx="5">
                  <c:v>5.0999999999999997E-2</c:v>
                </c:pt>
                <c:pt idx="6">
                  <c:v>0.127</c:v>
                </c:pt>
                <c:pt idx="7">
                  <c:v>5.8999999999999997E-2</c:v>
                </c:pt>
                <c:pt idx="8">
                  <c:v>3.9E-2</c:v>
                </c:pt>
                <c:pt idx="9">
                  <c:v>2.3E-2</c:v>
                </c:pt>
                <c:pt idx="10">
                  <c:v>1.0999999999999999E-2</c:v>
                </c:pt>
                <c:pt idx="11">
                  <c:v>5.8000000000000003E-2</c:v>
                </c:pt>
                <c:pt idx="12">
                  <c:v>6.4000000000000001E-2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C0-44C5-9FC3-6D7E2678D3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Sheet1!$B$1:$N$1</c:f>
              <c:strCache>
                <c:ptCount val="13"/>
                <c:pt idx="0">
                  <c:v>5 წუთამდე</c:v>
                </c:pt>
                <c:pt idx="1">
                  <c:v>5-10 წუთი</c:v>
                </c:pt>
                <c:pt idx="2">
                  <c:v>10-15 წუთი</c:v>
                </c:pt>
                <c:pt idx="3">
                  <c:v>15-20 წუთი</c:v>
                </c:pt>
                <c:pt idx="4">
                  <c:v>20-30 წუთი</c:v>
                </c:pt>
                <c:pt idx="5">
                  <c:v>30-45 წუთი</c:v>
                </c:pt>
                <c:pt idx="6">
                  <c:v>45-60 წუთი</c:v>
                </c:pt>
                <c:pt idx="7">
                  <c:v>1-1,5 საათი</c:v>
                </c:pt>
                <c:pt idx="8">
                  <c:v>1,5-2 საათი</c:v>
                </c:pt>
                <c:pt idx="9">
                  <c:v>2-3 საათი</c:v>
                </c:pt>
                <c:pt idx="10">
                  <c:v>3-4 საათი</c:v>
                </c:pt>
                <c:pt idx="11">
                  <c:v>4 საათზე მეტი</c:v>
                </c:pt>
                <c:pt idx="12">
                  <c:v>მიჭირს პასუხის გაცემა </c:v>
                </c:pt>
              </c:strCache>
            </c:strRef>
          </c:cat>
          <c:val>
            <c:numRef>
              <c:f>Sheet1!$B$3:$N$3</c:f>
              <c:numCache>
                <c:formatCode>0%</c:formatCode>
                <c:ptCount val="13"/>
                <c:pt idx="0">
                  <c:v>1.0502769062231755E-2</c:v>
                </c:pt>
                <c:pt idx="1">
                  <c:v>8.7089902159188437E-2</c:v>
                </c:pt>
                <c:pt idx="2">
                  <c:v>0.13260435219751232</c:v>
                </c:pt>
                <c:pt idx="3">
                  <c:v>0.12516381856714584</c:v>
                </c:pt>
                <c:pt idx="4">
                  <c:v>0.20875218501342713</c:v>
                </c:pt>
                <c:pt idx="5">
                  <c:v>8.0086830733374123E-2</c:v>
                </c:pt>
                <c:pt idx="6">
                  <c:v>5.9518754813462804E-2</c:v>
                </c:pt>
                <c:pt idx="7">
                  <c:v>0.11291120068670536</c:v>
                </c:pt>
                <c:pt idx="8">
                  <c:v>3.6761529794300855E-2</c:v>
                </c:pt>
                <c:pt idx="9">
                  <c:v>3.1947607467737157E-2</c:v>
                </c:pt>
                <c:pt idx="10">
                  <c:v>1.3566842570586731E-2</c:v>
                </c:pt>
                <c:pt idx="11">
                  <c:v>4.507698783377171E-2</c:v>
                </c:pt>
                <c:pt idx="12">
                  <c:v>5.6017219100555647E-2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E9-4A25-B35D-2FEF375A75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464336"/>
        <c:axId val="-229462704"/>
      </c:barChart>
      <c:catAx>
        <c:axId val="-2294643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29462704"/>
        <c:crosses val="autoZero"/>
        <c:auto val="1"/>
        <c:lblAlgn val="ctr"/>
        <c:lblOffset val="100"/>
        <c:noMultiLvlLbl val="0"/>
      </c:catAx>
      <c:valAx>
        <c:axId val="-229462704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22946433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622276429258281"/>
          <c:y val="0.78945624084386878"/>
          <c:w val="9.719490877140162E-2"/>
          <c:h val="0.146121282517479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61646981627303E-2"/>
          <c:y val="6.3322920232797134E-2"/>
          <c:w val="0.93836930539932506"/>
          <c:h val="0.68293445382107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B26-4F8A-8E11-427C27F742F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26-4F8A-8E11-427C27F742F3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B26-4F8A-8E11-427C27F742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Sheet1!$B$1:$AK$1</c:f>
              <c:strCache>
                <c:ptCount val="36"/>
                <c:pt idx="0">
                  <c:v>6.00-6.30</c:v>
                </c:pt>
                <c:pt idx="1">
                  <c:v>6.30-7.00</c:v>
                </c:pt>
                <c:pt idx="2">
                  <c:v>7.00-7.30</c:v>
                </c:pt>
                <c:pt idx="3">
                  <c:v>7.30-8.00</c:v>
                </c:pt>
                <c:pt idx="4">
                  <c:v>8.00-8.30</c:v>
                </c:pt>
                <c:pt idx="5">
                  <c:v>8.30-9.00</c:v>
                </c:pt>
                <c:pt idx="6">
                  <c:v>9.00-9.30</c:v>
                </c:pt>
                <c:pt idx="7">
                  <c:v>9.30-10.00</c:v>
                </c:pt>
                <c:pt idx="8">
                  <c:v>10.00-10.30</c:v>
                </c:pt>
                <c:pt idx="9">
                  <c:v>10.30-11.00</c:v>
                </c:pt>
                <c:pt idx="10">
                  <c:v>11.00-11.30</c:v>
                </c:pt>
                <c:pt idx="11">
                  <c:v>11.30-12.00</c:v>
                </c:pt>
                <c:pt idx="12">
                  <c:v>12.00-12.30</c:v>
                </c:pt>
                <c:pt idx="13">
                  <c:v>12.30-13.00</c:v>
                </c:pt>
                <c:pt idx="14">
                  <c:v>13.00-13.30</c:v>
                </c:pt>
                <c:pt idx="15">
                  <c:v>13.30-14.00</c:v>
                </c:pt>
                <c:pt idx="16">
                  <c:v>14.00-14.30</c:v>
                </c:pt>
                <c:pt idx="17">
                  <c:v>14.30-15.00</c:v>
                </c:pt>
                <c:pt idx="18">
                  <c:v>15.00-15.30</c:v>
                </c:pt>
                <c:pt idx="19">
                  <c:v>15.30-16.00</c:v>
                </c:pt>
                <c:pt idx="20">
                  <c:v>16.00-16.30</c:v>
                </c:pt>
                <c:pt idx="21">
                  <c:v>16.30-17.00</c:v>
                </c:pt>
                <c:pt idx="22">
                  <c:v>17.00-17.30</c:v>
                </c:pt>
                <c:pt idx="23">
                  <c:v>17.30-18.00</c:v>
                </c:pt>
                <c:pt idx="24">
                  <c:v>18.00-18.30</c:v>
                </c:pt>
                <c:pt idx="25">
                  <c:v>18.30-19.00</c:v>
                </c:pt>
                <c:pt idx="26">
                  <c:v>19.00-19.30</c:v>
                </c:pt>
                <c:pt idx="27">
                  <c:v>19.30-20.00</c:v>
                </c:pt>
                <c:pt idx="28">
                  <c:v>20.00-20.30</c:v>
                </c:pt>
                <c:pt idx="29">
                  <c:v>20.30-21.00</c:v>
                </c:pt>
                <c:pt idx="30">
                  <c:v>21.00-21.30</c:v>
                </c:pt>
                <c:pt idx="31">
                  <c:v>21.30-22.00</c:v>
                </c:pt>
                <c:pt idx="32">
                  <c:v>22.00-22.30</c:v>
                </c:pt>
                <c:pt idx="33">
                  <c:v>22.30-23.00</c:v>
                </c:pt>
                <c:pt idx="34">
                  <c:v>23.00-23.30</c:v>
                </c:pt>
                <c:pt idx="35">
                  <c:v>23.30-24:00</c:v>
                </c:pt>
              </c:strCache>
            </c:strRef>
          </c:cat>
          <c:val>
            <c:numRef>
              <c:f>Sheet1!$B$2:$AK$2</c:f>
              <c:numCache>
                <c:formatCode>0%</c:formatCode>
                <c:ptCount val="36"/>
                <c:pt idx="0">
                  <c:v>1.2999999999999999E-2</c:v>
                </c:pt>
                <c:pt idx="1">
                  <c:v>8.9999999999999993E-3</c:v>
                </c:pt>
                <c:pt idx="2">
                  <c:v>3.2000000000000001E-2</c:v>
                </c:pt>
                <c:pt idx="3">
                  <c:v>2.3E-2</c:v>
                </c:pt>
                <c:pt idx="4">
                  <c:v>9.7000000000000003E-2</c:v>
                </c:pt>
                <c:pt idx="5">
                  <c:v>8.5999999999999993E-2</c:v>
                </c:pt>
                <c:pt idx="6">
                  <c:v>0.182</c:v>
                </c:pt>
                <c:pt idx="7">
                  <c:v>0.13300000000000001</c:v>
                </c:pt>
                <c:pt idx="8">
                  <c:v>0.14899999999999999</c:v>
                </c:pt>
                <c:pt idx="9">
                  <c:v>0.108</c:v>
                </c:pt>
                <c:pt idx="10">
                  <c:v>9.0999999999999998E-2</c:v>
                </c:pt>
                <c:pt idx="11">
                  <c:v>7.9000000000000001E-2</c:v>
                </c:pt>
                <c:pt idx="12">
                  <c:v>9.7000000000000003E-2</c:v>
                </c:pt>
                <c:pt idx="13">
                  <c:v>8.3000000000000004E-2</c:v>
                </c:pt>
                <c:pt idx="14">
                  <c:v>0.115</c:v>
                </c:pt>
                <c:pt idx="15">
                  <c:v>0.108</c:v>
                </c:pt>
                <c:pt idx="16">
                  <c:v>0.113</c:v>
                </c:pt>
                <c:pt idx="17">
                  <c:v>9.8000000000000004E-2</c:v>
                </c:pt>
                <c:pt idx="18">
                  <c:v>9.2999999999999999E-2</c:v>
                </c:pt>
                <c:pt idx="19">
                  <c:v>7.4999999999999997E-2</c:v>
                </c:pt>
                <c:pt idx="20">
                  <c:v>6.9000000000000006E-2</c:v>
                </c:pt>
                <c:pt idx="21">
                  <c:v>6.4000000000000001E-2</c:v>
                </c:pt>
                <c:pt idx="22">
                  <c:v>8.5999999999999993E-2</c:v>
                </c:pt>
                <c:pt idx="23">
                  <c:v>7.3999999999999996E-2</c:v>
                </c:pt>
                <c:pt idx="24">
                  <c:v>0.13900000000000001</c:v>
                </c:pt>
                <c:pt idx="25">
                  <c:v>0.105</c:v>
                </c:pt>
                <c:pt idx="26">
                  <c:v>9.4E-2</c:v>
                </c:pt>
                <c:pt idx="27">
                  <c:v>7.4999999999999997E-2</c:v>
                </c:pt>
                <c:pt idx="28">
                  <c:v>7.0999999999999994E-2</c:v>
                </c:pt>
                <c:pt idx="29">
                  <c:v>0.05</c:v>
                </c:pt>
                <c:pt idx="30">
                  <c:v>0.04</c:v>
                </c:pt>
                <c:pt idx="31">
                  <c:v>3.3000000000000002E-2</c:v>
                </c:pt>
                <c:pt idx="32">
                  <c:v>2.4E-2</c:v>
                </c:pt>
                <c:pt idx="33">
                  <c:v>1.7999999999999999E-2</c:v>
                </c:pt>
                <c:pt idx="34">
                  <c:v>1.4999999999999999E-2</c:v>
                </c:pt>
                <c:pt idx="35">
                  <c:v>1.6E-2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E-4FFB-B589-EB2745B211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459440"/>
        <c:axId val="-229463248"/>
      </c:barChart>
      <c:catAx>
        <c:axId val="-22945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29463248"/>
        <c:crosses val="autoZero"/>
        <c:auto val="1"/>
        <c:lblAlgn val="ctr"/>
        <c:lblOffset val="100"/>
        <c:noMultiLvlLbl val="0"/>
      </c:catAx>
      <c:valAx>
        <c:axId val="-229463248"/>
        <c:scaling>
          <c:orientation val="minMax"/>
          <c:max val="0.2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294594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61646981627303E-2"/>
          <c:y val="6.3322920232797134E-2"/>
          <c:w val="0.93836930539932506"/>
          <c:h val="0.68293445382107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Sheet1!$B$1:$AK$1</c:f>
              <c:strCache>
                <c:ptCount val="36"/>
                <c:pt idx="0">
                  <c:v>6.00-6.30</c:v>
                </c:pt>
                <c:pt idx="1">
                  <c:v>6.30-7.00</c:v>
                </c:pt>
                <c:pt idx="2">
                  <c:v>7.00-7.30</c:v>
                </c:pt>
                <c:pt idx="3">
                  <c:v>7.30-8.00</c:v>
                </c:pt>
                <c:pt idx="4">
                  <c:v>8.00-8.30</c:v>
                </c:pt>
                <c:pt idx="5">
                  <c:v>8.30-9.00</c:v>
                </c:pt>
                <c:pt idx="6">
                  <c:v>9.00-9.30</c:v>
                </c:pt>
                <c:pt idx="7">
                  <c:v>9.30-10.00</c:v>
                </c:pt>
                <c:pt idx="8">
                  <c:v>10.00-10.30</c:v>
                </c:pt>
                <c:pt idx="9">
                  <c:v>10.30-11.00</c:v>
                </c:pt>
                <c:pt idx="10">
                  <c:v>11.00-11.30</c:v>
                </c:pt>
                <c:pt idx="11">
                  <c:v>11.30-12.00</c:v>
                </c:pt>
                <c:pt idx="12">
                  <c:v>12.00-12.30</c:v>
                </c:pt>
                <c:pt idx="13">
                  <c:v>12.30-13.00</c:v>
                </c:pt>
                <c:pt idx="14">
                  <c:v>13.00-13.30</c:v>
                </c:pt>
                <c:pt idx="15">
                  <c:v>13.30-14.00</c:v>
                </c:pt>
                <c:pt idx="16">
                  <c:v>14.00-14.30</c:v>
                </c:pt>
                <c:pt idx="17">
                  <c:v>14.30-15.00</c:v>
                </c:pt>
                <c:pt idx="18">
                  <c:v>15.00-15.30</c:v>
                </c:pt>
                <c:pt idx="19">
                  <c:v>15.30-16.00</c:v>
                </c:pt>
                <c:pt idx="20">
                  <c:v>16.00-16.30</c:v>
                </c:pt>
                <c:pt idx="21">
                  <c:v>16.30-17.00</c:v>
                </c:pt>
                <c:pt idx="22">
                  <c:v>17.00-17.30</c:v>
                </c:pt>
                <c:pt idx="23">
                  <c:v>17.30-18.00</c:v>
                </c:pt>
                <c:pt idx="24">
                  <c:v>18.00-18.30</c:v>
                </c:pt>
                <c:pt idx="25">
                  <c:v>18.30-19.00</c:v>
                </c:pt>
                <c:pt idx="26">
                  <c:v>19.00-19.30</c:v>
                </c:pt>
                <c:pt idx="27">
                  <c:v>19.30-20.00</c:v>
                </c:pt>
                <c:pt idx="28">
                  <c:v>20.00-20.30</c:v>
                </c:pt>
                <c:pt idx="29">
                  <c:v>20.30-21.00</c:v>
                </c:pt>
                <c:pt idx="30">
                  <c:v>21.00-21.30</c:v>
                </c:pt>
                <c:pt idx="31">
                  <c:v>21.30-22.00</c:v>
                </c:pt>
                <c:pt idx="32">
                  <c:v>22.00-22.30</c:v>
                </c:pt>
                <c:pt idx="33">
                  <c:v>22.30-23.00</c:v>
                </c:pt>
                <c:pt idx="34">
                  <c:v>23.00-23.30</c:v>
                </c:pt>
                <c:pt idx="35">
                  <c:v>23.30-24:00</c:v>
                </c:pt>
              </c:strCache>
            </c:strRef>
          </c:cat>
          <c:val>
            <c:numRef>
              <c:f>Sheet1!$B$2:$AK$2</c:f>
              <c:numCache>
                <c:formatCode>0%</c:formatCode>
                <c:ptCount val="36"/>
                <c:pt idx="0">
                  <c:v>6.0000000000000001E-3</c:v>
                </c:pt>
                <c:pt idx="1">
                  <c:v>5.0000000000000001E-3</c:v>
                </c:pt>
                <c:pt idx="2">
                  <c:v>1.4E-2</c:v>
                </c:pt>
                <c:pt idx="3">
                  <c:v>1.0999999999999999E-2</c:v>
                </c:pt>
                <c:pt idx="4">
                  <c:v>3.6999999999999998E-2</c:v>
                </c:pt>
                <c:pt idx="5">
                  <c:v>2.8000000000000001E-2</c:v>
                </c:pt>
                <c:pt idx="6">
                  <c:v>5.3999999999999999E-2</c:v>
                </c:pt>
                <c:pt idx="7">
                  <c:v>4.2999999999999997E-2</c:v>
                </c:pt>
                <c:pt idx="8">
                  <c:v>7.0999999999999994E-2</c:v>
                </c:pt>
                <c:pt idx="9">
                  <c:v>5.3999999999999999E-2</c:v>
                </c:pt>
                <c:pt idx="10">
                  <c:v>5.8000000000000003E-2</c:v>
                </c:pt>
                <c:pt idx="11">
                  <c:v>5.0999999999999997E-2</c:v>
                </c:pt>
                <c:pt idx="12">
                  <c:v>6.6000000000000003E-2</c:v>
                </c:pt>
                <c:pt idx="13">
                  <c:v>5.5E-2</c:v>
                </c:pt>
                <c:pt idx="14">
                  <c:v>7.4999999999999997E-2</c:v>
                </c:pt>
                <c:pt idx="15">
                  <c:v>7.0000000000000007E-2</c:v>
                </c:pt>
                <c:pt idx="16">
                  <c:v>7.5999999999999998E-2</c:v>
                </c:pt>
                <c:pt idx="17">
                  <c:v>6.8000000000000005E-2</c:v>
                </c:pt>
                <c:pt idx="18">
                  <c:v>0.06</c:v>
                </c:pt>
                <c:pt idx="19">
                  <c:v>4.8000000000000001E-2</c:v>
                </c:pt>
                <c:pt idx="20">
                  <c:v>3.9E-2</c:v>
                </c:pt>
                <c:pt idx="21">
                  <c:v>3.5999999999999997E-2</c:v>
                </c:pt>
                <c:pt idx="22">
                  <c:v>3.5000000000000003E-2</c:v>
                </c:pt>
                <c:pt idx="23">
                  <c:v>2.9000000000000001E-2</c:v>
                </c:pt>
                <c:pt idx="24">
                  <c:v>0.05</c:v>
                </c:pt>
                <c:pt idx="25">
                  <c:v>0.04</c:v>
                </c:pt>
                <c:pt idx="26">
                  <c:v>4.2000000000000003E-2</c:v>
                </c:pt>
                <c:pt idx="27">
                  <c:v>3.4000000000000002E-2</c:v>
                </c:pt>
                <c:pt idx="28">
                  <c:v>3.5000000000000003E-2</c:v>
                </c:pt>
                <c:pt idx="29">
                  <c:v>2.7E-2</c:v>
                </c:pt>
                <c:pt idx="30">
                  <c:v>2.9000000000000001E-2</c:v>
                </c:pt>
                <c:pt idx="31">
                  <c:v>2.5000000000000001E-2</c:v>
                </c:pt>
                <c:pt idx="32">
                  <c:v>1.7999999999999999E-2</c:v>
                </c:pt>
                <c:pt idx="33">
                  <c:v>1.4999999999999999E-2</c:v>
                </c:pt>
                <c:pt idx="34">
                  <c:v>1.2E-2</c:v>
                </c:pt>
                <c:pt idx="35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2-43A0-B164-B2439E70B9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453456"/>
        <c:axId val="-229457808"/>
      </c:barChart>
      <c:catAx>
        <c:axId val="-22945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200"/>
            </a:pPr>
            <a:endParaRPr lang="en-US"/>
          </a:p>
        </c:txPr>
        <c:crossAx val="-229457808"/>
        <c:crosses val="autoZero"/>
        <c:auto val="1"/>
        <c:lblAlgn val="ctr"/>
        <c:lblOffset val="100"/>
        <c:noMultiLvlLbl val="0"/>
      </c:catAx>
      <c:valAx>
        <c:axId val="-229457808"/>
        <c:scaling>
          <c:orientation val="minMax"/>
          <c:max val="0.2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294534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sz="1400" b="1" i="0" baseline="0" dirty="0">
                <a:effectLst/>
              </a:rPr>
              <a:t>ძირითადად რა შინაარსის გადაცემებს უსმენთ რადიოს საშუალებით?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675991778827099"/>
          <c:y val="0.10746087428726583"/>
          <c:w val="0.61687110024239566"/>
          <c:h val="0.82914124355145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მუსიკას</c:v>
                </c:pt>
                <c:pt idx="1">
                  <c:v>ახალი ამბები</c:v>
                </c:pt>
                <c:pt idx="2">
                  <c:v>სპორტი</c:v>
                </c:pt>
                <c:pt idx="3">
                  <c:v>მედიცინა</c:v>
                </c:pt>
                <c:pt idx="4">
                  <c:v>პოლიტიკა</c:v>
                </c:pt>
                <c:pt idx="5">
                  <c:v>ადგილობრივი/რაიონული ამბები</c:v>
                </c:pt>
                <c:pt idx="6">
                  <c:v>იუმორისტულ-გასართობი</c:v>
                </c:pt>
                <c:pt idx="7">
                  <c:v>ხელოვნება</c:v>
                </c:pt>
                <c:pt idx="8">
                  <c:v>კულინარიული</c:v>
                </c:pt>
                <c:pt idx="9">
                  <c:v>მეცნიერება</c:v>
                </c:pt>
                <c:pt idx="10">
                  <c:v>თანამედროვე ტექნოლოგიები</c:v>
                </c:pt>
                <c:pt idx="11">
                  <c:v>ბიზნესი და ეკონომიკა</c:v>
                </c:pt>
                <c:pt idx="12">
                  <c:v>აგრო სფერო</c:v>
                </c:pt>
                <c:pt idx="13">
                  <c:v>სოციალური</c:v>
                </c:pt>
                <c:pt idx="14">
                  <c:v>საბავშვო</c:v>
                </c:pt>
              </c:strCache>
            </c:strRef>
          </c:cat>
          <c:val>
            <c:numRef>
              <c:f>Sheet1!$B$2:$P$2</c:f>
              <c:numCache>
                <c:formatCode>0%</c:formatCode>
                <c:ptCount val="15"/>
                <c:pt idx="0">
                  <c:v>0.74299999999999999</c:v>
                </c:pt>
                <c:pt idx="1">
                  <c:v>0.39</c:v>
                </c:pt>
                <c:pt idx="2">
                  <c:v>0.13700000000000001</c:v>
                </c:pt>
                <c:pt idx="3">
                  <c:v>0.107</c:v>
                </c:pt>
                <c:pt idx="4">
                  <c:v>9.6000000000000002E-2</c:v>
                </c:pt>
                <c:pt idx="5">
                  <c:v>0.08</c:v>
                </c:pt>
                <c:pt idx="6">
                  <c:v>7.8E-2</c:v>
                </c:pt>
                <c:pt idx="7">
                  <c:v>7.0000000000000007E-2</c:v>
                </c:pt>
                <c:pt idx="8">
                  <c:v>6.5000000000000002E-2</c:v>
                </c:pt>
                <c:pt idx="9">
                  <c:v>4.5999999999999999E-2</c:v>
                </c:pt>
                <c:pt idx="10">
                  <c:v>4.5999999999999999E-2</c:v>
                </c:pt>
                <c:pt idx="11">
                  <c:v>4.2000000000000003E-2</c:v>
                </c:pt>
                <c:pt idx="12">
                  <c:v>0.04</c:v>
                </c:pt>
                <c:pt idx="13">
                  <c:v>3.4000000000000002E-2</c:v>
                </c:pt>
                <c:pt idx="14">
                  <c:v>3.3000000000000002E-2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E-4FFB-B589-EB2745B211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მუსიკას</c:v>
                </c:pt>
                <c:pt idx="1">
                  <c:v>ახალი ამბები</c:v>
                </c:pt>
                <c:pt idx="2">
                  <c:v>სპორტი</c:v>
                </c:pt>
                <c:pt idx="3">
                  <c:v>მედიცინა</c:v>
                </c:pt>
                <c:pt idx="4">
                  <c:v>პოლიტიკა</c:v>
                </c:pt>
                <c:pt idx="5">
                  <c:v>ადგილობრივი/რაიონული ამბები</c:v>
                </c:pt>
                <c:pt idx="6">
                  <c:v>იუმორისტულ-გასართობი</c:v>
                </c:pt>
                <c:pt idx="7">
                  <c:v>ხელოვნება</c:v>
                </c:pt>
                <c:pt idx="8">
                  <c:v>კულინარიული</c:v>
                </c:pt>
                <c:pt idx="9">
                  <c:v>მეცნიერება</c:v>
                </c:pt>
                <c:pt idx="10">
                  <c:v>თანამედროვე ტექნოლოგიები</c:v>
                </c:pt>
                <c:pt idx="11">
                  <c:v>ბიზნესი და ეკონომიკა</c:v>
                </c:pt>
                <c:pt idx="12">
                  <c:v>აგრო სფერო</c:v>
                </c:pt>
                <c:pt idx="13">
                  <c:v>სოციალური</c:v>
                </c:pt>
                <c:pt idx="14">
                  <c:v>საბავშვო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 formatCode="0%">
                  <c:v>0.76800000000000002</c:v>
                </c:pt>
                <c:pt idx="2" formatCode="0%">
                  <c:v>0.13500000000000001</c:v>
                </c:pt>
                <c:pt idx="3" formatCode="0%">
                  <c:v>0.14899999999999999</c:v>
                </c:pt>
                <c:pt idx="5" formatCode="0%">
                  <c:v>0.17399999999999999</c:v>
                </c:pt>
                <c:pt idx="6" formatCode="0%">
                  <c:v>4.9000000000000002E-2</c:v>
                </c:pt>
                <c:pt idx="7" formatCode="0%">
                  <c:v>7.0999999999999994E-2</c:v>
                </c:pt>
                <c:pt idx="8" formatCode="0%">
                  <c:v>3.7999999999999999E-2</c:v>
                </c:pt>
                <c:pt idx="9" formatCode="0%">
                  <c:v>4.5999999999999999E-2</c:v>
                </c:pt>
                <c:pt idx="10" formatCode="0%">
                  <c:v>3.4000000000000002E-2</c:v>
                </c:pt>
                <c:pt idx="11" formatCode="0%">
                  <c:v>0.04</c:v>
                </c:pt>
                <c:pt idx="12" formatCode="0%">
                  <c:v>2.5000000000000001E-2</c:v>
                </c:pt>
                <c:pt idx="13" formatCode="0%">
                  <c:v>2.7E-2</c:v>
                </c:pt>
                <c:pt idx="14" formatCode="0%">
                  <c:v>2.8000000000000001E-2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A0-48A0-9C34-F2995D2E41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461616"/>
        <c:axId val="-229456720"/>
      </c:barChart>
      <c:catAx>
        <c:axId val="-229461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29456720"/>
        <c:crosses val="autoZero"/>
        <c:auto val="1"/>
        <c:lblAlgn val="ctr"/>
        <c:lblOffset val="100"/>
        <c:noMultiLvlLbl val="0"/>
      </c:catAx>
      <c:valAx>
        <c:axId val="-22945672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22946161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7627368272294082"/>
          <c:y val="0.78975424478917045"/>
          <c:w val="9.719490877140162E-2"/>
          <c:h val="0.146271718792598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ka-GE" sz="2400" b="1" i="0" baseline="0" dirty="0">
                <a:effectLst/>
              </a:rPr>
              <a:t>ასაკი</a:t>
            </a:r>
            <a:endParaRPr lang="en-US" sz="2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61646981627303E-2"/>
          <c:y val="6.3322920232797134E-2"/>
          <c:w val="0.93836930539932506"/>
          <c:h val="0.68293445382107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და მეტი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8.9048000000000002E-2</c:v>
                </c:pt>
                <c:pt idx="1">
                  <c:v>0.23571400000000001</c:v>
                </c:pt>
                <c:pt idx="2">
                  <c:v>0.201905</c:v>
                </c:pt>
                <c:pt idx="3">
                  <c:v>0.16428599999999999</c:v>
                </c:pt>
                <c:pt idx="4">
                  <c:v>0.16952400000000001</c:v>
                </c:pt>
                <c:pt idx="5">
                  <c:v>0.13952400000000001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E-4FFB-B589-EB2745B211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6CD3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და მეტი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5.3999999999999999E-2</c:v>
                </c:pt>
                <c:pt idx="1">
                  <c:v>0.22700000000000001</c:v>
                </c:pt>
                <c:pt idx="2">
                  <c:v>0.23499999999999999</c:v>
                </c:pt>
                <c:pt idx="3">
                  <c:v>0.188</c:v>
                </c:pt>
                <c:pt idx="4">
                  <c:v>0.16500000000000001</c:v>
                </c:pt>
                <c:pt idx="5">
                  <c:v>0.13200000000000001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98-42F4-A710-455C6526B8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323755072"/>
        <c:axId val="-323763776"/>
      </c:barChart>
      <c:catAx>
        <c:axId val="-32375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23763776"/>
        <c:crosses val="autoZero"/>
        <c:auto val="1"/>
        <c:lblAlgn val="ctr"/>
        <c:lblOffset val="100"/>
        <c:noMultiLvlLbl val="0"/>
      </c:catAx>
      <c:valAx>
        <c:axId val="-323763776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323755072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sz="1400" b="1" i="0" baseline="0" dirty="0">
                <a:effectLst/>
              </a:rPr>
              <a:t>ძირითადად რა ჟანრის მუსიკას უსმენთ რადიოს საშუალებით?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61646981627303E-2"/>
          <c:y val="6.3322920232797134E-2"/>
          <c:w val="0.93836930539932506"/>
          <c:h val="0.68293445382107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ქართული ესტრადა</c:v>
                </c:pt>
                <c:pt idx="1">
                  <c:v>სულერთია, ყველანაირს</c:v>
                </c:pt>
                <c:pt idx="2">
                  <c:v>პოპ-მუსიკა</c:v>
                </c:pt>
                <c:pt idx="3">
                  <c:v>ფოლკლორი</c:v>
                </c:pt>
                <c:pt idx="4">
                  <c:v>კლასიკა</c:v>
                </c:pt>
                <c:pt idx="5">
                  <c:v>როკი</c:v>
                </c:pt>
                <c:pt idx="6">
                  <c:v>ჯაზი</c:v>
                </c:pt>
                <c:pt idx="7">
                  <c:v>რეპი</c:v>
                </c:pt>
                <c:pt idx="8">
                  <c:v>რუსული ესტრადა</c:v>
                </c:pt>
                <c:pt idx="9">
                  <c:v>სოული</c:v>
                </c:pt>
                <c:pt idx="10">
                  <c:v>ლათინო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0.52500000000000002</c:v>
                </c:pt>
                <c:pt idx="1">
                  <c:v>0.33600000000000002</c:v>
                </c:pt>
                <c:pt idx="2">
                  <c:v>0.14499999999999999</c:v>
                </c:pt>
                <c:pt idx="3">
                  <c:v>0.128</c:v>
                </c:pt>
                <c:pt idx="4">
                  <c:v>0.125</c:v>
                </c:pt>
                <c:pt idx="5">
                  <c:v>6.8000000000000005E-2</c:v>
                </c:pt>
                <c:pt idx="6">
                  <c:v>6.6000000000000003E-2</c:v>
                </c:pt>
                <c:pt idx="7">
                  <c:v>3.5000000000000003E-2</c:v>
                </c:pt>
                <c:pt idx="8">
                  <c:v>3.3000000000000002E-2</c:v>
                </c:pt>
                <c:pt idx="9">
                  <c:v>3.2000000000000001E-2</c:v>
                </c:pt>
                <c:pt idx="10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E-4FFB-B589-EB2745B211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ქართული ესტრადა</c:v>
                </c:pt>
                <c:pt idx="1">
                  <c:v>სულერთია, ყველანაირს</c:v>
                </c:pt>
                <c:pt idx="2">
                  <c:v>პოპ-მუსიკა</c:v>
                </c:pt>
                <c:pt idx="3">
                  <c:v>ფოლკლორი</c:v>
                </c:pt>
                <c:pt idx="4">
                  <c:v>კლასიკა</c:v>
                </c:pt>
                <c:pt idx="5">
                  <c:v>როკი</c:v>
                </c:pt>
                <c:pt idx="6">
                  <c:v>ჯაზი</c:v>
                </c:pt>
                <c:pt idx="7">
                  <c:v>რეპი</c:v>
                </c:pt>
                <c:pt idx="8">
                  <c:v>რუსული ესტრადა</c:v>
                </c:pt>
                <c:pt idx="9">
                  <c:v>სოული</c:v>
                </c:pt>
                <c:pt idx="10">
                  <c:v>ლათინო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0.48</c:v>
                </c:pt>
                <c:pt idx="1">
                  <c:v>0.33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0.08</c:v>
                </c:pt>
                <c:pt idx="6">
                  <c:v>0.08</c:v>
                </c:pt>
                <c:pt idx="7">
                  <c:v>2.7999999999999997E-2</c:v>
                </c:pt>
                <c:pt idx="8">
                  <c:v>0.06</c:v>
                </c:pt>
                <c:pt idx="9">
                  <c:v>1.9E-2</c:v>
                </c:pt>
                <c:pt idx="10">
                  <c:v>1.1000000000000001E-2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A0-48A0-9C34-F2995D2E41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459984"/>
        <c:axId val="-229299088"/>
      </c:barChart>
      <c:catAx>
        <c:axId val="-22945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29299088"/>
        <c:crosses val="autoZero"/>
        <c:auto val="1"/>
        <c:lblAlgn val="ctr"/>
        <c:lblOffset val="100"/>
        <c:noMultiLvlLbl val="0"/>
      </c:catAx>
      <c:valAx>
        <c:axId val="-229299088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29459984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sz="1400" b="1" i="0" baseline="0" dirty="0">
                <a:effectLst/>
              </a:rPr>
              <a:t>ძირითადად, რა ფორმატის გადაცემებს უსმენთ რადიოს საშუალებით?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61646981627303E-2"/>
          <c:y val="6.3322920232797134E-2"/>
          <c:w val="0.93836930539932506"/>
          <c:h val="0.59189986424110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მომწონს საინფორმაციო გადაცემები/ახალი ამბები</c:v>
                </c:pt>
                <c:pt idx="1">
                  <c:v>მომწონს სტუმართან დისკუსიის მოსმენა</c:v>
                </c:pt>
                <c:pt idx="2">
                  <c:v>მომწონს, როცა ეთერში ერთვება მსმენელი ან შემიძლია მე დავრეკო</c:v>
                </c:pt>
                <c:pt idx="3">
                  <c:v>მომწონს გადაცემები, რომელშიც არ არის სტუმარი და წამყვანი ისტორიას/ამბავს ყვება</c:v>
                </c:pt>
                <c:pt idx="4">
                  <c:v>სხვა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0.33200000000000002</c:v>
                </c:pt>
                <c:pt idx="1">
                  <c:v>0.156</c:v>
                </c:pt>
                <c:pt idx="2">
                  <c:v>8.8999999999999996E-2</c:v>
                </c:pt>
                <c:pt idx="3">
                  <c:v>0.11799999999999999</c:v>
                </c:pt>
                <c:pt idx="4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E-4FFB-B589-EB2745B211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მომწონს საინფორმაციო გადაცემები/ახალი ამბები</c:v>
                </c:pt>
                <c:pt idx="1">
                  <c:v>მომწონს სტუმართან დისკუსიის მოსმენა</c:v>
                </c:pt>
                <c:pt idx="2">
                  <c:v>მომწონს, როცა ეთერში ერთვება მსმენელი ან შემიძლია მე დავრეკო</c:v>
                </c:pt>
                <c:pt idx="3">
                  <c:v>მომწონს გადაცემები, რომელშიც არ არის სტუმარი და წამყვანი ისტორიას/ამბავს ყვება</c:v>
                </c:pt>
                <c:pt idx="4">
                  <c:v>სხვა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0.38100000000000001</c:v>
                </c:pt>
                <c:pt idx="1">
                  <c:v>0.13600000000000001</c:v>
                </c:pt>
                <c:pt idx="2">
                  <c:v>8.4000000000000005E-2</c:v>
                </c:pt>
                <c:pt idx="3">
                  <c:v>0.13200000000000001</c:v>
                </c:pt>
                <c:pt idx="4">
                  <c:v>9.1999999999999998E-2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68-440F-BDAA-A0CF2CFE5C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313776"/>
        <c:axId val="-229313232"/>
      </c:barChart>
      <c:catAx>
        <c:axId val="-22931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229313232"/>
        <c:crosses val="autoZero"/>
        <c:auto val="1"/>
        <c:lblAlgn val="ctr"/>
        <c:lblOffset val="100"/>
        <c:noMultiLvlLbl val="0"/>
      </c:catAx>
      <c:valAx>
        <c:axId val="-229313232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29313776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sz="1400" b="1" i="0" baseline="0" dirty="0">
                <a:effectLst/>
              </a:rPr>
              <a:t>რა პრობლემებს გამოყოფდით დღევანდელ რადიო სივრცეში?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61646981627303E-2"/>
          <c:y val="6.3322920232797134E-2"/>
          <c:w val="0.93836930539932506"/>
          <c:h val="0.59189986424110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რადიოსადგურების დაჭერის ხარისხი</c:v>
                </c:pt>
                <c:pt idx="1">
                  <c:v>რადიო არხების მცირე არჩევანი</c:v>
                </c:pt>
                <c:pt idx="2">
                  <c:v>რადიო არხების გადაცემის შინაარსი/თემატიკა</c:v>
                </c:pt>
                <c:pt idx="3">
                  <c:v>რადიო არხების გადაცემების ფორმატი</c:v>
                </c:pt>
                <c:pt idx="4">
                  <c:v>სხვა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0.29299999999999998</c:v>
                </c:pt>
                <c:pt idx="1">
                  <c:v>7.1999999999999995E-2</c:v>
                </c:pt>
                <c:pt idx="2">
                  <c:v>6.9000000000000006E-2</c:v>
                </c:pt>
                <c:pt idx="3">
                  <c:v>4.4999999999999998E-2</c:v>
                </c:pt>
                <c:pt idx="4">
                  <c:v>0.129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E-4FFB-B589-EB2745B211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რადიოსადგურების დაჭერის ხარისხი</c:v>
                </c:pt>
                <c:pt idx="1">
                  <c:v>რადიო არხების მცირე არჩევანი</c:v>
                </c:pt>
                <c:pt idx="2">
                  <c:v>რადიო არხების გადაცემის შინაარსი/თემატიკა</c:v>
                </c:pt>
                <c:pt idx="3">
                  <c:v>რადიო არხების გადაცემების ფორმატი</c:v>
                </c:pt>
                <c:pt idx="4">
                  <c:v>სხვა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0.29299999999999998</c:v>
                </c:pt>
                <c:pt idx="1">
                  <c:v>6.6000000000000003E-2</c:v>
                </c:pt>
                <c:pt idx="2">
                  <c:v>0.08</c:v>
                </c:pt>
                <c:pt idx="3">
                  <c:v>6.4000000000000001E-2</c:v>
                </c:pt>
                <c:pt idx="4">
                  <c:v>7.2999999999999995E-2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68-440F-BDAA-A0CF2CFE5C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301264"/>
        <c:axId val="-229301808"/>
      </c:barChart>
      <c:catAx>
        <c:axId val="-22930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229301808"/>
        <c:crosses val="autoZero"/>
        <c:auto val="1"/>
        <c:lblAlgn val="ctr"/>
        <c:lblOffset val="100"/>
        <c:noMultiLvlLbl val="0"/>
      </c:catAx>
      <c:valAx>
        <c:axId val="-229301808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29301264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sz="1400" b="1" i="0" baseline="0" dirty="0">
                <a:effectLst/>
              </a:rPr>
              <a:t>რა ფორმატის გადაცემების ნაკლებობაა დღეს რადიო სივრცეში?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675991778827099"/>
          <c:y val="0.10746087428726583"/>
          <c:w val="0.61687110024239566"/>
          <c:h val="0.82914124355145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ანალიტიკური გადაცემა აქტუალურ/პრობლემატურ საკითხებზე</c:v>
                </c:pt>
                <c:pt idx="1">
                  <c:v>საინფორმაციო გადაცემა/ახალი ამბები</c:v>
                </c:pt>
                <c:pt idx="2">
                  <c:v>გადაცემა სტუმართან ერთად</c:v>
                </c:pt>
                <c:pt idx="3">
                  <c:v>გადაცემა მსმენელის ღია ეთერში ჩართვით</c:v>
                </c:pt>
                <c:pt idx="4">
                  <c:v>გადაცემა სტუმრის გარეშე</c:v>
                </c:pt>
                <c:pt idx="5">
                  <c:v>სხვა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0.32600000000000001</c:v>
                </c:pt>
                <c:pt idx="1">
                  <c:v>0.17100000000000001</c:v>
                </c:pt>
                <c:pt idx="2">
                  <c:v>0.15</c:v>
                </c:pt>
                <c:pt idx="3">
                  <c:v>0.107</c:v>
                </c:pt>
                <c:pt idx="4">
                  <c:v>5.2999999999999999E-2</c:v>
                </c:pt>
                <c:pt idx="5">
                  <c:v>0.214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E-4FFB-B589-EB2745B211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ანალიტიკური გადაცემა აქტუალურ/პრობლემატურ საკითხებზე</c:v>
                </c:pt>
                <c:pt idx="1">
                  <c:v>საინფორმაციო გადაცემა/ახალი ამბები</c:v>
                </c:pt>
                <c:pt idx="2">
                  <c:v>გადაცემა სტუმართან ერთად</c:v>
                </c:pt>
                <c:pt idx="3">
                  <c:v>გადაცემა მსმენელის ღია ეთერში ჩართვით</c:v>
                </c:pt>
                <c:pt idx="4">
                  <c:v>გადაცემა სტუმრის გარეშე</c:v>
                </c:pt>
                <c:pt idx="5">
                  <c:v>სხვა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1">
                  <c:v>0.16400000000000001</c:v>
                </c:pt>
                <c:pt idx="2">
                  <c:v>0.28599999999999998</c:v>
                </c:pt>
                <c:pt idx="3">
                  <c:v>9.1999999999999998E-2</c:v>
                </c:pt>
                <c:pt idx="4">
                  <c:v>0.19500000000000001</c:v>
                </c:pt>
                <c:pt idx="5">
                  <c:v>0.156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A0-48A0-9C34-F2995D2E41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306704"/>
        <c:axId val="-229299632"/>
      </c:barChart>
      <c:catAx>
        <c:axId val="-229306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29299632"/>
        <c:crosses val="autoZero"/>
        <c:auto val="1"/>
        <c:lblAlgn val="ctr"/>
        <c:lblOffset val="100"/>
        <c:noMultiLvlLbl val="0"/>
      </c:catAx>
      <c:valAx>
        <c:axId val="-2292996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22930670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7627368272294082"/>
          <c:y val="0.78975424478917045"/>
          <c:w val="9.719490877140162E-2"/>
          <c:h val="0.146271718792598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sz="1400" b="1" i="0" baseline="0" dirty="0">
                <a:effectLst/>
              </a:rPr>
              <a:t>რა შინაარსის გადაცემების ნაკლებობაა დღეს რადიო სივრცეში?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4635414330524331"/>
          <c:y val="0.10746087428726583"/>
          <c:w val="0.53727687472542329"/>
          <c:h val="0.82914124355145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ხელოვნება</c:v>
                </c:pt>
                <c:pt idx="1">
                  <c:v>მედიცინა</c:v>
                </c:pt>
                <c:pt idx="2">
                  <c:v>მეცნიერება</c:v>
                </c:pt>
                <c:pt idx="3">
                  <c:v>თანამედროვე ტექნოლოგიები</c:v>
                </c:pt>
                <c:pt idx="4">
                  <c:v>იუმორისტულ-გასართობი</c:v>
                </c:pt>
                <c:pt idx="5">
                  <c:v>სპორტი</c:v>
                </c:pt>
                <c:pt idx="6">
                  <c:v>ბიზნესი და ეკონომიკა</c:v>
                </c:pt>
                <c:pt idx="7">
                  <c:v>საბავშვო</c:v>
                </c:pt>
                <c:pt idx="8">
                  <c:v>აგრო სფერო</c:v>
                </c:pt>
                <c:pt idx="9">
                  <c:v>კულინარიული</c:v>
                </c:pt>
                <c:pt idx="10">
                  <c:v>სოციალური</c:v>
                </c:pt>
                <c:pt idx="11">
                  <c:v>ახალი ამბები</c:v>
                </c:pt>
                <c:pt idx="12">
                  <c:v>ადგილობრივი/რაიონული ამბები</c:v>
                </c:pt>
                <c:pt idx="13">
                  <c:v>პოლიტიკა</c:v>
                </c:pt>
                <c:pt idx="14">
                  <c:v>საერთაშორისო მიმოხილვა</c:v>
                </c:pt>
                <c:pt idx="15">
                  <c:v>ახალი თემატიკის რადიოგადაცემების დამატების საჭიროება არ დგას</c:v>
                </c:pt>
                <c:pt idx="16">
                  <c:v>სხვა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0.14599999999999999</c:v>
                </c:pt>
                <c:pt idx="1">
                  <c:v>0.13300000000000001</c:v>
                </c:pt>
                <c:pt idx="2">
                  <c:v>0.13100000000000001</c:v>
                </c:pt>
                <c:pt idx="3">
                  <c:v>0.125</c:v>
                </c:pt>
                <c:pt idx="4">
                  <c:v>0.11700000000000001</c:v>
                </c:pt>
                <c:pt idx="5">
                  <c:v>0.115</c:v>
                </c:pt>
                <c:pt idx="6">
                  <c:v>8.1000000000000003E-2</c:v>
                </c:pt>
                <c:pt idx="7">
                  <c:v>6.5000000000000002E-2</c:v>
                </c:pt>
                <c:pt idx="8">
                  <c:v>6.3E-2</c:v>
                </c:pt>
                <c:pt idx="9">
                  <c:v>0.06</c:v>
                </c:pt>
                <c:pt idx="10">
                  <c:v>5.1999999999999998E-2</c:v>
                </c:pt>
                <c:pt idx="11">
                  <c:v>4.3999999999999997E-2</c:v>
                </c:pt>
                <c:pt idx="12">
                  <c:v>3.4000000000000002E-2</c:v>
                </c:pt>
                <c:pt idx="13">
                  <c:v>2.3E-2</c:v>
                </c:pt>
                <c:pt idx="14">
                  <c:v>2.3E-2</c:v>
                </c:pt>
                <c:pt idx="15">
                  <c:v>3.6999999999999998E-2</c:v>
                </c:pt>
                <c:pt idx="16">
                  <c:v>0.20599999999999999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E-4FFB-B589-EB2745B211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Sheet1!$B$1:$R$1</c:f>
              <c:strCache>
                <c:ptCount val="17"/>
                <c:pt idx="0">
                  <c:v>ხელოვნება</c:v>
                </c:pt>
                <c:pt idx="1">
                  <c:v>მედიცინა</c:v>
                </c:pt>
                <c:pt idx="2">
                  <c:v>მეცნიერება</c:v>
                </c:pt>
                <c:pt idx="3">
                  <c:v>თანამედროვე ტექნოლოგიები</c:v>
                </c:pt>
                <c:pt idx="4">
                  <c:v>იუმორისტულ-გასართობი</c:v>
                </c:pt>
                <c:pt idx="5">
                  <c:v>სპორტი</c:v>
                </c:pt>
                <c:pt idx="6">
                  <c:v>ბიზნესი და ეკონომიკა</c:v>
                </c:pt>
                <c:pt idx="7">
                  <c:v>საბავშვო</c:v>
                </c:pt>
                <c:pt idx="8">
                  <c:v>აგრო სფერო</c:v>
                </c:pt>
                <c:pt idx="9">
                  <c:v>კულინარიული</c:v>
                </c:pt>
                <c:pt idx="10">
                  <c:v>სოციალური</c:v>
                </c:pt>
                <c:pt idx="11">
                  <c:v>ახალი ამბები</c:v>
                </c:pt>
                <c:pt idx="12">
                  <c:v>ადგილობრივი/რაიონული ამბები</c:v>
                </c:pt>
                <c:pt idx="13">
                  <c:v>პოლიტიკა</c:v>
                </c:pt>
                <c:pt idx="14">
                  <c:v>საერთაშორისო მიმოხილვა</c:v>
                </c:pt>
                <c:pt idx="15">
                  <c:v>ახალი თემატიკის რადიოგადაცემების დამატების საჭიროება არ დგას</c:v>
                </c:pt>
                <c:pt idx="16">
                  <c:v>სხვა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0.19500000000000001</c:v>
                </c:pt>
                <c:pt idx="1">
                  <c:v>0.13400000000000001</c:v>
                </c:pt>
                <c:pt idx="2">
                  <c:v>0.14000000000000001</c:v>
                </c:pt>
                <c:pt idx="3">
                  <c:v>0.14299999999999999</c:v>
                </c:pt>
                <c:pt idx="4">
                  <c:v>8.7999999999999995E-2</c:v>
                </c:pt>
                <c:pt idx="5">
                  <c:v>6.4000000000000001E-2</c:v>
                </c:pt>
                <c:pt idx="6">
                  <c:v>8.2000000000000003E-2</c:v>
                </c:pt>
                <c:pt idx="7">
                  <c:v>8.2000000000000003E-2</c:v>
                </c:pt>
                <c:pt idx="8">
                  <c:v>4.9000000000000002E-2</c:v>
                </c:pt>
                <c:pt idx="9">
                  <c:v>4.5999999999999999E-2</c:v>
                </c:pt>
                <c:pt idx="10">
                  <c:v>3.6999999999999998E-2</c:v>
                </c:pt>
                <c:pt idx="11">
                  <c:v>2.1000000000000001E-2</c:v>
                </c:pt>
                <c:pt idx="12">
                  <c:v>2.7E-2</c:v>
                </c:pt>
                <c:pt idx="16">
                  <c:v>0.216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A0-48A0-9C34-F2995D2E41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312144"/>
        <c:axId val="-229306160"/>
      </c:barChart>
      <c:catAx>
        <c:axId val="-2293121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29306160"/>
        <c:crosses val="autoZero"/>
        <c:auto val="1"/>
        <c:lblAlgn val="ctr"/>
        <c:lblOffset val="100"/>
        <c:noMultiLvlLbl val="0"/>
      </c:catAx>
      <c:valAx>
        <c:axId val="-2293061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22931214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7627368272294082"/>
          <c:y val="0.78975424478917045"/>
          <c:w val="9.719490877140162E-2"/>
          <c:h val="0.146271718792598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ka-GE" sz="1400" b="1" i="0" u="none" strike="noStrike" baseline="0" dirty="0">
                <a:effectLst/>
              </a:rPr>
              <a:t>როგორი ფორმატის რადიო სადგურის დამატებას საჭიროებს რადიო სივრცე?</a:t>
            </a:r>
            <a:r>
              <a:rPr lang="ka-GE" sz="1400" b="1" i="0" u="none" strike="noStrike" baseline="0" dirty="0"/>
              <a:t> </a:t>
            </a:r>
            <a:endParaRPr lang="en-US" sz="1400" b="1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61646981627303E-2"/>
          <c:y val="0.15435742601140376"/>
          <c:w val="0.93836930539932506"/>
          <c:h val="0.5008653814824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საერთო</c:v>
                </c:pt>
                <c:pt idx="1">
                  <c:v>სპეციალიზებული</c:v>
                </c:pt>
                <c:pt idx="2">
                  <c:v>მიჭირს პასუხის გაცემა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0.57199999999999995</c:v>
                </c:pt>
                <c:pt idx="1">
                  <c:v>0.221</c:v>
                </c:pt>
                <c:pt idx="2">
                  <c:v>0.20399999999999999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E-4FFB-B589-EB2745B211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საერთო</c:v>
                </c:pt>
                <c:pt idx="1">
                  <c:v>სპეციალიზებული</c:v>
                </c:pt>
                <c:pt idx="2">
                  <c:v>მიჭირს პასუხის გაცემა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0.55100000000000005</c:v>
                </c:pt>
                <c:pt idx="1">
                  <c:v>0.246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68-440F-BDAA-A0CF2CFE5C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300720"/>
        <c:axId val="-229309424"/>
      </c:barChart>
      <c:catAx>
        <c:axId val="-22930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29309424"/>
        <c:crosses val="autoZero"/>
        <c:auto val="1"/>
        <c:lblAlgn val="ctr"/>
        <c:lblOffset val="100"/>
        <c:noMultiLvlLbl val="0"/>
      </c:catAx>
      <c:valAx>
        <c:axId val="-229309424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29300720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ka-GE" sz="1400" b="1" i="0" u="none" strike="noStrike" baseline="0" dirty="0">
                <a:effectLst/>
              </a:rPr>
              <a:t>როგორი უნდა იყოს მისი მაუწყებლობა?</a:t>
            </a:r>
            <a:endParaRPr lang="en-US" sz="1400" b="1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61646981627303E-2"/>
          <c:y val="0.15435742601140376"/>
          <c:w val="0.93836930539932506"/>
          <c:h val="0.5008653814824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მთლიანი ქვეყნის მასშტაბით</c:v>
                </c:pt>
                <c:pt idx="1">
                  <c:v>ადმინისტრაციული/მუნიციპალური/სათემო ერთეულის მასშტაბით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0.90600000000000003</c:v>
                </c:pt>
                <c:pt idx="1">
                  <c:v>5.7000000000000002E-2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E-4FFB-B589-EB2745B211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მთლიანი ქვეყნის მასშტაბით</c:v>
                </c:pt>
                <c:pt idx="1">
                  <c:v>ადმინისტრაციული/მუნიციპალური/სათემო ერთეულის მასშტაბით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0.91400000000000003</c:v>
                </c:pt>
                <c:pt idx="1">
                  <c:v>5.2999999999999999E-2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68-440F-BDAA-A0CF2CFE5C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9305616"/>
        <c:axId val="-229303440"/>
      </c:barChart>
      <c:catAx>
        <c:axId val="-22930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29303440"/>
        <c:crosses val="autoZero"/>
        <c:auto val="1"/>
        <c:lblAlgn val="ctr"/>
        <c:lblOffset val="100"/>
        <c:noMultiLvlLbl val="0"/>
      </c:catAx>
      <c:valAx>
        <c:axId val="-229303440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29305616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მთლიანი ქვეყნის მასშტაბით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 formatCode="0%">
                  <c:v>0.90612855007473836</c:v>
                </c:pt>
                <c:pt idx="2" formatCode="0%">
                  <c:v>0.92367149758454103</c:v>
                </c:pt>
                <c:pt idx="3" formatCode="0%">
                  <c:v>0.875</c:v>
                </c:pt>
                <c:pt idx="4" formatCode="0%">
                  <c:v>0.88888888888888884</c:v>
                </c:pt>
                <c:pt idx="5" formatCode="0%">
                  <c:v>0.77272727272727271</c:v>
                </c:pt>
                <c:pt idx="6" formatCode="0%">
                  <c:v>0.91111111111111109</c:v>
                </c:pt>
                <c:pt idx="7" formatCode="0%">
                  <c:v>0.8885941644562334</c:v>
                </c:pt>
                <c:pt idx="8" formatCode="0%">
                  <c:v>0.875</c:v>
                </c:pt>
                <c:pt idx="9" formatCode="0%">
                  <c:v>0.92963752665245214</c:v>
                </c:pt>
                <c:pt idx="10" formatCode="0%">
                  <c:v>0.86363636363636365</c:v>
                </c:pt>
                <c:pt idx="11" formatCode="0%">
                  <c:v>0.89473684210526316</c:v>
                </c:pt>
                <c:pt idx="12" formatCode="0%">
                  <c:v>0.87725631768953061</c:v>
                </c:pt>
                <c:pt idx="13" formatCode="0%">
                  <c:v>0.68</c:v>
                </c:pt>
                <c:pt idx="14" formatCode="0%">
                  <c:v>0.92307692307692302</c:v>
                </c:pt>
                <c:pt idx="15" formatCode="0%">
                  <c:v>0.9258064516129032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99-4036-B428-5619314B57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ადმინისტრაციული/მუნიციპალური/სათემო ერთეულის მასშტაბით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 formatCode="0%">
                  <c:v>5.7399103139013447E-2</c:v>
                </c:pt>
                <c:pt idx="2" formatCode="0%">
                  <c:v>4.9275362318840575E-2</c:v>
                </c:pt>
                <c:pt idx="3" formatCode="0%">
                  <c:v>7.421875E-2</c:v>
                </c:pt>
                <c:pt idx="4" formatCode="0%">
                  <c:v>6.1728395061728392E-2</c:v>
                </c:pt>
                <c:pt idx="5" formatCode="0%">
                  <c:v>0.13636363636363635</c:v>
                </c:pt>
                <c:pt idx="6" formatCode="0%">
                  <c:v>6.222222222222222E-2</c:v>
                </c:pt>
                <c:pt idx="7" formatCode="0%">
                  <c:v>7.4270557029177717E-2</c:v>
                </c:pt>
                <c:pt idx="8" formatCode="0%">
                  <c:v>5.1470588235294122E-2</c:v>
                </c:pt>
                <c:pt idx="9" formatCode="0%">
                  <c:v>3.4115138592750532E-2</c:v>
                </c:pt>
                <c:pt idx="10" formatCode="0%">
                  <c:v>0.13636363636363635</c:v>
                </c:pt>
                <c:pt idx="11" formatCode="0%">
                  <c:v>0.10526315789473685</c:v>
                </c:pt>
                <c:pt idx="12" formatCode="0%">
                  <c:v>6.8592057761732855E-2</c:v>
                </c:pt>
                <c:pt idx="13" formatCode="0%">
                  <c:v>0.16</c:v>
                </c:pt>
                <c:pt idx="14" formatCode="0%">
                  <c:v>5.4945054945054944E-2</c:v>
                </c:pt>
                <c:pt idx="15" formatCode="0%">
                  <c:v>5.1612903225806452E-2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99-4036-B428-5619314B57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169759648"/>
        <c:axId val="-169756928"/>
      </c:barChart>
      <c:catAx>
        <c:axId val="-169759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756928"/>
        <c:crosses val="autoZero"/>
        <c:auto val="1"/>
        <c:lblAlgn val="ctr"/>
        <c:lblOffset val="100"/>
        <c:noMultiLvlLbl val="0"/>
      </c:catAx>
      <c:valAx>
        <c:axId val="-169756928"/>
        <c:scaling>
          <c:orientation val="minMax"/>
          <c:max val="1"/>
          <c:min val="0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697596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97475375307644"/>
          <c:y val="0.90362609141901773"/>
          <c:w val="0.81415267804638958"/>
          <c:h val="7.848283118584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sz="1400" b="1" i="0" baseline="0" dirty="0">
                <a:effectLst/>
              </a:rPr>
              <a:t>თქვენ რომ ადგენდეთ რადიოგადაცემების ბადეს, რა თემატიკის გადაცემები იქნებოდა მასში?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4635414330524331"/>
          <c:y val="0.13381112498480188"/>
          <c:w val="0.53727687472542329"/>
          <c:h val="0.80279081116274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მედიცინა</c:v>
                </c:pt>
                <c:pt idx="1">
                  <c:v>სპორტი</c:v>
                </c:pt>
                <c:pt idx="2">
                  <c:v>ხელოვნება</c:v>
                </c:pt>
                <c:pt idx="3">
                  <c:v>იუმორისტულ-გასართობი</c:v>
                </c:pt>
                <c:pt idx="4">
                  <c:v>ახალი ამბები</c:v>
                </c:pt>
                <c:pt idx="5">
                  <c:v>საბავშვო</c:v>
                </c:pt>
                <c:pt idx="6">
                  <c:v>მეცნიერება</c:v>
                </c:pt>
                <c:pt idx="7">
                  <c:v>თანამედროვე ტექნოლოგიები</c:v>
                </c:pt>
                <c:pt idx="8">
                  <c:v>კულინარიული</c:v>
                </c:pt>
                <c:pt idx="9">
                  <c:v>ბიზნესი და ეკონომიკა</c:v>
                </c:pt>
                <c:pt idx="10">
                  <c:v>პოლიტიკა</c:v>
                </c:pt>
                <c:pt idx="11">
                  <c:v>აგრო სფერო</c:v>
                </c:pt>
                <c:pt idx="12">
                  <c:v>ადგილობრივი/რაიონული ამბები</c:v>
                </c:pt>
                <c:pt idx="13">
                  <c:v>სოციალური</c:v>
                </c:pt>
                <c:pt idx="14">
                  <c:v>საერთაშორისო მიმოხილვა</c:v>
                </c:pt>
                <c:pt idx="15">
                  <c:v>სხვა</c:v>
                </c:pt>
              </c:strCache>
            </c:strRef>
          </c:cat>
          <c:val>
            <c:numRef>
              <c:f>Sheet1!$B$2:$Q$2</c:f>
              <c:numCache>
                <c:formatCode>0%</c:formatCode>
                <c:ptCount val="16"/>
                <c:pt idx="0">
                  <c:v>0.26</c:v>
                </c:pt>
                <c:pt idx="1">
                  <c:v>0.20599999999999999</c:v>
                </c:pt>
                <c:pt idx="2">
                  <c:v>0.17399999999999999</c:v>
                </c:pt>
                <c:pt idx="3">
                  <c:v>0.13400000000000001</c:v>
                </c:pt>
                <c:pt idx="4">
                  <c:v>0.126</c:v>
                </c:pt>
                <c:pt idx="5">
                  <c:v>0.109</c:v>
                </c:pt>
                <c:pt idx="6">
                  <c:v>8.4000000000000005E-2</c:v>
                </c:pt>
                <c:pt idx="7">
                  <c:v>7.9000000000000001E-2</c:v>
                </c:pt>
                <c:pt idx="8">
                  <c:v>6.8000000000000005E-2</c:v>
                </c:pt>
                <c:pt idx="9">
                  <c:v>5.8999999999999997E-2</c:v>
                </c:pt>
                <c:pt idx="10">
                  <c:v>5.3999999999999999E-2</c:v>
                </c:pt>
                <c:pt idx="11">
                  <c:v>3.4000000000000002E-2</c:v>
                </c:pt>
                <c:pt idx="12">
                  <c:v>3.3000000000000002E-2</c:v>
                </c:pt>
                <c:pt idx="13">
                  <c:v>3.1E-2</c:v>
                </c:pt>
                <c:pt idx="14">
                  <c:v>2.7E-2</c:v>
                </c:pt>
                <c:pt idx="15">
                  <c:v>0.29199999999999998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E-4FFB-B589-EB2745B211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Sheet1!$B$1:$Q$1</c:f>
              <c:strCache>
                <c:ptCount val="16"/>
                <c:pt idx="0">
                  <c:v>მედიცინა</c:v>
                </c:pt>
                <c:pt idx="1">
                  <c:v>სპორტი</c:v>
                </c:pt>
                <c:pt idx="2">
                  <c:v>ხელოვნება</c:v>
                </c:pt>
                <c:pt idx="3">
                  <c:v>იუმორისტულ-გასართობი</c:v>
                </c:pt>
                <c:pt idx="4">
                  <c:v>ახალი ამბები</c:v>
                </c:pt>
                <c:pt idx="5">
                  <c:v>საბავშვო</c:v>
                </c:pt>
                <c:pt idx="6">
                  <c:v>მეცნიერება</c:v>
                </c:pt>
                <c:pt idx="7">
                  <c:v>თანამედროვე ტექნოლოგიები</c:v>
                </c:pt>
                <c:pt idx="8">
                  <c:v>კულინარიული</c:v>
                </c:pt>
                <c:pt idx="9">
                  <c:v>ბიზნესი და ეკონომიკა</c:v>
                </c:pt>
                <c:pt idx="10">
                  <c:v>პოლიტიკა</c:v>
                </c:pt>
                <c:pt idx="11">
                  <c:v>აგრო სფერო</c:v>
                </c:pt>
                <c:pt idx="12">
                  <c:v>ადგილობრივი/რაიონული ამბები</c:v>
                </c:pt>
                <c:pt idx="13">
                  <c:v>სოციალური</c:v>
                </c:pt>
                <c:pt idx="14">
                  <c:v>საერთაშორისო მიმოხილვა</c:v>
                </c:pt>
                <c:pt idx="15">
                  <c:v>სხვა</c:v>
                </c:pt>
              </c:strCache>
            </c:strRef>
          </c:cat>
          <c:val>
            <c:numRef>
              <c:f>Sheet1!$B$3:$Q$3</c:f>
              <c:numCache>
                <c:formatCode>0%</c:formatCode>
                <c:ptCount val="16"/>
                <c:pt idx="0">
                  <c:v>0.39300000000000002</c:v>
                </c:pt>
                <c:pt idx="1">
                  <c:v>0.24099999999999999</c:v>
                </c:pt>
                <c:pt idx="2">
                  <c:v>0.2</c:v>
                </c:pt>
                <c:pt idx="3">
                  <c:v>0.13600000000000001</c:v>
                </c:pt>
                <c:pt idx="4">
                  <c:v>8.0000000000000002E-3</c:v>
                </c:pt>
                <c:pt idx="5">
                  <c:v>0.13800000000000001</c:v>
                </c:pt>
                <c:pt idx="6">
                  <c:v>0.108</c:v>
                </c:pt>
                <c:pt idx="7">
                  <c:v>0.10100000000000001</c:v>
                </c:pt>
                <c:pt idx="8">
                  <c:v>8.5999999999999993E-2</c:v>
                </c:pt>
                <c:pt idx="9">
                  <c:v>7.6999999999999999E-2</c:v>
                </c:pt>
                <c:pt idx="11">
                  <c:v>3.6999999999999998E-2</c:v>
                </c:pt>
                <c:pt idx="12">
                  <c:v>8.8999999999999996E-2</c:v>
                </c:pt>
                <c:pt idx="13">
                  <c:v>3.5999999999999997E-2</c:v>
                </c:pt>
                <c:pt idx="15">
                  <c:v>0.27200000000000002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A0-48A0-9C34-F2995D2E41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69768352"/>
        <c:axId val="-169758016"/>
      </c:barChart>
      <c:catAx>
        <c:axId val="-169768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169758016"/>
        <c:crosses val="autoZero"/>
        <c:auto val="1"/>
        <c:lblAlgn val="ctr"/>
        <c:lblOffset val="100"/>
        <c:noMultiLvlLbl val="0"/>
      </c:catAx>
      <c:valAx>
        <c:axId val="-16975801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16976835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7627368272294082"/>
          <c:y val="0.78975424478917045"/>
          <c:w val="9.719490877140162E-2"/>
          <c:h val="0.14188882394709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ka-GE" sz="1400" b="1" i="0" u="none" strike="noStrike" baseline="0" dirty="0">
                <a:effectLst/>
              </a:rPr>
              <a:t>სხვა საინფორმაციო პლატფორმების გამოყენება  რადიოდან მიღებული ინფორმაციის მისაღებად</a:t>
            </a:r>
            <a:r>
              <a:rPr lang="ka-GE" sz="1400" b="1" i="0" u="none" strike="noStrike" baseline="0" dirty="0"/>
              <a:t> </a:t>
            </a:r>
            <a:endParaRPr lang="en-US" sz="1400" b="1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61646981627303E-2"/>
          <c:y val="0.16335118338461183"/>
          <c:w val="0.93836930539932506"/>
          <c:h val="0.58290615084744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6CD3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დიახ, ყოველთვის</c:v>
                </c:pt>
                <c:pt idx="1">
                  <c:v>დიახ, იშვიათად</c:v>
                </c:pt>
                <c:pt idx="2">
                  <c:v>არასდროს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9.2999999999999999E-2</c:v>
                </c:pt>
                <c:pt idx="1">
                  <c:v>0.27300000000000002</c:v>
                </c:pt>
                <c:pt idx="2">
                  <c:v>0.626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5E-4BEC-8053-77D9F14774D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დიახ, ყოველთვის</c:v>
                </c:pt>
                <c:pt idx="1">
                  <c:v>დიახ, იშვიათად</c:v>
                </c:pt>
                <c:pt idx="2">
                  <c:v>არასდროს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0.12893356643356643</c:v>
                </c:pt>
                <c:pt idx="1">
                  <c:v>0.31555944055944057</c:v>
                </c:pt>
                <c:pt idx="2">
                  <c:v>0.54414335664335667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5E-4BEC-8053-77D9F14774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69762368"/>
        <c:axId val="-169766176"/>
      </c:barChart>
      <c:catAx>
        <c:axId val="-16976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69766176"/>
        <c:crosses val="autoZero"/>
        <c:auto val="1"/>
        <c:lblAlgn val="ctr"/>
        <c:lblOffset val="100"/>
        <c:noMultiLvlLbl val="0"/>
      </c:catAx>
      <c:valAx>
        <c:axId val="-16976617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69762368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a-GE" sz="2160" b="1" i="0" u="none" strike="noStrike" baseline="0" dirty="0">
                <a:effectLst/>
              </a:rPr>
              <a:t>ოჯახური მდგომარეობა</a:t>
            </a:r>
            <a:endParaRPr lang="ka-GE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9885161643128592E-2"/>
          <c:y val="0.11414498075632923"/>
          <c:w val="0.84189086976691319"/>
          <c:h val="0.64782980519152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დაქორწინებული</c:v>
                </c:pt>
                <c:pt idx="1">
                  <c:v>დასაქორწინებელი</c:v>
                </c:pt>
                <c:pt idx="2">
                  <c:v>ქვრივი</c:v>
                </c:pt>
                <c:pt idx="3">
                  <c:v>განქორწინებული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</c:v>
                </c:pt>
                <c:pt idx="1">
                  <c:v>0.24</c:v>
                </c:pt>
                <c:pt idx="2">
                  <c:v>7.0000000000000007E-2</c:v>
                </c:pt>
                <c:pt idx="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D-42B7-96D2-358E965D25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დაქორწინებული</c:v>
                </c:pt>
                <c:pt idx="1">
                  <c:v>დასაქორწინებელი</c:v>
                </c:pt>
                <c:pt idx="2">
                  <c:v>ქვრივი</c:v>
                </c:pt>
                <c:pt idx="3">
                  <c:v>განქორწინებული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0.69</c:v>
                </c:pt>
                <c:pt idx="1">
                  <c:v>0.19700000000000001</c:v>
                </c:pt>
                <c:pt idx="2">
                  <c:v>6.7000000000000004E-2</c:v>
                </c:pt>
                <c:pt idx="3">
                  <c:v>4.2999999999999997E-2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F9-41B6-BBB9-6FDCF39E3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23763232"/>
        <c:axId val="-323754528"/>
      </c:barChart>
      <c:catAx>
        <c:axId val="-3237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23754528"/>
        <c:crosses val="autoZero"/>
        <c:auto val="1"/>
        <c:lblAlgn val="ctr"/>
        <c:lblOffset val="100"/>
        <c:noMultiLvlLbl val="0"/>
      </c:catAx>
      <c:valAx>
        <c:axId val="-323754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3237632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42123372892864E-2"/>
          <c:y val="3.0344827586206897E-2"/>
          <c:w val="0.93399049465285822"/>
          <c:h val="0.734128482215585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ქალი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0.60399999999999998</c:v>
                </c:pt>
                <c:pt idx="1">
                  <c:v>0.50900000000000001</c:v>
                </c:pt>
                <c:pt idx="2">
                  <c:v>0.58299999999999996</c:v>
                </c:pt>
                <c:pt idx="3">
                  <c:v>0.6</c:v>
                </c:pt>
                <c:pt idx="4">
                  <c:v>0.53100000000000003</c:v>
                </c:pt>
                <c:pt idx="5">
                  <c:v>0.53200000000000003</c:v>
                </c:pt>
                <c:pt idx="6">
                  <c:v>0.60699999999999998</c:v>
                </c:pt>
                <c:pt idx="7">
                  <c:v>0.54700000000000004</c:v>
                </c:pt>
                <c:pt idx="8">
                  <c:v>0.59399999999999997</c:v>
                </c:pt>
                <c:pt idx="9">
                  <c:v>0.45700000000000002</c:v>
                </c:pt>
                <c:pt idx="10">
                  <c:v>0.55700000000000005</c:v>
                </c:pt>
                <c:pt idx="11">
                  <c:v>0.63300000000000001</c:v>
                </c:pt>
                <c:pt idx="12">
                  <c:v>0.53200000000000003</c:v>
                </c:pt>
                <c:pt idx="13">
                  <c:v>0.61899999999999999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AC-48E2-B777-BD9AB39BDD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კაცი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0.39600000000000002</c:v>
                </c:pt>
                <c:pt idx="1">
                  <c:v>0.49099999999999999</c:v>
                </c:pt>
                <c:pt idx="2">
                  <c:v>0.41699999999999998</c:v>
                </c:pt>
                <c:pt idx="3">
                  <c:v>0.4</c:v>
                </c:pt>
                <c:pt idx="4">
                  <c:v>0.46899999999999997</c:v>
                </c:pt>
                <c:pt idx="5">
                  <c:v>0.46800000000000003</c:v>
                </c:pt>
                <c:pt idx="6">
                  <c:v>0.39300000000000002</c:v>
                </c:pt>
                <c:pt idx="7">
                  <c:v>0.45300000000000001</c:v>
                </c:pt>
                <c:pt idx="8">
                  <c:v>0.40600000000000003</c:v>
                </c:pt>
                <c:pt idx="9">
                  <c:v>0.54300000000000004</c:v>
                </c:pt>
                <c:pt idx="10">
                  <c:v>0.443</c:v>
                </c:pt>
                <c:pt idx="11">
                  <c:v>0.36699999999999999</c:v>
                </c:pt>
                <c:pt idx="12">
                  <c:v>0.46800000000000003</c:v>
                </c:pt>
                <c:pt idx="13">
                  <c:v>0.38100000000000001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AC-48E2-B777-BD9AB39BDD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169755840"/>
        <c:axId val="-169756384"/>
      </c:barChart>
      <c:valAx>
        <c:axId val="-169756384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-169755840"/>
        <c:crosses val="max"/>
        <c:crossBetween val="between"/>
      </c:valAx>
      <c:catAx>
        <c:axId val="-16975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756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6.6000000000000003E-2</c:v>
                </c:pt>
                <c:pt idx="1">
                  <c:v>5.8999999999999997E-2</c:v>
                </c:pt>
                <c:pt idx="2">
                  <c:v>0.126</c:v>
                </c:pt>
                <c:pt idx="3">
                  <c:v>0.13300000000000001</c:v>
                </c:pt>
                <c:pt idx="4">
                  <c:v>1.7000000000000001E-2</c:v>
                </c:pt>
                <c:pt idx="5">
                  <c:v>3.7999999999999999E-2</c:v>
                </c:pt>
                <c:pt idx="6">
                  <c:v>2.8000000000000001E-2</c:v>
                </c:pt>
                <c:pt idx="7">
                  <c:v>5.1999999999999998E-2</c:v>
                </c:pt>
                <c:pt idx="8">
                  <c:v>0</c:v>
                </c:pt>
                <c:pt idx="9">
                  <c:v>2.9000000000000001E-2</c:v>
                </c:pt>
                <c:pt idx="10">
                  <c:v>7.5999999999999998E-2</c:v>
                </c:pt>
                <c:pt idx="11">
                  <c:v>0</c:v>
                </c:pt>
                <c:pt idx="12">
                  <c:v>2.8000000000000001E-2</c:v>
                </c:pt>
                <c:pt idx="13">
                  <c:v>4.5999999999999999E-2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0.28899999999999998</c:v>
                </c:pt>
                <c:pt idx="1">
                  <c:v>0.14699999999999999</c:v>
                </c:pt>
                <c:pt idx="2">
                  <c:v>0.13600000000000001</c:v>
                </c:pt>
                <c:pt idx="3">
                  <c:v>0.16700000000000001</c:v>
                </c:pt>
                <c:pt idx="4">
                  <c:v>0.19900000000000001</c:v>
                </c:pt>
                <c:pt idx="5">
                  <c:v>0.20899999999999999</c:v>
                </c:pt>
                <c:pt idx="6">
                  <c:v>0.253</c:v>
                </c:pt>
                <c:pt idx="7">
                  <c:v>0.20200000000000001</c:v>
                </c:pt>
                <c:pt idx="8">
                  <c:v>0.125</c:v>
                </c:pt>
                <c:pt idx="9">
                  <c:v>5.7000000000000002E-2</c:v>
                </c:pt>
                <c:pt idx="10">
                  <c:v>0.16500000000000001</c:v>
                </c:pt>
                <c:pt idx="11">
                  <c:v>0.13300000000000001</c:v>
                </c:pt>
                <c:pt idx="12">
                  <c:v>0.27500000000000002</c:v>
                </c:pt>
                <c:pt idx="13">
                  <c:v>0.25900000000000001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0.23799999999999999</c:v>
                </c:pt>
                <c:pt idx="1">
                  <c:v>0.23100000000000001</c:v>
                </c:pt>
                <c:pt idx="2">
                  <c:v>0.23300000000000001</c:v>
                </c:pt>
                <c:pt idx="3">
                  <c:v>0.2</c:v>
                </c:pt>
                <c:pt idx="4">
                  <c:v>0.219</c:v>
                </c:pt>
                <c:pt idx="5">
                  <c:v>0.20599999999999999</c:v>
                </c:pt>
                <c:pt idx="6">
                  <c:v>0.25800000000000001</c:v>
                </c:pt>
                <c:pt idx="7">
                  <c:v>0.245</c:v>
                </c:pt>
                <c:pt idx="8">
                  <c:v>9.4E-2</c:v>
                </c:pt>
                <c:pt idx="9">
                  <c:v>0.17100000000000001</c:v>
                </c:pt>
                <c:pt idx="10">
                  <c:v>0.188</c:v>
                </c:pt>
                <c:pt idx="11">
                  <c:v>0.2</c:v>
                </c:pt>
                <c:pt idx="12">
                  <c:v>0.183</c:v>
                </c:pt>
                <c:pt idx="13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0.17899999999999999</c:v>
                </c:pt>
                <c:pt idx="1">
                  <c:v>0.16900000000000001</c:v>
                </c:pt>
                <c:pt idx="2">
                  <c:v>0.13600000000000001</c:v>
                </c:pt>
                <c:pt idx="3">
                  <c:v>0.16700000000000001</c:v>
                </c:pt>
                <c:pt idx="4">
                  <c:v>0.188</c:v>
                </c:pt>
                <c:pt idx="5">
                  <c:v>0.219</c:v>
                </c:pt>
                <c:pt idx="6">
                  <c:v>0.16900000000000001</c:v>
                </c:pt>
                <c:pt idx="7">
                  <c:v>0.19</c:v>
                </c:pt>
                <c:pt idx="8">
                  <c:v>0.34399999999999997</c:v>
                </c:pt>
                <c:pt idx="9">
                  <c:v>0.28599999999999998</c:v>
                </c:pt>
                <c:pt idx="10">
                  <c:v>0.19600000000000001</c:v>
                </c:pt>
                <c:pt idx="11">
                  <c:v>0.23300000000000001</c:v>
                </c:pt>
                <c:pt idx="12">
                  <c:v>0.14699999999999999</c:v>
                </c:pt>
                <c:pt idx="13">
                  <c:v>0.19500000000000001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E2-45F9-AFAD-2500A62214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0.14099999999999999</c:v>
                </c:pt>
                <c:pt idx="1">
                  <c:v>0.17499999999999999</c:v>
                </c:pt>
                <c:pt idx="2">
                  <c:v>0.14599999999999999</c:v>
                </c:pt>
                <c:pt idx="3">
                  <c:v>0.13300000000000001</c:v>
                </c:pt>
                <c:pt idx="4">
                  <c:v>0.19900000000000001</c:v>
                </c:pt>
                <c:pt idx="5">
                  <c:v>0.20399999999999999</c:v>
                </c:pt>
                <c:pt idx="6">
                  <c:v>0.18</c:v>
                </c:pt>
                <c:pt idx="7">
                  <c:v>0.16300000000000001</c:v>
                </c:pt>
                <c:pt idx="8">
                  <c:v>9.4E-2</c:v>
                </c:pt>
                <c:pt idx="9">
                  <c:v>0.2</c:v>
                </c:pt>
                <c:pt idx="10">
                  <c:v>0.21</c:v>
                </c:pt>
                <c:pt idx="11">
                  <c:v>0.3</c:v>
                </c:pt>
                <c:pt idx="12">
                  <c:v>0.20200000000000001</c:v>
                </c:pt>
                <c:pt idx="13">
                  <c:v>0.10299999999999999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14-4D59-B34E-39AFC18D6A3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65 და მეტი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Sheet1!$G$2:$G$15</c:f>
              <c:numCache>
                <c:formatCode>0%</c:formatCode>
                <c:ptCount val="14"/>
                <c:pt idx="0">
                  <c:v>8.5999999999999993E-2</c:v>
                </c:pt>
                <c:pt idx="1">
                  <c:v>0.219</c:v>
                </c:pt>
                <c:pt idx="2">
                  <c:v>0.223</c:v>
                </c:pt>
                <c:pt idx="3">
                  <c:v>0.2</c:v>
                </c:pt>
                <c:pt idx="4">
                  <c:v>0.17799999999999999</c:v>
                </c:pt>
                <c:pt idx="5">
                  <c:v>0.123</c:v>
                </c:pt>
                <c:pt idx="6">
                  <c:v>0.112</c:v>
                </c:pt>
                <c:pt idx="7">
                  <c:v>0.14799999999999999</c:v>
                </c:pt>
                <c:pt idx="8">
                  <c:v>0.34399999999999997</c:v>
                </c:pt>
                <c:pt idx="9">
                  <c:v>0.25700000000000001</c:v>
                </c:pt>
                <c:pt idx="10">
                  <c:v>0.16500000000000001</c:v>
                </c:pt>
                <c:pt idx="11">
                  <c:v>0.13300000000000001</c:v>
                </c:pt>
                <c:pt idx="12">
                  <c:v>0.16500000000000001</c:v>
                </c:pt>
                <c:pt idx="13">
                  <c:v>6.8000000000000005E-2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14-4D59-B34E-39AFC18D6A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169764544"/>
        <c:axId val="-169770528"/>
      </c:barChart>
      <c:catAx>
        <c:axId val="-169764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770528"/>
        <c:crosses val="autoZero"/>
        <c:auto val="1"/>
        <c:lblAlgn val="ctr"/>
        <c:lblOffset val="100"/>
        <c:noMultiLvlLbl val="0"/>
      </c:catAx>
      <c:valAx>
        <c:axId val="-169770528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7645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განქორწინებული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6.0999999999999999E-2</c:v>
                </c:pt>
                <c:pt idx="1">
                  <c:v>0.05</c:v>
                </c:pt>
                <c:pt idx="2">
                  <c:v>8.6999999999999994E-2</c:v>
                </c:pt>
                <c:pt idx="3">
                  <c:v>6.7000000000000004E-2</c:v>
                </c:pt>
                <c:pt idx="4">
                  <c:v>3.7999999999999999E-2</c:v>
                </c:pt>
                <c:pt idx="5">
                  <c:v>4.4999999999999998E-2</c:v>
                </c:pt>
                <c:pt idx="6">
                  <c:v>1.7000000000000001E-2</c:v>
                </c:pt>
                <c:pt idx="7">
                  <c:v>2.3E-2</c:v>
                </c:pt>
                <c:pt idx="8">
                  <c:v>0</c:v>
                </c:pt>
                <c:pt idx="9">
                  <c:v>0</c:v>
                </c:pt>
                <c:pt idx="10">
                  <c:v>0.05</c:v>
                </c:pt>
                <c:pt idx="11">
                  <c:v>0</c:v>
                </c:pt>
                <c:pt idx="12">
                  <c:v>0</c:v>
                </c:pt>
                <c:pt idx="13">
                  <c:v>2.7E-2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დასაქორწინებელი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0.222</c:v>
                </c:pt>
                <c:pt idx="1">
                  <c:v>0.184</c:v>
                </c:pt>
                <c:pt idx="2">
                  <c:v>0.214</c:v>
                </c:pt>
                <c:pt idx="3">
                  <c:v>0.2</c:v>
                </c:pt>
                <c:pt idx="4">
                  <c:v>0.17499999999999999</c:v>
                </c:pt>
                <c:pt idx="5">
                  <c:v>0.19400000000000001</c:v>
                </c:pt>
                <c:pt idx="6">
                  <c:v>0.17399999999999999</c:v>
                </c:pt>
                <c:pt idx="7">
                  <c:v>0.183</c:v>
                </c:pt>
                <c:pt idx="8">
                  <c:v>6.2E-2</c:v>
                </c:pt>
                <c:pt idx="9">
                  <c:v>8.5999999999999993E-2</c:v>
                </c:pt>
                <c:pt idx="10">
                  <c:v>0.21</c:v>
                </c:pt>
                <c:pt idx="11">
                  <c:v>0.16700000000000001</c:v>
                </c:pt>
                <c:pt idx="12">
                  <c:v>0.20200000000000001</c:v>
                </c:pt>
                <c:pt idx="13">
                  <c:v>0.17799999999999999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დაქორწინებული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0.66900000000000004</c:v>
                </c:pt>
                <c:pt idx="1">
                  <c:v>0.65900000000000003</c:v>
                </c:pt>
                <c:pt idx="2">
                  <c:v>0.61199999999999999</c:v>
                </c:pt>
                <c:pt idx="3">
                  <c:v>0.56699999999999995</c:v>
                </c:pt>
                <c:pt idx="4">
                  <c:v>0.68500000000000005</c:v>
                </c:pt>
                <c:pt idx="5">
                  <c:v>0.68899999999999995</c:v>
                </c:pt>
                <c:pt idx="6">
                  <c:v>0.71899999999999997</c:v>
                </c:pt>
                <c:pt idx="7">
                  <c:v>0.72799999999999998</c:v>
                </c:pt>
                <c:pt idx="8">
                  <c:v>0.71899999999999997</c:v>
                </c:pt>
                <c:pt idx="9">
                  <c:v>0.85699999999999998</c:v>
                </c:pt>
                <c:pt idx="10">
                  <c:v>0.66400000000000003</c:v>
                </c:pt>
                <c:pt idx="11">
                  <c:v>0.7</c:v>
                </c:pt>
                <c:pt idx="12">
                  <c:v>0.68799999999999994</c:v>
                </c:pt>
                <c:pt idx="13">
                  <c:v>0.754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ქვრივი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4.7E-2</c:v>
                </c:pt>
                <c:pt idx="1">
                  <c:v>9.7000000000000003E-2</c:v>
                </c:pt>
                <c:pt idx="2">
                  <c:v>8.6999999999999994E-2</c:v>
                </c:pt>
                <c:pt idx="3">
                  <c:v>0.16700000000000001</c:v>
                </c:pt>
                <c:pt idx="4">
                  <c:v>9.6000000000000002E-2</c:v>
                </c:pt>
                <c:pt idx="5">
                  <c:v>6.6000000000000003E-2</c:v>
                </c:pt>
                <c:pt idx="6">
                  <c:v>0.09</c:v>
                </c:pt>
                <c:pt idx="7">
                  <c:v>6.3E-2</c:v>
                </c:pt>
                <c:pt idx="8">
                  <c:v>0.188</c:v>
                </c:pt>
                <c:pt idx="9">
                  <c:v>5.7000000000000002E-2</c:v>
                </c:pt>
                <c:pt idx="10">
                  <c:v>6.7000000000000004E-2</c:v>
                </c:pt>
                <c:pt idx="11">
                  <c:v>0.13300000000000001</c:v>
                </c:pt>
                <c:pt idx="12">
                  <c:v>0.11</c:v>
                </c:pt>
                <c:pt idx="13">
                  <c:v>4.1000000000000002E-2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E2-45F9-AFAD-2500A6221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-169765088"/>
        <c:axId val="-169764000"/>
      </c:barChart>
      <c:catAx>
        <c:axId val="-169765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69764000"/>
        <c:crosses val="autoZero"/>
        <c:auto val="1"/>
        <c:lblAlgn val="ctr"/>
        <c:lblOffset val="100"/>
        <c:noMultiLvlLbl val="0"/>
      </c:catAx>
      <c:valAx>
        <c:axId val="-1697640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169765088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15244304432840625"/>
          <c:y val="0.9147876134317291"/>
          <c:w val="0.766319387216158"/>
          <c:h val="5.656149877816996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სრული უმაღლესი განათლება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0.69699999999999995</c:v>
                </c:pt>
                <c:pt idx="1">
                  <c:v>0.41899999999999998</c:v>
                </c:pt>
                <c:pt idx="2">
                  <c:v>0.44700000000000001</c:v>
                </c:pt>
                <c:pt idx="3">
                  <c:v>0.433</c:v>
                </c:pt>
                <c:pt idx="4">
                  <c:v>0.377</c:v>
                </c:pt>
                <c:pt idx="5">
                  <c:v>0.50900000000000001</c:v>
                </c:pt>
                <c:pt idx="6">
                  <c:v>0.52200000000000002</c:v>
                </c:pt>
                <c:pt idx="7">
                  <c:v>0.52700000000000002</c:v>
                </c:pt>
                <c:pt idx="8">
                  <c:v>0.65600000000000003</c:v>
                </c:pt>
                <c:pt idx="9">
                  <c:v>0.45700000000000002</c:v>
                </c:pt>
                <c:pt idx="10">
                  <c:v>0.52100000000000002</c:v>
                </c:pt>
                <c:pt idx="11">
                  <c:v>0.5</c:v>
                </c:pt>
                <c:pt idx="12">
                  <c:v>0.45900000000000002</c:v>
                </c:pt>
                <c:pt idx="13">
                  <c:v>0.61399999999999999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არასრული უმაღლესი განათლება/სტუდენტი</c:v>
                </c:pt>
              </c:strCache>
            </c:strRef>
          </c:tx>
          <c:spPr>
            <a:solidFill>
              <a:srgbClr val="A6CD39"/>
            </a:solidFill>
          </c:spPr>
          <c:invertIfNegative val="0"/>
          <c:dLbls>
            <c:dLbl>
              <c:idx val="0"/>
              <c:layout>
                <c:manualLayout>
                  <c:x val="-1.4803081138951395E-3"/>
                  <c:y val="-7.1495434441218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44-47FC-8C4B-E9BEFEC5FF0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44-47FC-8C4B-E9BEFEC5FF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3.9E-2</c:v>
                </c:pt>
                <c:pt idx="1">
                  <c:v>2.5000000000000001E-2</c:v>
                </c:pt>
                <c:pt idx="2">
                  <c:v>4.9000000000000002E-2</c:v>
                </c:pt>
                <c:pt idx="3">
                  <c:v>3.3000000000000002E-2</c:v>
                </c:pt>
                <c:pt idx="4">
                  <c:v>1.4E-2</c:v>
                </c:pt>
                <c:pt idx="5">
                  <c:v>1.9E-2</c:v>
                </c:pt>
                <c:pt idx="6">
                  <c:v>3.4000000000000002E-2</c:v>
                </c:pt>
                <c:pt idx="7">
                  <c:v>3.2000000000000001E-2</c:v>
                </c:pt>
                <c:pt idx="8">
                  <c:v>0</c:v>
                </c:pt>
                <c:pt idx="9">
                  <c:v>0</c:v>
                </c:pt>
                <c:pt idx="10">
                  <c:v>0.05</c:v>
                </c:pt>
                <c:pt idx="11">
                  <c:v>3.3000000000000002E-2</c:v>
                </c:pt>
                <c:pt idx="12">
                  <c:v>8.9999999999999993E-3</c:v>
                </c:pt>
                <c:pt idx="1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პროფესიული განათლება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9.6000000000000002E-2</c:v>
                </c:pt>
                <c:pt idx="1">
                  <c:v>0.21199999999999999</c:v>
                </c:pt>
                <c:pt idx="2">
                  <c:v>0.19400000000000001</c:v>
                </c:pt>
                <c:pt idx="3">
                  <c:v>0.16700000000000001</c:v>
                </c:pt>
                <c:pt idx="4">
                  <c:v>0.25</c:v>
                </c:pt>
                <c:pt idx="5">
                  <c:v>0.2</c:v>
                </c:pt>
                <c:pt idx="6">
                  <c:v>0.20200000000000001</c:v>
                </c:pt>
                <c:pt idx="7">
                  <c:v>0.17199999999999999</c:v>
                </c:pt>
                <c:pt idx="8">
                  <c:v>0.25</c:v>
                </c:pt>
                <c:pt idx="9">
                  <c:v>0.14299999999999999</c:v>
                </c:pt>
                <c:pt idx="10">
                  <c:v>0.16200000000000001</c:v>
                </c:pt>
                <c:pt idx="11">
                  <c:v>0.2</c:v>
                </c:pt>
                <c:pt idx="12">
                  <c:v>0.248</c:v>
                </c:pt>
                <c:pt idx="13">
                  <c:v>0.13200000000000001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სრული საშუალო განათლება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0.159</c:v>
                </c:pt>
                <c:pt idx="1">
                  <c:v>0.32200000000000001</c:v>
                </c:pt>
                <c:pt idx="2">
                  <c:v>0.28199999999999997</c:v>
                </c:pt>
                <c:pt idx="3">
                  <c:v>0.36699999999999999</c:v>
                </c:pt>
                <c:pt idx="4">
                  <c:v>0.33900000000000002</c:v>
                </c:pt>
                <c:pt idx="5">
                  <c:v>0.25700000000000001</c:v>
                </c:pt>
                <c:pt idx="6">
                  <c:v>0.23</c:v>
                </c:pt>
                <c:pt idx="7">
                  <c:v>0.26</c:v>
                </c:pt>
                <c:pt idx="8">
                  <c:v>9.4E-2</c:v>
                </c:pt>
                <c:pt idx="9">
                  <c:v>0.4</c:v>
                </c:pt>
                <c:pt idx="10">
                  <c:v>0.246</c:v>
                </c:pt>
                <c:pt idx="11">
                  <c:v>0.26700000000000002</c:v>
                </c:pt>
                <c:pt idx="12">
                  <c:v>0.27500000000000002</c:v>
                </c:pt>
                <c:pt idx="13">
                  <c:v>0.21099999999999999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E2-45F9-AFAD-2500A62214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არასრული საშუალო განათლება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5.0000000000000001E-3</c:v>
                </c:pt>
                <c:pt idx="1">
                  <c:v>1.6E-2</c:v>
                </c:pt>
                <c:pt idx="2">
                  <c:v>2.9000000000000001E-2</c:v>
                </c:pt>
                <c:pt idx="3">
                  <c:v>0</c:v>
                </c:pt>
                <c:pt idx="4">
                  <c:v>2.1000000000000001E-2</c:v>
                </c:pt>
                <c:pt idx="5">
                  <c:v>6.0000000000000001E-3</c:v>
                </c:pt>
                <c:pt idx="6">
                  <c:v>1.0999999999999999E-2</c:v>
                </c:pt>
                <c:pt idx="7">
                  <c:v>0.01</c:v>
                </c:pt>
                <c:pt idx="8">
                  <c:v>0</c:v>
                </c:pt>
                <c:pt idx="9">
                  <c:v>0</c:v>
                </c:pt>
                <c:pt idx="10">
                  <c:v>6.0000000000000001E-3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4E-4B8E-A247-6425EEF45E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-169760192"/>
        <c:axId val="-169629600"/>
      </c:barChart>
      <c:catAx>
        <c:axId val="-169760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69629600"/>
        <c:crosses val="autoZero"/>
        <c:auto val="1"/>
        <c:lblAlgn val="ctr"/>
        <c:lblOffset val="100"/>
        <c:noMultiLvlLbl val="0"/>
      </c:catAx>
      <c:valAx>
        <c:axId val="-169629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169760192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3.9939645390442931E-2"/>
          <c:y val="0.86473687608283767"/>
          <c:w val="0.95118701478384871"/>
          <c:h val="0.13526312391716239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კერძო ორგანიზაციაში ან კერძო პირთან დასაქმე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0.439</c:v>
                </c:pt>
                <c:pt idx="1">
                  <c:v>0.29699999999999999</c:v>
                </c:pt>
                <c:pt idx="2">
                  <c:v>0.26200000000000001</c:v>
                </c:pt>
                <c:pt idx="3">
                  <c:v>0.2</c:v>
                </c:pt>
                <c:pt idx="4">
                  <c:v>0.219</c:v>
                </c:pt>
                <c:pt idx="5">
                  <c:v>0.34</c:v>
                </c:pt>
                <c:pt idx="6">
                  <c:v>0.29799999999999999</c:v>
                </c:pt>
                <c:pt idx="7">
                  <c:v>0.29699999999999999</c:v>
                </c:pt>
                <c:pt idx="8">
                  <c:v>0.219</c:v>
                </c:pt>
                <c:pt idx="9">
                  <c:v>8.5999999999999993E-2</c:v>
                </c:pt>
                <c:pt idx="10">
                  <c:v>0.23</c:v>
                </c:pt>
                <c:pt idx="11">
                  <c:v>0.13300000000000001</c:v>
                </c:pt>
                <c:pt idx="12">
                  <c:v>0.22900000000000001</c:v>
                </c:pt>
                <c:pt idx="13">
                  <c:v>0.39500000000000002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სახელმწიფო ორგანიზაციაში დასაქმებული</c:v>
                </c:pt>
              </c:strCache>
            </c:strRef>
          </c:tx>
          <c:spPr>
            <a:solidFill>
              <a:srgbClr val="A6CD3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0.14399999999999999</c:v>
                </c:pt>
                <c:pt idx="1">
                  <c:v>0.109</c:v>
                </c:pt>
                <c:pt idx="2">
                  <c:v>0.214</c:v>
                </c:pt>
                <c:pt idx="3">
                  <c:v>0.13300000000000001</c:v>
                </c:pt>
                <c:pt idx="4">
                  <c:v>0.127</c:v>
                </c:pt>
                <c:pt idx="5">
                  <c:v>0.14899999999999999</c:v>
                </c:pt>
                <c:pt idx="6">
                  <c:v>0.24199999999999999</c:v>
                </c:pt>
                <c:pt idx="7">
                  <c:v>0.16200000000000001</c:v>
                </c:pt>
                <c:pt idx="8">
                  <c:v>0.34399999999999997</c:v>
                </c:pt>
                <c:pt idx="9">
                  <c:v>0.28599999999999998</c:v>
                </c:pt>
                <c:pt idx="10">
                  <c:v>0.20399999999999999</c:v>
                </c:pt>
                <c:pt idx="11">
                  <c:v>0.33300000000000002</c:v>
                </c:pt>
                <c:pt idx="12">
                  <c:v>0.183</c:v>
                </c:pt>
                <c:pt idx="13">
                  <c:v>0.20499999999999999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თვითდასაქმებული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0.17100000000000001</c:v>
                </c:pt>
                <c:pt idx="1">
                  <c:v>0.23100000000000001</c:v>
                </c:pt>
                <c:pt idx="2">
                  <c:v>0.17499999999999999</c:v>
                </c:pt>
                <c:pt idx="3">
                  <c:v>0.2</c:v>
                </c:pt>
                <c:pt idx="4">
                  <c:v>0.253</c:v>
                </c:pt>
                <c:pt idx="5">
                  <c:v>0.187</c:v>
                </c:pt>
                <c:pt idx="6">
                  <c:v>0.17399999999999999</c:v>
                </c:pt>
                <c:pt idx="7">
                  <c:v>0.16500000000000001</c:v>
                </c:pt>
                <c:pt idx="8">
                  <c:v>0.125</c:v>
                </c:pt>
                <c:pt idx="9">
                  <c:v>0.22900000000000001</c:v>
                </c:pt>
                <c:pt idx="10">
                  <c:v>0.17399999999999999</c:v>
                </c:pt>
                <c:pt idx="11">
                  <c:v>0.1</c:v>
                </c:pt>
                <c:pt idx="12">
                  <c:v>0.193</c:v>
                </c:pt>
                <c:pt idx="13">
                  <c:v>0.17599999999999999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3.3000000000000002E-2</c:v>
                </c:pt>
                <c:pt idx="1">
                  <c:v>2.1999999999999999E-2</c:v>
                </c:pt>
                <c:pt idx="2">
                  <c:v>4.8000000000000001E-2</c:v>
                </c:pt>
                <c:pt idx="3">
                  <c:v>3.3000000000000002E-2</c:v>
                </c:pt>
                <c:pt idx="4">
                  <c:v>3.1E-2</c:v>
                </c:pt>
                <c:pt idx="5">
                  <c:v>1.7000000000000001E-2</c:v>
                </c:pt>
                <c:pt idx="6">
                  <c:v>6.0000000000000001E-3</c:v>
                </c:pt>
                <c:pt idx="7">
                  <c:v>2.0999999999999998E-2</c:v>
                </c:pt>
                <c:pt idx="8">
                  <c:v>0</c:v>
                </c:pt>
                <c:pt idx="9">
                  <c:v>0</c:v>
                </c:pt>
                <c:pt idx="10">
                  <c:v>3.4000000000000002E-2</c:v>
                </c:pt>
                <c:pt idx="11">
                  <c:v>6.7000000000000004E-2</c:v>
                </c:pt>
                <c:pt idx="12">
                  <c:v>8.9999999999999993E-3</c:v>
                </c:pt>
                <c:pt idx="1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E2-45F9-AFAD-2500A62214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პენსიონერი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7.8E-2</c:v>
                </c:pt>
                <c:pt idx="1">
                  <c:v>0.16200000000000001</c:v>
                </c:pt>
                <c:pt idx="2">
                  <c:v>0.14599999999999999</c:v>
                </c:pt>
                <c:pt idx="3">
                  <c:v>0.2</c:v>
                </c:pt>
                <c:pt idx="4">
                  <c:v>0.154</c:v>
                </c:pt>
                <c:pt idx="5">
                  <c:v>9.6000000000000002E-2</c:v>
                </c:pt>
                <c:pt idx="6">
                  <c:v>0.09</c:v>
                </c:pt>
                <c:pt idx="7">
                  <c:v>0.113</c:v>
                </c:pt>
                <c:pt idx="8">
                  <c:v>0.156</c:v>
                </c:pt>
                <c:pt idx="9">
                  <c:v>0.2</c:v>
                </c:pt>
                <c:pt idx="10">
                  <c:v>0.126</c:v>
                </c:pt>
                <c:pt idx="11">
                  <c:v>0.16700000000000001</c:v>
                </c:pt>
                <c:pt idx="12">
                  <c:v>0.183</c:v>
                </c:pt>
                <c:pt idx="13">
                  <c:v>6.5000000000000002E-2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4A-4E5A-B7D7-0FFB5C48972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უმუშევარი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Sheet1!$G$2:$G$15</c:f>
              <c:numCache>
                <c:formatCode>0%</c:formatCode>
                <c:ptCount val="14"/>
                <c:pt idx="0">
                  <c:v>0.13</c:v>
                </c:pt>
                <c:pt idx="1">
                  <c:v>0.16900000000000001</c:v>
                </c:pt>
                <c:pt idx="2">
                  <c:v>0.155</c:v>
                </c:pt>
                <c:pt idx="3">
                  <c:v>0.23300000000000001</c:v>
                </c:pt>
                <c:pt idx="4">
                  <c:v>0.20899999999999999</c:v>
                </c:pt>
                <c:pt idx="5">
                  <c:v>0.20599999999999999</c:v>
                </c:pt>
                <c:pt idx="6">
                  <c:v>0.191</c:v>
                </c:pt>
                <c:pt idx="7">
                  <c:v>0.24</c:v>
                </c:pt>
                <c:pt idx="8">
                  <c:v>0.156</c:v>
                </c:pt>
                <c:pt idx="9">
                  <c:v>0.2</c:v>
                </c:pt>
                <c:pt idx="10">
                  <c:v>0.216</c:v>
                </c:pt>
                <c:pt idx="11">
                  <c:v>0.2</c:v>
                </c:pt>
                <c:pt idx="12">
                  <c:v>0.20200000000000001</c:v>
                </c:pt>
                <c:pt idx="13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4A-4E5A-B7D7-0FFB5C4897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-169629056"/>
        <c:axId val="-169633952"/>
      </c:barChart>
      <c:catAx>
        <c:axId val="-169629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69633952"/>
        <c:crosses val="autoZero"/>
        <c:auto val="1"/>
        <c:lblAlgn val="ctr"/>
        <c:lblOffset val="100"/>
        <c:noMultiLvlLbl val="0"/>
      </c:catAx>
      <c:valAx>
        <c:axId val="-169633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16962905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3.9939645390442931E-2"/>
          <c:y val="0.8909539330464783"/>
          <c:w val="0.95118701478384871"/>
          <c:h val="0.1090460669535216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100-500 ლარი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7.3999999999999996E-2</c:v>
                </c:pt>
                <c:pt idx="1">
                  <c:v>0.17499999999999999</c:v>
                </c:pt>
                <c:pt idx="2">
                  <c:v>6.8000000000000005E-2</c:v>
                </c:pt>
                <c:pt idx="3">
                  <c:v>0.16700000000000001</c:v>
                </c:pt>
                <c:pt idx="4">
                  <c:v>0.151</c:v>
                </c:pt>
                <c:pt idx="5">
                  <c:v>0.113</c:v>
                </c:pt>
                <c:pt idx="6">
                  <c:v>0.124</c:v>
                </c:pt>
                <c:pt idx="7">
                  <c:v>0.14799999999999999</c:v>
                </c:pt>
                <c:pt idx="8">
                  <c:v>0.219</c:v>
                </c:pt>
                <c:pt idx="9">
                  <c:v>0.28599999999999998</c:v>
                </c:pt>
                <c:pt idx="10">
                  <c:v>0.14599999999999999</c:v>
                </c:pt>
                <c:pt idx="11">
                  <c:v>0.26700000000000002</c:v>
                </c:pt>
                <c:pt idx="12">
                  <c:v>0.183</c:v>
                </c:pt>
                <c:pt idx="13">
                  <c:v>8.1000000000000003E-2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501–1000 ლარი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0.154</c:v>
                </c:pt>
                <c:pt idx="1">
                  <c:v>0.24399999999999999</c:v>
                </c:pt>
                <c:pt idx="2">
                  <c:v>0.24299999999999999</c:v>
                </c:pt>
                <c:pt idx="3">
                  <c:v>0.3</c:v>
                </c:pt>
                <c:pt idx="4">
                  <c:v>0.20899999999999999</c:v>
                </c:pt>
                <c:pt idx="5">
                  <c:v>0.151</c:v>
                </c:pt>
                <c:pt idx="6">
                  <c:v>0.16900000000000001</c:v>
                </c:pt>
                <c:pt idx="7">
                  <c:v>0.24</c:v>
                </c:pt>
                <c:pt idx="8">
                  <c:v>0.125</c:v>
                </c:pt>
                <c:pt idx="9">
                  <c:v>0.28599999999999998</c:v>
                </c:pt>
                <c:pt idx="10">
                  <c:v>0.21299999999999999</c:v>
                </c:pt>
                <c:pt idx="11">
                  <c:v>0.16700000000000001</c:v>
                </c:pt>
                <c:pt idx="12">
                  <c:v>0.128</c:v>
                </c:pt>
                <c:pt idx="13">
                  <c:v>0.20799999999999999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1001-1500 ლარი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0.11799999999999999</c:v>
                </c:pt>
                <c:pt idx="1">
                  <c:v>0.122</c:v>
                </c:pt>
                <c:pt idx="2">
                  <c:v>0.14599999999999999</c:v>
                </c:pt>
                <c:pt idx="3">
                  <c:v>3.3000000000000002E-2</c:v>
                </c:pt>
                <c:pt idx="4">
                  <c:v>7.9000000000000001E-2</c:v>
                </c:pt>
                <c:pt idx="5">
                  <c:v>0.111</c:v>
                </c:pt>
                <c:pt idx="6">
                  <c:v>0.16300000000000001</c:v>
                </c:pt>
                <c:pt idx="7">
                  <c:v>0.128</c:v>
                </c:pt>
                <c:pt idx="8">
                  <c:v>0.156</c:v>
                </c:pt>
                <c:pt idx="9">
                  <c:v>0.114</c:v>
                </c:pt>
                <c:pt idx="10">
                  <c:v>0.104</c:v>
                </c:pt>
                <c:pt idx="11">
                  <c:v>0.13300000000000001</c:v>
                </c:pt>
                <c:pt idx="12">
                  <c:v>0.156</c:v>
                </c:pt>
                <c:pt idx="13">
                  <c:v>0.14899999999999999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1501-2000 ლარი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0.13500000000000001</c:v>
                </c:pt>
                <c:pt idx="1">
                  <c:v>7.8E-2</c:v>
                </c:pt>
                <c:pt idx="2">
                  <c:v>0.107</c:v>
                </c:pt>
                <c:pt idx="3">
                  <c:v>0.1</c:v>
                </c:pt>
                <c:pt idx="4">
                  <c:v>0.106</c:v>
                </c:pt>
                <c:pt idx="5">
                  <c:v>0.128</c:v>
                </c:pt>
                <c:pt idx="6">
                  <c:v>0.129</c:v>
                </c:pt>
                <c:pt idx="7">
                  <c:v>8.7999999999999995E-2</c:v>
                </c:pt>
                <c:pt idx="8">
                  <c:v>3.1E-2</c:v>
                </c:pt>
                <c:pt idx="9">
                  <c:v>5.7000000000000002E-2</c:v>
                </c:pt>
                <c:pt idx="10">
                  <c:v>9.1999999999999998E-2</c:v>
                </c:pt>
                <c:pt idx="11">
                  <c:v>0.1</c:v>
                </c:pt>
                <c:pt idx="12">
                  <c:v>0.14699999999999999</c:v>
                </c:pt>
                <c:pt idx="13">
                  <c:v>0.13200000000000001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E2-45F9-AFAD-2500A62214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2001- 2500 ლარი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6.5000000000000002E-2</c:v>
                </c:pt>
                <c:pt idx="1">
                  <c:v>4.1000000000000002E-2</c:v>
                </c:pt>
                <c:pt idx="2">
                  <c:v>1.9E-2</c:v>
                </c:pt>
                <c:pt idx="3">
                  <c:v>0</c:v>
                </c:pt>
                <c:pt idx="4">
                  <c:v>2.4E-2</c:v>
                </c:pt>
                <c:pt idx="5">
                  <c:v>5.2999999999999999E-2</c:v>
                </c:pt>
                <c:pt idx="6">
                  <c:v>2.1999999999999999E-2</c:v>
                </c:pt>
                <c:pt idx="7">
                  <c:v>4.2000000000000003E-2</c:v>
                </c:pt>
                <c:pt idx="8">
                  <c:v>3.1E-2</c:v>
                </c:pt>
                <c:pt idx="9">
                  <c:v>2.9000000000000001E-2</c:v>
                </c:pt>
                <c:pt idx="10">
                  <c:v>5.2999999999999999E-2</c:v>
                </c:pt>
                <c:pt idx="11">
                  <c:v>0</c:v>
                </c:pt>
                <c:pt idx="12">
                  <c:v>7.2999999999999995E-2</c:v>
                </c:pt>
                <c:pt idx="13">
                  <c:v>5.3999999999999999E-2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44-4C43-8E5F-30B227CC232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2500 ლარზე მეტი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Sheet1!$G$2:$G$15</c:f>
              <c:numCache>
                <c:formatCode>0%</c:formatCode>
                <c:ptCount val="14"/>
                <c:pt idx="0">
                  <c:v>0.20200000000000001</c:v>
                </c:pt>
                <c:pt idx="1">
                  <c:v>9.0999999999999998E-2</c:v>
                </c:pt>
                <c:pt idx="2">
                  <c:v>0.14599999999999999</c:v>
                </c:pt>
                <c:pt idx="3">
                  <c:v>0.13300000000000001</c:v>
                </c:pt>
                <c:pt idx="4">
                  <c:v>8.8999999999999996E-2</c:v>
                </c:pt>
                <c:pt idx="5">
                  <c:v>0.16600000000000001</c:v>
                </c:pt>
                <c:pt idx="6">
                  <c:v>7.9000000000000001E-2</c:v>
                </c:pt>
                <c:pt idx="7">
                  <c:v>0.112</c:v>
                </c:pt>
                <c:pt idx="8">
                  <c:v>0.156</c:v>
                </c:pt>
                <c:pt idx="9">
                  <c:v>5.7000000000000002E-2</c:v>
                </c:pt>
                <c:pt idx="10">
                  <c:v>0.115</c:v>
                </c:pt>
                <c:pt idx="11">
                  <c:v>0.16700000000000001</c:v>
                </c:pt>
                <c:pt idx="12">
                  <c:v>0.11</c:v>
                </c:pt>
                <c:pt idx="13">
                  <c:v>0.13800000000000001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44-4C43-8E5F-30B227CC23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-169635584"/>
        <c:axId val="-169627424"/>
      </c:barChart>
      <c:catAx>
        <c:axId val="-1696355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69627424"/>
        <c:crosses val="autoZero"/>
        <c:auto val="1"/>
        <c:lblAlgn val="ctr"/>
        <c:lblOffset val="100"/>
        <c:noMultiLvlLbl val="0"/>
      </c:catAx>
      <c:valAx>
        <c:axId val="-1696274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16963558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3.9939645390442931E-2"/>
          <c:y val="0.8909539330464783"/>
          <c:w val="0.89999994172015296"/>
          <c:h val="4.2270810164299052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ავტობუსი/სამარშუტო ტაქსი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0.44</c:v>
                </c:pt>
                <c:pt idx="1">
                  <c:v>0.32800000000000001</c:v>
                </c:pt>
                <c:pt idx="2">
                  <c:v>0.33</c:v>
                </c:pt>
                <c:pt idx="3">
                  <c:v>0.4</c:v>
                </c:pt>
                <c:pt idx="4">
                  <c:v>0.442</c:v>
                </c:pt>
                <c:pt idx="5">
                  <c:v>0.39600000000000002</c:v>
                </c:pt>
                <c:pt idx="6">
                  <c:v>0.38800000000000001</c:v>
                </c:pt>
                <c:pt idx="7">
                  <c:v>0.41499999999999998</c:v>
                </c:pt>
                <c:pt idx="8">
                  <c:v>0.312</c:v>
                </c:pt>
                <c:pt idx="9">
                  <c:v>0.314</c:v>
                </c:pt>
                <c:pt idx="10">
                  <c:v>0.31900000000000001</c:v>
                </c:pt>
                <c:pt idx="11">
                  <c:v>0.13300000000000001</c:v>
                </c:pt>
                <c:pt idx="12">
                  <c:v>0.312</c:v>
                </c:pt>
                <c:pt idx="13">
                  <c:v>0.45700000000000002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მეტრო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0.30499999999999999</c:v>
                </c:pt>
                <c:pt idx="1">
                  <c:v>3.1E-2</c:v>
                </c:pt>
                <c:pt idx="2">
                  <c:v>9.7000000000000003E-2</c:v>
                </c:pt>
                <c:pt idx="3">
                  <c:v>0.13300000000000001</c:v>
                </c:pt>
                <c:pt idx="4">
                  <c:v>5.8000000000000003E-2</c:v>
                </c:pt>
                <c:pt idx="5">
                  <c:v>3.5999999999999997E-2</c:v>
                </c:pt>
                <c:pt idx="6">
                  <c:v>1.0999999999999999E-2</c:v>
                </c:pt>
                <c:pt idx="7">
                  <c:v>0.02</c:v>
                </c:pt>
                <c:pt idx="8">
                  <c:v>0</c:v>
                </c:pt>
                <c:pt idx="9">
                  <c:v>2.9000000000000001E-2</c:v>
                </c:pt>
                <c:pt idx="10">
                  <c:v>1.4E-2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საკუთარი ავტომობილი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0.48399999999999999</c:v>
                </c:pt>
                <c:pt idx="1">
                  <c:v>0.48799999999999999</c:v>
                </c:pt>
                <c:pt idx="2">
                  <c:v>0.46600000000000003</c:v>
                </c:pt>
                <c:pt idx="3">
                  <c:v>0.36699999999999999</c:v>
                </c:pt>
                <c:pt idx="4">
                  <c:v>0.45200000000000001</c:v>
                </c:pt>
                <c:pt idx="5">
                  <c:v>0.47699999999999998</c:v>
                </c:pt>
                <c:pt idx="6">
                  <c:v>0.42699999999999999</c:v>
                </c:pt>
                <c:pt idx="7">
                  <c:v>0.50700000000000001</c:v>
                </c:pt>
                <c:pt idx="8">
                  <c:v>0.53100000000000003</c:v>
                </c:pt>
                <c:pt idx="9">
                  <c:v>0.54300000000000004</c:v>
                </c:pt>
                <c:pt idx="10">
                  <c:v>0.47599999999999998</c:v>
                </c:pt>
                <c:pt idx="11">
                  <c:v>0.46700000000000003</c:v>
                </c:pt>
                <c:pt idx="12">
                  <c:v>0.47699999999999998</c:v>
                </c:pt>
                <c:pt idx="13">
                  <c:v>0.55900000000000005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ოჯახის ავტომობილი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9.6000000000000002E-2</c:v>
                </c:pt>
                <c:pt idx="1">
                  <c:v>0.15</c:v>
                </c:pt>
                <c:pt idx="2">
                  <c:v>0.155</c:v>
                </c:pt>
                <c:pt idx="3">
                  <c:v>0.13300000000000001</c:v>
                </c:pt>
                <c:pt idx="4">
                  <c:v>0.13400000000000001</c:v>
                </c:pt>
                <c:pt idx="5">
                  <c:v>0.16200000000000001</c:v>
                </c:pt>
                <c:pt idx="6">
                  <c:v>9.6000000000000002E-2</c:v>
                </c:pt>
                <c:pt idx="7">
                  <c:v>0.105</c:v>
                </c:pt>
                <c:pt idx="8">
                  <c:v>0.156</c:v>
                </c:pt>
                <c:pt idx="9">
                  <c:v>5.7000000000000002E-2</c:v>
                </c:pt>
                <c:pt idx="10">
                  <c:v>0.16800000000000001</c:v>
                </c:pt>
                <c:pt idx="11">
                  <c:v>0.13300000000000001</c:v>
                </c:pt>
                <c:pt idx="12">
                  <c:v>0.13800000000000001</c:v>
                </c:pt>
                <c:pt idx="13">
                  <c:v>8.1000000000000003E-2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E2-45F9-AFAD-2500A62214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ახლობლის ავტომობილი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2.1999999999999999E-2</c:v>
                </c:pt>
                <c:pt idx="1">
                  <c:v>6.6000000000000003E-2</c:v>
                </c:pt>
                <c:pt idx="2">
                  <c:v>5.8000000000000003E-2</c:v>
                </c:pt>
                <c:pt idx="3">
                  <c:v>3.3000000000000002E-2</c:v>
                </c:pt>
                <c:pt idx="4">
                  <c:v>6.2E-2</c:v>
                </c:pt>
                <c:pt idx="5">
                  <c:v>0.06</c:v>
                </c:pt>
                <c:pt idx="6">
                  <c:v>5.0999999999999997E-2</c:v>
                </c:pt>
                <c:pt idx="7">
                  <c:v>0.04</c:v>
                </c:pt>
                <c:pt idx="8">
                  <c:v>9.4E-2</c:v>
                </c:pt>
                <c:pt idx="9">
                  <c:v>2.9000000000000001E-2</c:v>
                </c:pt>
                <c:pt idx="10">
                  <c:v>3.4000000000000002E-2</c:v>
                </c:pt>
                <c:pt idx="11">
                  <c:v>0.1</c:v>
                </c:pt>
                <c:pt idx="12">
                  <c:v>4.5999999999999999E-2</c:v>
                </c:pt>
                <c:pt idx="13">
                  <c:v>3.2000000000000001E-2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77-4369-AD6D-4C85198D41A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სამსახურის ავტომობილი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Sheet1!$G$2:$G$15</c:f>
              <c:numCache>
                <c:formatCode>0%</c:formatCode>
                <c:ptCount val="14"/>
                <c:pt idx="0">
                  <c:v>2.5999999999999999E-2</c:v>
                </c:pt>
                <c:pt idx="1">
                  <c:v>6.6000000000000003E-2</c:v>
                </c:pt>
                <c:pt idx="2">
                  <c:v>2.9000000000000001E-2</c:v>
                </c:pt>
                <c:pt idx="3">
                  <c:v>6.7000000000000004E-2</c:v>
                </c:pt>
                <c:pt idx="4">
                  <c:v>1.4E-2</c:v>
                </c:pt>
                <c:pt idx="5">
                  <c:v>5.2999999999999999E-2</c:v>
                </c:pt>
                <c:pt idx="6">
                  <c:v>6.7000000000000004E-2</c:v>
                </c:pt>
                <c:pt idx="7">
                  <c:v>3.7999999999999999E-2</c:v>
                </c:pt>
                <c:pt idx="8">
                  <c:v>6.2E-2</c:v>
                </c:pt>
                <c:pt idx="9">
                  <c:v>0</c:v>
                </c:pt>
                <c:pt idx="10">
                  <c:v>2.8000000000000001E-2</c:v>
                </c:pt>
                <c:pt idx="11">
                  <c:v>3.3000000000000002E-2</c:v>
                </c:pt>
                <c:pt idx="12">
                  <c:v>3.6999999999999998E-2</c:v>
                </c:pt>
                <c:pt idx="13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77-4369-AD6D-4C85198D41A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ფეხით გადავაადგილდები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Sheet1!$H$2:$H$15</c:f>
              <c:numCache>
                <c:formatCode>0%</c:formatCode>
                <c:ptCount val="14"/>
                <c:pt idx="0">
                  <c:v>9.8000000000000004E-2</c:v>
                </c:pt>
                <c:pt idx="1">
                  <c:v>0.17499999999999999</c:v>
                </c:pt>
                <c:pt idx="2">
                  <c:v>0.155</c:v>
                </c:pt>
                <c:pt idx="3">
                  <c:v>6.7000000000000004E-2</c:v>
                </c:pt>
                <c:pt idx="4">
                  <c:v>0.127</c:v>
                </c:pt>
                <c:pt idx="5">
                  <c:v>0.115</c:v>
                </c:pt>
                <c:pt idx="6">
                  <c:v>0.20799999999999999</c:v>
                </c:pt>
                <c:pt idx="7">
                  <c:v>0.11</c:v>
                </c:pt>
                <c:pt idx="8">
                  <c:v>0.25</c:v>
                </c:pt>
                <c:pt idx="9">
                  <c:v>0.17100000000000001</c:v>
                </c:pt>
                <c:pt idx="10">
                  <c:v>0.13400000000000001</c:v>
                </c:pt>
                <c:pt idx="11">
                  <c:v>0.23300000000000001</c:v>
                </c:pt>
                <c:pt idx="12">
                  <c:v>0.17399999999999999</c:v>
                </c:pt>
                <c:pt idx="13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77-4369-AD6D-4C85198D41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-169628512"/>
        <c:axId val="-169638848"/>
      </c:barChart>
      <c:catAx>
        <c:axId val="-169628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69638848"/>
        <c:crosses val="autoZero"/>
        <c:auto val="1"/>
        <c:lblAlgn val="ctr"/>
        <c:lblOffset val="100"/>
        <c:noMultiLvlLbl val="0"/>
      </c:catAx>
      <c:valAx>
        <c:axId val="-1696388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169628512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3.9939645390442931E-2"/>
          <c:y val="0.8909539330464783"/>
          <c:w val="0.94144856890921691"/>
          <c:h val="0.1090460376763929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 წუთამდე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5.0999999999999997E-2</c:v>
                </c:pt>
                <c:pt idx="1">
                  <c:v>0.13900000000000001</c:v>
                </c:pt>
                <c:pt idx="2">
                  <c:v>0.09</c:v>
                </c:pt>
                <c:pt idx="3">
                  <c:v>6.7000000000000004E-2</c:v>
                </c:pt>
                <c:pt idx="4">
                  <c:v>9.5000000000000001E-2</c:v>
                </c:pt>
                <c:pt idx="5">
                  <c:v>9.6000000000000002E-2</c:v>
                </c:pt>
                <c:pt idx="6">
                  <c:v>0.155</c:v>
                </c:pt>
                <c:pt idx="7">
                  <c:v>0.112</c:v>
                </c:pt>
                <c:pt idx="8">
                  <c:v>0.156</c:v>
                </c:pt>
                <c:pt idx="9">
                  <c:v>8.5999999999999993E-2</c:v>
                </c:pt>
                <c:pt idx="10">
                  <c:v>0.129</c:v>
                </c:pt>
                <c:pt idx="11">
                  <c:v>3.4000000000000002E-2</c:v>
                </c:pt>
                <c:pt idx="12">
                  <c:v>0.11700000000000001</c:v>
                </c:pt>
                <c:pt idx="13">
                  <c:v>0.13600000000000001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15-30 წუთი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0.17499999999999999</c:v>
                </c:pt>
                <c:pt idx="1">
                  <c:v>0.29399999999999998</c:v>
                </c:pt>
                <c:pt idx="2">
                  <c:v>0.16</c:v>
                </c:pt>
                <c:pt idx="3">
                  <c:v>0.26700000000000002</c:v>
                </c:pt>
                <c:pt idx="4">
                  <c:v>0.27200000000000002</c:v>
                </c:pt>
                <c:pt idx="5">
                  <c:v>0.26900000000000002</c:v>
                </c:pt>
                <c:pt idx="6">
                  <c:v>0.40200000000000002</c:v>
                </c:pt>
                <c:pt idx="7">
                  <c:v>0.35099999999999998</c:v>
                </c:pt>
                <c:pt idx="8">
                  <c:v>0.312</c:v>
                </c:pt>
                <c:pt idx="9">
                  <c:v>0.314</c:v>
                </c:pt>
                <c:pt idx="10">
                  <c:v>0.37</c:v>
                </c:pt>
                <c:pt idx="11">
                  <c:v>0.379</c:v>
                </c:pt>
                <c:pt idx="12">
                  <c:v>0.40799999999999997</c:v>
                </c:pt>
                <c:pt idx="13">
                  <c:v>0.29299999999999998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30-45 წუთი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0.08</c:v>
                </c:pt>
                <c:pt idx="1">
                  <c:v>5.5E-2</c:v>
                </c:pt>
                <c:pt idx="2">
                  <c:v>0.12</c:v>
                </c:pt>
                <c:pt idx="3">
                  <c:v>0.13300000000000001</c:v>
                </c:pt>
                <c:pt idx="4">
                  <c:v>9.5000000000000001E-2</c:v>
                </c:pt>
                <c:pt idx="5">
                  <c:v>7.5999999999999998E-2</c:v>
                </c:pt>
                <c:pt idx="6">
                  <c:v>7.4999999999999997E-2</c:v>
                </c:pt>
                <c:pt idx="7">
                  <c:v>6.4000000000000001E-2</c:v>
                </c:pt>
                <c:pt idx="8">
                  <c:v>0</c:v>
                </c:pt>
                <c:pt idx="9">
                  <c:v>8.5999999999999993E-2</c:v>
                </c:pt>
                <c:pt idx="10">
                  <c:v>0.08</c:v>
                </c:pt>
                <c:pt idx="11">
                  <c:v>6.9000000000000006E-2</c:v>
                </c:pt>
                <c:pt idx="12">
                  <c:v>8.6999999999999994E-2</c:v>
                </c:pt>
                <c:pt idx="13">
                  <c:v>0.10100000000000001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45-60 წუთი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0.17100000000000001</c:v>
                </c:pt>
                <c:pt idx="1">
                  <c:v>0.18099999999999999</c:v>
                </c:pt>
                <c:pt idx="2">
                  <c:v>0.19</c:v>
                </c:pt>
                <c:pt idx="3">
                  <c:v>0.16700000000000001</c:v>
                </c:pt>
                <c:pt idx="4">
                  <c:v>0.13100000000000001</c:v>
                </c:pt>
                <c:pt idx="5">
                  <c:v>0.159</c:v>
                </c:pt>
                <c:pt idx="6">
                  <c:v>0.121</c:v>
                </c:pt>
                <c:pt idx="7">
                  <c:v>0.161</c:v>
                </c:pt>
                <c:pt idx="8">
                  <c:v>0.312</c:v>
                </c:pt>
                <c:pt idx="9">
                  <c:v>8.5999999999999993E-2</c:v>
                </c:pt>
                <c:pt idx="10">
                  <c:v>0.13200000000000001</c:v>
                </c:pt>
                <c:pt idx="11">
                  <c:v>6.9000000000000006E-2</c:v>
                </c:pt>
                <c:pt idx="12">
                  <c:v>0.11700000000000001</c:v>
                </c:pt>
                <c:pt idx="13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E2-45F9-AFAD-2500A62214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1-1.5 საათი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0.156</c:v>
                </c:pt>
                <c:pt idx="1">
                  <c:v>7.6999999999999999E-2</c:v>
                </c:pt>
                <c:pt idx="2">
                  <c:v>0.17</c:v>
                </c:pt>
                <c:pt idx="3">
                  <c:v>0</c:v>
                </c:pt>
                <c:pt idx="4">
                  <c:v>0.106</c:v>
                </c:pt>
                <c:pt idx="5">
                  <c:v>9.1999999999999998E-2</c:v>
                </c:pt>
                <c:pt idx="6">
                  <c:v>0.08</c:v>
                </c:pt>
                <c:pt idx="7">
                  <c:v>8.5000000000000006E-2</c:v>
                </c:pt>
                <c:pt idx="8">
                  <c:v>0</c:v>
                </c:pt>
                <c:pt idx="9">
                  <c:v>2.9000000000000001E-2</c:v>
                </c:pt>
                <c:pt idx="10">
                  <c:v>5.7000000000000002E-2</c:v>
                </c:pt>
                <c:pt idx="11">
                  <c:v>0.10299999999999999</c:v>
                </c:pt>
                <c:pt idx="12">
                  <c:v>5.8000000000000003E-2</c:v>
                </c:pt>
                <c:pt idx="13">
                  <c:v>0.128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95-4FD7-8D99-788B5A94A01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1.5 – 2 საათი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Sheet1!$G$2:$G$15</c:f>
              <c:numCache>
                <c:formatCode>0%</c:formatCode>
                <c:ptCount val="14"/>
                <c:pt idx="0">
                  <c:v>0.14199999999999999</c:v>
                </c:pt>
                <c:pt idx="1">
                  <c:v>8.6999999999999994E-2</c:v>
                </c:pt>
                <c:pt idx="2">
                  <c:v>0.06</c:v>
                </c:pt>
                <c:pt idx="3">
                  <c:v>0.1</c:v>
                </c:pt>
                <c:pt idx="4">
                  <c:v>9.9000000000000005E-2</c:v>
                </c:pt>
                <c:pt idx="5">
                  <c:v>8.6999999999999994E-2</c:v>
                </c:pt>
                <c:pt idx="6">
                  <c:v>0.04</c:v>
                </c:pt>
                <c:pt idx="7">
                  <c:v>7.0999999999999994E-2</c:v>
                </c:pt>
                <c:pt idx="8">
                  <c:v>0</c:v>
                </c:pt>
                <c:pt idx="9">
                  <c:v>0.14299999999999999</c:v>
                </c:pt>
                <c:pt idx="10">
                  <c:v>8.8999999999999996E-2</c:v>
                </c:pt>
                <c:pt idx="11">
                  <c:v>0.13800000000000001</c:v>
                </c:pt>
                <c:pt idx="12">
                  <c:v>6.8000000000000005E-2</c:v>
                </c:pt>
                <c:pt idx="13">
                  <c:v>6.2E-2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95-4FD7-8D99-788B5A94A01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 საათზე მეტი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Sheet1!$H$2:$H$15</c:f>
              <c:numCache>
                <c:formatCode>0%</c:formatCode>
                <c:ptCount val="14"/>
                <c:pt idx="0">
                  <c:v>0.22500000000000001</c:v>
                </c:pt>
                <c:pt idx="1">
                  <c:v>0.16800000000000001</c:v>
                </c:pt>
                <c:pt idx="2">
                  <c:v>0.21</c:v>
                </c:pt>
                <c:pt idx="3">
                  <c:v>0.26700000000000002</c:v>
                </c:pt>
                <c:pt idx="4">
                  <c:v>0.20100000000000001</c:v>
                </c:pt>
                <c:pt idx="5">
                  <c:v>0.221</c:v>
                </c:pt>
                <c:pt idx="6">
                  <c:v>0.126</c:v>
                </c:pt>
                <c:pt idx="7">
                  <c:v>0.156</c:v>
                </c:pt>
                <c:pt idx="8">
                  <c:v>0.219</c:v>
                </c:pt>
                <c:pt idx="9">
                  <c:v>0.25700000000000001</c:v>
                </c:pt>
                <c:pt idx="10">
                  <c:v>0.14299999999999999</c:v>
                </c:pt>
                <c:pt idx="11">
                  <c:v>0.20699999999999999</c:v>
                </c:pt>
                <c:pt idx="12">
                  <c:v>0.14599999999999999</c:v>
                </c:pt>
                <c:pt idx="13">
                  <c:v>0.155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95-4FD7-8D99-788B5A94A0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-169632320"/>
        <c:axId val="-169626880"/>
      </c:barChart>
      <c:catAx>
        <c:axId val="-1696323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69626880"/>
        <c:crosses val="autoZero"/>
        <c:auto val="1"/>
        <c:lblAlgn val="ctr"/>
        <c:lblOffset val="100"/>
        <c:noMultiLvlLbl val="0"/>
      </c:catAx>
      <c:valAx>
        <c:axId val="-1696268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16963232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3.9939645390442931E-2"/>
          <c:y val="0.8909539330464783"/>
          <c:w val="0.94144856890921691"/>
          <c:h val="0.1090460376763929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საკუთარი ავტომობილით მგზავრობისას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0.68300000000000005</c:v>
                </c:pt>
                <c:pt idx="1">
                  <c:v>0.60399999999999998</c:v>
                </c:pt>
                <c:pt idx="2">
                  <c:v>0.54200000000000004</c:v>
                </c:pt>
                <c:pt idx="3">
                  <c:v>0.5</c:v>
                </c:pt>
                <c:pt idx="4">
                  <c:v>0.622</c:v>
                </c:pt>
                <c:pt idx="5">
                  <c:v>0.55600000000000005</c:v>
                </c:pt>
                <c:pt idx="6">
                  <c:v>0.6</c:v>
                </c:pt>
                <c:pt idx="7">
                  <c:v>0.59799999999999998</c:v>
                </c:pt>
                <c:pt idx="8">
                  <c:v>0.6</c:v>
                </c:pt>
                <c:pt idx="9">
                  <c:v>0.84599999999999997</c:v>
                </c:pt>
                <c:pt idx="10">
                  <c:v>0.73799999999999999</c:v>
                </c:pt>
                <c:pt idx="11">
                  <c:v>0.44400000000000001</c:v>
                </c:pt>
                <c:pt idx="12">
                  <c:v>0.69599999999999995</c:v>
                </c:pt>
                <c:pt idx="13">
                  <c:v>0.69099999999999995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საზოგადოებრივი ტრანსპორტით მგზავრობისას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7.5999999999999998E-2</c:v>
                </c:pt>
                <c:pt idx="1">
                  <c:v>0.123</c:v>
                </c:pt>
                <c:pt idx="2">
                  <c:v>0.125</c:v>
                </c:pt>
                <c:pt idx="3">
                  <c:v>0.16700000000000001</c:v>
                </c:pt>
                <c:pt idx="4">
                  <c:v>8.6999999999999994E-2</c:v>
                </c:pt>
                <c:pt idx="5">
                  <c:v>0.19400000000000001</c:v>
                </c:pt>
                <c:pt idx="6">
                  <c:v>0.112</c:v>
                </c:pt>
                <c:pt idx="7">
                  <c:v>0.123</c:v>
                </c:pt>
                <c:pt idx="8">
                  <c:v>0.13300000000000001</c:v>
                </c:pt>
                <c:pt idx="9">
                  <c:v>7.6999999999999999E-2</c:v>
                </c:pt>
                <c:pt idx="10">
                  <c:v>8.1000000000000003E-2</c:v>
                </c:pt>
                <c:pt idx="11">
                  <c:v>0.111</c:v>
                </c:pt>
                <c:pt idx="12">
                  <c:v>0.13</c:v>
                </c:pt>
                <c:pt idx="13">
                  <c:v>0.10100000000000001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სხვისი ავტომობილით მგზავრობისას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0.124</c:v>
                </c:pt>
                <c:pt idx="1">
                  <c:v>9.0999999999999998E-2</c:v>
                </c:pt>
                <c:pt idx="2">
                  <c:v>8.3000000000000004E-2</c:v>
                </c:pt>
                <c:pt idx="3">
                  <c:v>0.16700000000000001</c:v>
                </c:pt>
                <c:pt idx="4">
                  <c:v>8.6999999999999994E-2</c:v>
                </c:pt>
                <c:pt idx="5">
                  <c:v>9.7000000000000003E-2</c:v>
                </c:pt>
                <c:pt idx="6">
                  <c:v>0.125</c:v>
                </c:pt>
                <c:pt idx="7">
                  <c:v>6.7000000000000004E-2</c:v>
                </c:pt>
                <c:pt idx="8">
                  <c:v>6.7000000000000004E-2</c:v>
                </c:pt>
                <c:pt idx="9">
                  <c:v>0</c:v>
                </c:pt>
                <c:pt idx="10">
                  <c:v>5.8000000000000003E-2</c:v>
                </c:pt>
                <c:pt idx="11">
                  <c:v>0.111</c:v>
                </c:pt>
                <c:pt idx="12">
                  <c:v>0.109</c:v>
                </c:pt>
                <c:pt idx="13">
                  <c:v>8.7999999999999995E-2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სახლში ყოფნისას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0.08</c:v>
                </c:pt>
                <c:pt idx="1">
                  <c:v>0.13600000000000001</c:v>
                </c:pt>
                <c:pt idx="2">
                  <c:v>0.14599999999999999</c:v>
                </c:pt>
                <c:pt idx="3">
                  <c:v>8.3000000000000004E-2</c:v>
                </c:pt>
                <c:pt idx="4">
                  <c:v>0.16500000000000001</c:v>
                </c:pt>
                <c:pt idx="5">
                  <c:v>8.6999999999999994E-2</c:v>
                </c:pt>
                <c:pt idx="6">
                  <c:v>7.4999999999999997E-2</c:v>
                </c:pt>
                <c:pt idx="7">
                  <c:v>0.158</c:v>
                </c:pt>
                <c:pt idx="8">
                  <c:v>0.2</c:v>
                </c:pt>
                <c:pt idx="9">
                  <c:v>7.6999999999999999E-2</c:v>
                </c:pt>
                <c:pt idx="10">
                  <c:v>9.9000000000000005E-2</c:v>
                </c:pt>
                <c:pt idx="11">
                  <c:v>0.33300000000000002</c:v>
                </c:pt>
                <c:pt idx="12">
                  <c:v>4.2999999999999997E-2</c:v>
                </c:pt>
                <c:pt idx="13">
                  <c:v>6.5000000000000002E-2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E2-45F9-AFAD-2500A62214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სამსახურში ყოფნისას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2.7E-2</c:v>
                </c:pt>
                <c:pt idx="1">
                  <c:v>2.5999999999999999E-2</c:v>
                </c:pt>
                <c:pt idx="2">
                  <c:v>8.3000000000000004E-2</c:v>
                </c:pt>
                <c:pt idx="3">
                  <c:v>8.3000000000000004E-2</c:v>
                </c:pt>
                <c:pt idx="4">
                  <c:v>2.4E-2</c:v>
                </c:pt>
                <c:pt idx="5">
                  <c:v>3.5999999999999997E-2</c:v>
                </c:pt>
                <c:pt idx="6">
                  <c:v>7.4999999999999997E-2</c:v>
                </c:pt>
                <c:pt idx="7">
                  <c:v>2.5999999999999999E-2</c:v>
                </c:pt>
                <c:pt idx="8">
                  <c:v>0</c:v>
                </c:pt>
                <c:pt idx="9">
                  <c:v>0</c:v>
                </c:pt>
                <c:pt idx="10">
                  <c:v>2.3E-2</c:v>
                </c:pt>
                <c:pt idx="11">
                  <c:v>0</c:v>
                </c:pt>
                <c:pt idx="12">
                  <c:v>2.1999999999999999E-2</c:v>
                </c:pt>
                <c:pt idx="13">
                  <c:v>2.8000000000000001E-2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BA-48AA-AC61-6F7BF7C6B9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169633408"/>
        <c:axId val="-169626336"/>
      </c:barChart>
      <c:catAx>
        <c:axId val="-169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626336"/>
        <c:crosses val="autoZero"/>
        <c:auto val="1"/>
        <c:lblAlgn val="ctr"/>
        <c:lblOffset val="100"/>
        <c:noMultiLvlLbl val="0"/>
      </c:catAx>
      <c:valAx>
        <c:axId val="-169626336"/>
        <c:scaling>
          <c:orientation val="minMax"/>
          <c:max val="1"/>
          <c:min val="0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696334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766325205043081E-2"/>
          <c:y val="0.88838203846271369"/>
          <c:w val="0.89755370342201779"/>
          <c:h val="9.7592297885953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მანქანის რადიოს საშუალებით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0.86299999999999999</c:v>
                </c:pt>
                <c:pt idx="1">
                  <c:v>0.81200000000000006</c:v>
                </c:pt>
                <c:pt idx="2">
                  <c:v>0.79200000000000004</c:v>
                </c:pt>
                <c:pt idx="3">
                  <c:v>0.75</c:v>
                </c:pt>
                <c:pt idx="4">
                  <c:v>0.75600000000000001</c:v>
                </c:pt>
                <c:pt idx="5">
                  <c:v>0.83199999999999996</c:v>
                </c:pt>
                <c:pt idx="6">
                  <c:v>0.82499999999999996</c:v>
                </c:pt>
                <c:pt idx="7">
                  <c:v>0.77700000000000002</c:v>
                </c:pt>
                <c:pt idx="8">
                  <c:v>0.8</c:v>
                </c:pt>
                <c:pt idx="9">
                  <c:v>0.92300000000000004</c:v>
                </c:pt>
                <c:pt idx="10">
                  <c:v>0.872</c:v>
                </c:pt>
                <c:pt idx="11">
                  <c:v>0.66700000000000004</c:v>
                </c:pt>
                <c:pt idx="12">
                  <c:v>0.89100000000000001</c:v>
                </c:pt>
                <c:pt idx="13">
                  <c:v>0.871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მობილური ტელეფონის საშუალებით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4.9000000000000002E-2</c:v>
                </c:pt>
                <c:pt idx="1">
                  <c:v>3.2000000000000001E-2</c:v>
                </c:pt>
                <c:pt idx="2">
                  <c:v>8.3000000000000004E-2</c:v>
                </c:pt>
                <c:pt idx="3">
                  <c:v>0.16700000000000001</c:v>
                </c:pt>
                <c:pt idx="4">
                  <c:v>6.3E-2</c:v>
                </c:pt>
                <c:pt idx="5">
                  <c:v>7.0999999999999994E-2</c:v>
                </c:pt>
                <c:pt idx="6">
                  <c:v>0.1</c:v>
                </c:pt>
                <c:pt idx="7">
                  <c:v>8.7999999999999995E-2</c:v>
                </c:pt>
                <c:pt idx="8">
                  <c:v>0</c:v>
                </c:pt>
                <c:pt idx="9">
                  <c:v>0</c:v>
                </c:pt>
                <c:pt idx="10">
                  <c:v>5.1999999999999998E-2</c:v>
                </c:pt>
                <c:pt idx="11">
                  <c:v>0.33300000000000002</c:v>
                </c:pt>
                <c:pt idx="12">
                  <c:v>6.5000000000000002E-2</c:v>
                </c:pt>
                <c:pt idx="13">
                  <c:v>6.5000000000000002E-2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რადიომიმღებით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6.3E-2</c:v>
                </c:pt>
                <c:pt idx="1">
                  <c:v>0.14299999999999999</c:v>
                </c:pt>
                <c:pt idx="2">
                  <c:v>6.2E-2</c:v>
                </c:pt>
                <c:pt idx="3">
                  <c:v>8.3000000000000004E-2</c:v>
                </c:pt>
                <c:pt idx="4">
                  <c:v>0.126</c:v>
                </c:pt>
                <c:pt idx="5">
                  <c:v>7.6999999999999999E-2</c:v>
                </c:pt>
                <c:pt idx="6">
                  <c:v>0.05</c:v>
                </c:pt>
                <c:pt idx="7">
                  <c:v>9.7000000000000003E-2</c:v>
                </c:pt>
                <c:pt idx="8">
                  <c:v>0.2</c:v>
                </c:pt>
                <c:pt idx="9">
                  <c:v>0</c:v>
                </c:pt>
                <c:pt idx="10">
                  <c:v>4.7E-2</c:v>
                </c:pt>
                <c:pt idx="11">
                  <c:v>0</c:v>
                </c:pt>
                <c:pt idx="12">
                  <c:v>4.2999999999999997E-2</c:v>
                </c:pt>
                <c:pt idx="13">
                  <c:v>4.1000000000000002E-2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ინტერნეტის საშუალებით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8.0000000000000002E-3</c:v>
                </c:pt>
                <c:pt idx="1">
                  <c:v>6.0000000000000001E-3</c:v>
                </c:pt>
                <c:pt idx="2">
                  <c:v>4.2000000000000003E-2</c:v>
                </c:pt>
                <c:pt idx="3">
                  <c:v>0</c:v>
                </c:pt>
                <c:pt idx="4">
                  <c:v>1.6E-2</c:v>
                </c:pt>
                <c:pt idx="5">
                  <c:v>5.0000000000000001E-3</c:v>
                </c:pt>
                <c:pt idx="6">
                  <c:v>1.2E-2</c:v>
                </c:pt>
                <c:pt idx="7">
                  <c:v>1.7999999999999999E-2</c:v>
                </c:pt>
                <c:pt idx="8">
                  <c:v>0</c:v>
                </c:pt>
                <c:pt idx="9">
                  <c:v>0</c:v>
                </c:pt>
                <c:pt idx="10">
                  <c:v>1.2E-2</c:v>
                </c:pt>
                <c:pt idx="11">
                  <c:v>0</c:v>
                </c:pt>
                <c:pt idx="12">
                  <c:v>0</c:v>
                </c:pt>
                <c:pt idx="13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E2-45F9-AFAD-2500A62214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სატელიტური ტვ მიმღების საშუალებით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ზონა 1 </c:v>
                </c:pt>
                <c:pt idx="1">
                  <c:v>ზონა 2</c:v>
                </c:pt>
                <c:pt idx="2">
                  <c:v>ზონა 3 </c:v>
                </c:pt>
                <c:pt idx="3">
                  <c:v>ზონა 4</c:v>
                </c:pt>
                <c:pt idx="4">
                  <c:v>ზონა 5</c:v>
                </c:pt>
                <c:pt idx="5">
                  <c:v>ზონა 6 </c:v>
                </c:pt>
                <c:pt idx="6">
                  <c:v>ზონა 7 </c:v>
                </c:pt>
                <c:pt idx="7">
                  <c:v>ზონა 8 </c:v>
                </c:pt>
                <c:pt idx="8">
                  <c:v>ზონა 9 </c:v>
                </c:pt>
                <c:pt idx="9">
                  <c:v>ზონა 10 </c:v>
                </c:pt>
                <c:pt idx="10">
                  <c:v>ზონა 11 </c:v>
                </c:pt>
                <c:pt idx="11">
                  <c:v>ზონა 12</c:v>
                </c:pt>
                <c:pt idx="12">
                  <c:v>ზონა 13 </c:v>
                </c:pt>
                <c:pt idx="13">
                  <c:v>ზონა 14 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4.0000000000000001E-3</c:v>
                </c:pt>
                <c:pt idx="1">
                  <c:v>0</c:v>
                </c:pt>
                <c:pt idx="2">
                  <c:v>2.1000000000000001E-2</c:v>
                </c:pt>
                <c:pt idx="3">
                  <c:v>0</c:v>
                </c:pt>
                <c:pt idx="4">
                  <c:v>2.4E-2</c:v>
                </c:pt>
                <c:pt idx="5">
                  <c:v>1.4999999999999999E-2</c:v>
                </c:pt>
                <c:pt idx="6">
                  <c:v>1.2E-2</c:v>
                </c:pt>
                <c:pt idx="7">
                  <c:v>1.2E-2</c:v>
                </c:pt>
                <c:pt idx="8">
                  <c:v>0</c:v>
                </c:pt>
                <c:pt idx="9">
                  <c:v>7.6999999999999999E-2</c:v>
                </c:pt>
                <c:pt idx="10">
                  <c:v>1.2E-2</c:v>
                </c:pt>
                <c:pt idx="11">
                  <c:v>0</c:v>
                </c:pt>
                <c:pt idx="12">
                  <c:v>0</c:v>
                </c:pt>
                <c:pt idx="13">
                  <c:v>5.0000000000000001E-3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23-4CBC-8EA2-6B8DDA51DE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169624160"/>
        <c:axId val="-169623616"/>
      </c:barChart>
      <c:catAx>
        <c:axId val="-169624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623616"/>
        <c:crosses val="autoZero"/>
        <c:auto val="1"/>
        <c:lblAlgn val="ctr"/>
        <c:lblOffset val="100"/>
        <c:noMultiLvlLbl val="0"/>
      </c:catAx>
      <c:valAx>
        <c:axId val="-169623616"/>
        <c:scaling>
          <c:orientation val="minMax"/>
          <c:max val="1"/>
          <c:min val="0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696241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479039944424333E-2"/>
          <c:y val="0.87402193083691249"/>
          <c:w val="0.88236457657651368"/>
          <c:h val="0.1119524055117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ka-GE" sz="2000" b="1" i="0" u="none" strike="noStrike" baseline="0" dirty="0">
                <a:effectLst/>
              </a:rPr>
              <a:t>ოჯახის წევრების რაოდენობა</a:t>
            </a:r>
            <a:endParaRPr lang="en-US" sz="20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61646981627303E-2"/>
          <c:y val="6.3322920232797134E-2"/>
          <c:w val="0.93836930539932506"/>
          <c:h val="0.68293445382107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წევრი</c:v>
                </c:pt>
                <c:pt idx="1">
                  <c:v>2 წევრი</c:v>
                </c:pt>
                <c:pt idx="2">
                  <c:v>3 წევრი</c:v>
                </c:pt>
                <c:pt idx="3">
                  <c:v>4 წევრი</c:v>
                </c:pt>
                <c:pt idx="4">
                  <c:v>5 წევრი</c:v>
                </c:pt>
                <c:pt idx="5">
                  <c:v>6 და მეტი წევრი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0.08</c:v>
                </c:pt>
                <c:pt idx="1">
                  <c:v>0.14000000000000001</c:v>
                </c:pt>
                <c:pt idx="2">
                  <c:v>0.18</c:v>
                </c:pt>
                <c:pt idx="3">
                  <c:v>0.23</c:v>
                </c:pt>
                <c:pt idx="4">
                  <c:v>0.17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95-4109-AAE1-08A1FBCDD9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6CD3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1 წევრი</c:v>
                </c:pt>
                <c:pt idx="1">
                  <c:v>2 წევრი</c:v>
                </c:pt>
                <c:pt idx="2">
                  <c:v>3 წევრი</c:v>
                </c:pt>
                <c:pt idx="3">
                  <c:v>4 წევრი</c:v>
                </c:pt>
                <c:pt idx="4">
                  <c:v>5 წევრი</c:v>
                </c:pt>
                <c:pt idx="5">
                  <c:v>6 და მეტი წევრი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0.08</c:v>
                </c:pt>
                <c:pt idx="1">
                  <c:v>0.14499999999999999</c:v>
                </c:pt>
                <c:pt idx="2">
                  <c:v>0.19400000000000001</c:v>
                </c:pt>
                <c:pt idx="3">
                  <c:v>0.24</c:v>
                </c:pt>
                <c:pt idx="4">
                  <c:v>0.16400000000000001</c:v>
                </c:pt>
                <c:pt idx="5">
                  <c:v>0.17600000000000005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F1-41D1-8D72-282570F274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323762144"/>
        <c:axId val="-323760512"/>
      </c:barChart>
      <c:catAx>
        <c:axId val="-32376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23760512"/>
        <c:crosses val="autoZero"/>
        <c:auto val="1"/>
        <c:lblAlgn val="ctr"/>
        <c:lblOffset val="100"/>
        <c:noMultiLvlLbl val="0"/>
      </c:catAx>
      <c:valAx>
        <c:axId val="-323760512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323762144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ყოველდღიურად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 formatCode="0%">
                  <c:v>0.182</c:v>
                </c:pt>
                <c:pt idx="2" formatCode="0%">
                  <c:v>0.22900000000000001</c:v>
                </c:pt>
                <c:pt idx="3" formatCode="0%">
                  <c:v>0.15</c:v>
                </c:pt>
                <c:pt idx="4" formatCode="0%">
                  <c:v>0.14599999999999999</c:v>
                </c:pt>
                <c:pt idx="5" formatCode="0%">
                  <c:v>6.7000000000000004E-2</c:v>
                </c:pt>
                <c:pt idx="6" formatCode="0%">
                  <c:v>0.123</c:v>
                </c:pt>
                <c:pt idx="7" formatCode="0%">
                  <c:v>0.153</c:v>
                </c:pt>
                <c:pt idx="8" formatCode="0%">
                  <c:v>0.152</c:v>
                </c:pt>
                <c:pt idx="9" formatCode="0%">
                  <c:v>0.17299999999999999</c:v>
                </c:pt>
                <c:pt idx="10" formatCode="0%">
                  <c:v>6.2E-2</c:v>
                </c:pt>
                <c:pt idx="11" formatCode="0%">
                  <c:v>0.14299999999999999</c:v>
                </c:pt>
                <c:pt idx="12" formatCode="0%">
                  <c:v>0.154</c:v>
                </c:pt>
                <c:pt idx="13" formatCode="0%">
                  <c:v>0.13300000000000001</c:v>
                </c:pt>
                <c:pt idx="14" formatCode="0%">
                  <c:v>0.17399999999999999</c:v>
                </c:pt>
                <c:pt idx="15" formatCode="0%">
                  <c:v>0.222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კვირაში რამდენჯერმე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 formatCode="0%">
                  <c:v>0.13300000000000001</c:v>
                </c:pt>
                <c:pt idx="2" formatCode="0%">
                  <c:v>0.13500000000000001</c:v>
                </c:pt>
                <c:pt idx="3" formatCode="0%">
                  <c:v>0.128</c:v>
                </c:pt>
                <c:pt idx="4" formatCode="0%">
                  <c:v>0.107</c:v>
                </c:pt>
                <c:pt idx="5" formatCode="0%">
                  <c:v>0.23300000000000001</c:v>
                </c:pt>
                <c:pt idx="6" formatCode="0%">
                  <c:v>0.11</c:v>
                </c:pt>
                <c:pt idx="7" formatCode="0%">
                  <c:v>0.109</c:v>
                </c:pt>
                <c:pt idx="8" formatCode="0%">
                  <c:v>9.6000000000000002E-2</c:v>
                </c:pt>
                <c:pt idx="9" formatCode="0%">
                  <c:v>0.187</c:v>
                </c:pt>
                <c:pt idx="10" formatCode="0%">
                  <c:v>0.125</c:v>
                </c:pt>
                <c:pt idx="11" formatCode="0%">
                  <c:v>5.7000000000000002E-2</c:v>
                </c:pt>
                <c:pt idx="12" formatCode="0%">
                  <c:v>0.126</c:v>
                </c:pt>
                <c:pt idx="13" formatCode="0%">
                  <c:v>0</c:v>
                </c:pt>
                <c:pt idx="14" formatCode="0%">
                  <c:v>0.128</c:v>
                </c:pt>
                <c:pt idx="15" formatCode="0%">
                  <c:v>0.13500000000000001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კვირაში ერთხელ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 formatCode="0%">
                  <c:v>5.0999999999999997E-2</c:v>
                </c:pt>
                <c:pt idx="2" formatCode="0%">
                  <c:v>4.9000000000000002E-2</c:v>
                </c:pt>
                <c:pt idx="3" formatCode="0%">
                  <c:v>8.4000000000000005E-2</c:v>
                </c:pt>
                <c:pt idx="4" formatCode="0%">
                  <c:v>3.9E-2</c:v>
                </c:pt>
                <c:pt idx="5" formatCode="0%">
                  <c:v>3.3000000000000002E-2</c:v>
                </c:pt>
                <c:pt idx="6" formatCode="0%">
                  <c:v>6.2E-2</c:v>
                </c:pt>
                <c:pt idx="7" formatCode="0%">
                  <c:v>0.04</c:v>
                </c:pt>
                <c:pt idx="8" formatCode="0%">
                  <c:v>5.6000000000000001E-2</c:v>
                </c:pt>
                <c:pt idx="9" formatCode="0%">
                  <c:v>4.2000000000000003E-2</c:v>
                </c:pt>
                <c:pt idx="10" formatCode="0%">
                  <c:v>3.1E-2</c:v>
                </c:pt>
                <c:pt idx="11" formatCode="0%">
                  <c:v>2.9000000000000001E-2</c:v>
                </c:pt>
                <c:pt idx="12" formatCode="0%">
                  <c:v>5.6000000000000001E-2</c:v>
                </c:pt>
                <c:pt idx="13" formatCode="0%">
                  <c:v>6.7000000000000004E-2</c:v>
                </c:pt>
                <c:pt idx="14" formatCode="0%">
                  <c:v>2.8000000000000001E-2</c:v>
                </c:pt>
                <c:pt idx="15" formatCode="0%">
                  <c:v>5.8999999999999997E-2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29309968"/>
        <c:axId val="-229304528"/>
      </c:barChart>
      <c:catAx>
        <c:axId val="-229309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29304528"/>
        <c:crosses val="autoZero"/>
        <c:auto val="1"/>
        <c:lblAlgn val="ctr"/>
        <c:lblOffset val="100"/>
        <c:noMultiLvlLbl val="0"/>
      </c:catAx>
      <c:valAx>
        <c:axId val="-229304528"/>
        <c:scaling>
          <c:orientation val="minMax"/>
          <c:max val="1"/>
          <c:min val="0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293099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97475375307644"/>
          <c:y val="0.90362609141901773"/>
          <c:w val="0.62911416380949714"/>
          <c:h val="4.66013999857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436869229929"/>
          <c:y val="4.0550383240623759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წუთამდე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 formatCode="0%">
                  <c:v>2.4E-2</c:v>
                </c:pt>
                <c:pt idx="2" formatCode="0%">
                  <c:v>1.7000000000000001E-2</c:v>
                </c:pt>
                <c:pt idx="3" formatCode="0%">
                  <c:v>3.9E-2</c:v>
                </c:pt>
                <c:pt idx="4" formatCode="0%">
                  <c:v>0.104</c:v>
                </c:pt>
                <c:pt idx="5" formatCode="0%">
                  <c:v>8.3000000000000004E-2</c:v>
                </c:pt>
                <c:pt idx="6" formatCode="0%">
                  <c:v>3.9E-2</c:v>
                </c:pt>
                <c:pt idx="7" formatCode="0%">
                  <c:v>1.4999999999999999E-2</c:v>
                </c:pt>
                <c:pt idx="8" formatCode="0%">
                  <c:v>0.05</c:v>
                </c:pt>
                <c:pt idx="9" formatCode="0%">
                  <c:v>1.4999999999999999E-2</c:v>
                </c:pt>
                <c:pt idx="12" formatCode="0%">
                  <c:v>1.7000000000000001E-2</c:v>
                </c:pt>
                <c:pt idx="13" formatCode="0%">
                  <c:v>0.111</c:v>
                </c:pt>
                <c:pt idx="15" formatCode="0%">
                  <c:v>2.8000000000000001E-2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5-10 წუთი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 formatCode="0%">
                  <c:v>8.8999999999999996E-2</c:v>
                </c:pt>
                <c:pt idx="2" formatCode="0%">
                  <c:v>8.5000000000000006E-2</c:v>
                </c:pt>
                <c:pt idx="3" formatCode="0%">
                  <c:v>7.0999999999999994E-2</c:v>
                </c:pt>
                <c:pt idx="4" formatCode="0%">
                  <c:v>6.2E-2</c:v>
                </c:pt>
                <c:pt idx="6" formatCode="0%">
                  <c:v>0.11</c:v>
                </c:pt>
                <c:pt idx="7" formatCode="0%">
                  <c:v>5.6000000000000001E-2</c:v>
                </c:pt>
                <c:pt idx="8" formatCode="0%">
                  <c:v>0.1</c:v>
                </c:pt>
                <c:pt idx="9" formatCode="0%">
                  <c:v>8.5000000000000006E-2</c:v>
                </c:pt>
                <c:pt idx="10" formatCode="0%">
                  <c:v>6.7000000000000004E-2</c:v>
                </c:pt>
                <c:pt idx="11" formatCode="0%">
                  <c:v>0.154</c:v>
                </c:pt>
                <c:pt idx="12" formatCode="0%">
                  <c:v>0.14000000000000001</c:v>
                </c:pt>
                <c:pt idx="13" formatCode="0%">
                  <c:v>0.111</c:v>
                </c:pt>
                <c:pt idx="14" formatCode="0%">
                  <c:v>6.5000000000000002E-2</c:v>
                </c:pt>
                <c:pt idx="15" formatCode="0%">
                  <c:v>0.106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10-15 წუთი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 formatCode="0%">
                  <c:v>0.114</c:v>
                </c:pt>
                <c:pt idx="2" formatCode="0%">
                  <c:v>0.113</c:v>
                </c:pt>
                <c:pt idx="3" formatCode="0%">
                  <c:v>6.5000000000000002E-2</c:v>
                </c:pt>
                <c:pt idx="4" formatCode="0%">
                  <c:v>2.1000000000000001E-2</c:v>
                </c:pt>
                <c:pt idx="5" formatCode="0%">
                  <c:v>8.3000000000000004E-2</c:v>
                </c:pt>
                <c:pt idx="6" formatCode="0%">
                  <c:v>0.10199999999999999</c:v>
                </c:pt>
                <c:pt idx="7" formatCode="0%">
                  <c:v>0.112</c:v>
                </c:pt>
                <c:pt idx="8" formatCode="0%">
                  <c:v>0.125</c:v>
                </c:pt>
                <c:pt idx="9" formatCode="0%">
                  <c:v>0.16700000000000001</c:v>
                </c:pt>
                <c:pt idx="10" formatCode="0%">
                  <c:v>6.7000000000000004E-2</c:v>
                </c:pt>
                <c:pt idx="11" formatCode="0%">
                  <c:v>0.154</c:v>
                </c:pt>
                <c:pt idx="12" formatCode="0%">
                  <c:v>9.9000000000000005E-2</c:v>
                </c:pt>
                <c:pt idx="13" formatCode="0%">
                  <c:v>0.111</c:v>
                </c:pt>
                <c:pt idx="14" formatCode="0%">
                  <c:v>0.17399999999999999</c:v>
                </c:pt>
                <c:pt idx="15" formatCode="0%">
                  <c:v>9.1999999999999998E-2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15-20 წუთი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 formatCode="0%">
                  <c:v>0.11700000000000001</c:v>
                </c:pt>
                <c:pt idx="2" formatCode="0%">
                  <c:v>0.11</c:v>
                </c:pt>
                <c:pt idx="3" formatCode="0%">
                  <c:v>0.14299999999999999</c:v>
                </c:pt>
                <c:pt idx="4" formatCode="0%">
                  <c:v>0.125</c:v>
                </c:pt>
                <c:pt idx="5" formatCode="0%">
                  <c:v>0.25</c:v>
                </c:pt>
                <c:pt idx="6" formatCode="0%">
                  <c:v>0.126</c:v>
                </c:pt>
                <c:pt idx="7" formatCode="0%">
                  <c:v>0.112</c:v>
                </c:pt>
                <c:pt idx="8" formatCode="0%">
                  <c:v>2.5000000000000001E-2</c:v>
                </c:pt>
                <c:pt idx="9" formatCode="0%">
                  <c:v>0.11700000000000001</c:v>
                </c:pt>
                <c:pt idx="10" formatCode="0%">
                  <c:v>0.2</c:v>
                </c:pt>
                <c:pt idx="12" formatCode="0%">
                  <c:v>0.11</c:v>
                </c:pt>
                <c:pt idx="14" formatCode="0%">
                  <c:v>0.13</c:v>
                </c:pt>
                <c:pt idx="15" formatCode="0%">
                  <c:v>0.157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E2-45F9-AFAD-2500A62214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20-30 წუთი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 formatCode="0%">
                  <c:v>0.214</c:v>
                </c:pt>
                <c:pt idx="2" formatCode="0%">
                  <c:v>0.248</c:v>
                </c:pt>
                <c:pt idx="3" formatCode="0%">
                  <c:v>0.14899999999999999</c:v>
                </c:pt>
                <c:pt idx="4" formatCode="0%">
                  <c:v>0.20799999999999999</c:v>
                </c:pt>
                <c:pt idx="6" formatCode="0%">
                  <c:v>0.15</c:v>
                </c:pt>
                <c:pt idx="7" formatCode="0%">
                  <c:v>0.214</c:v>
                </c:pt>
                <c:pt idx="8" formatCode="0%">
                  <c:v>0.2</c:v>
                </c:pt>
                <c:pt idx="9" formatCode="0%">
                  <c:v>0.20200000000000001</c:v>
                </c:pt>
                <c:pt idx="10" formatCode="0%">
                  <c:v>0.2</c:v>
                </c:pt>
                <c:pt idx="11" formatCode="0%">
                  <c:v>0.38500000000000001</c:v>
                </c:pt>
                <c:pt idx="12" formatCode="0%">
                  <c:v>0.192</c:v>
                </c:pt>
                <c:pt idx="13" formatCode="0%">
                  <c:v>0.111</c:v>
                </c:pt>
                <c:pt idx="14" formatCode="0%">
                  <c:v>0.17399999999999999</c:v>
                </c:pt>
                <c:pt idx="15" formatCode="0%">
                  <c:v>0.24399999999999999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43-42EA-BC1F-469CA2AE53E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30-45 წუთი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Sheet1!$G$2:$G$17</c:f>
              <c:numCache>
                <c:formatCode>General</c:formatCode>
                <c:ptCount val="16"/>
                <c:pt idx="0" formatCode="0%">
                  <c:v>5.0999999999999997E-2</c:v>
                </c:pt>
                <c:pt idx="2" formatCode="0%">
                  <c:v>6.0999999999999999E-2</c:v>
                </c:pt>
                <c:pt idx="3" formatCode="0%">
                  <c:v>4.4999999999999998E-2</c:v>
                </c:pt>
                <c:pt idx="4" formatCode="0%">
                  <c:v>4.2000000000000003E-2</c:v>
                </c:pt>
                <c:pt idx="6" formatCode="0%">
                  <c:v>7.9000000000000001E-2</c:v>
                </c:pt>
                <c:pt idx="7" formatCode="0%">
                  <c:v>7.0999999999999994E-2</c:v>
                </c:pt>
                <c:pt idx="8" formatCode="0%">
                  <c:v>8.7999999999999995E-2</c:v>
                </c:pt>
                <c:pt idx="9" formatCode="0%">
                  <c:v>2.1000000000000001E-2</c:v>
                </c:pt>
                <c:pt idx="10" formatCode="0%">
                  <c:v>6.7000000000000004E-2</c:v>
                </c:pt>
                <c:pt idx="12" formatCode="0%">
                  <c:v>5.1999999999999998E-2</c:v>
                </c:pt>
                <c:pt idx="14" formatCode="0%">
                  <c:v>4.2999999999999997E-2</c:v>
                </c:pt>
                <c:pt idx="15" formatCode="0%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43-42EA-BC1F-469CA2AE53E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45-60 წუთი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Sheet1!$H$2:$H$17</c:f>
              <c:numCache>
                <c:formatCode>General</c:formatCode>
                <c:ptCount val="16"/>
                <c:pt idx="0" formatCode="0%">
                  <c:v>0.127</c:v>
                </c:pt>
                <c:pt idx="2" formatCode="0%">
                  <c:v>0.123</c:v>
                </c:pt>
                <c:pt idx="3" formatCode="0%">
                  <c:v>0.16900000000000001</c:v>
                </c:pt>
                <c:pt idx="4" formatCode="0%">
                  <c:v>8.3000000000000004E-2</c:v>
                </c:pt>
                <c:pt idx="5" formatCode="0%">
                  <c:v>0.16700000000000001</c:v>
                </c:pt>
                <c:pt idx="6" formatCode="0%">
                  <c:v>0.126</c:v>
                </c:pt>
                <c:pt idx="7" formatCode="0%">
                  <c:v>0.14299999999999999</c:v>
                </c:pt>
                <c:pt idx="8" formatCode="0%">
                  <c:v>8.7999999999999995E-2</c:v>
                </c:pt>
                <c:pt idx="9" formatCode="0%">
                  <c:v>0.126</c:v>
                </c:pt>
                <c:pt idx="10" formatCode="0%">
                  <c:v>6.7000000000000004E-2</c:v>
                </c:pt>
                <c:pt idx="11" formatCode="0%">
                  <c:v>0.154</c:v>
                </c:pt>
                <c:pt idx="12" formatCode="0%">
                  <c:v>0.105</c:v>
                </c:pt>
                <c:pt idx="13" formatCode="0%">
                  <c:v>0.222</c:v>
                </c:pt>
                <c:pt idx="14" formatCode="0%">
                  <c:v>0.109</c:v>
                </c:pt>
                <c:pt idx="15" formatCode="0%">
                  <c:v>0.13800000000000001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43-42EA-BC1F-469CA2AE53E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1-1,5 საათი</c:v>
                </c:pt>
              </c:strCache>
            </c:strRef>
          </c:tx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Sheet1!$I$2:$I$17</c:f>
              <c:numCache>
                <c:formatCode>General</c:formatCode>
                <c:ptCount val="16"/>
                <c:pt idx="0" formatCode="0%">
                  <c:v>5.8999999999999997E-2</c:v>
                </c:pt>
                <c:pt idx="2" formatCode="0%">
                  <c:v>6.0999999999999999E-2</c:v>
                </c:pt>
                <c:pt idx="3" formatCode="0%">
                  <c:v>6.5000000000000002E-2</c:v>
                </c:pt>
                <c:pt idx="4" formatCode="0%">
                  <c:v>0.104</c:v>
                </c:pt>
                <c:pt idx="5" formatCode="0%">
                  <c:v>8.3000000000000004E-2</c:v>
                </c:pt>
                <c:pt idx="6" formatCode="0%">
                  <c:v>7.0999999999999994E-2</c:v>
                </c:pt>
                <c:pt idx="7" formatCode="0%">
                  <c:v>6.0999999999999999E-2</c:v>
                </c:pt>
                <c:pt idx="8" formatCode="0%">
                  <c:v>7.4999999999999997E-2</c:v>
                </c:pt>
                <c:pt idx="9" formatCode="0%">
                  <c:v>6.2E-2</c:v>
                </c:pt>
                <c:pt idx="11" formatCode="0%">
                  <c:v>7.6999999999999999E-2</c:v>
                </c:pt>
                <c:pt idx="12" formatCode="0%">
                  <c:v>2.9000000000000001E-2</c:v>
                </c:pt>
                <c:pt idx="13" formatCode="0%">
                  <c:v>0.111</c:v>
                </c:pt>
                <c:pt idx="14" formatCode="0%">
                  <c:v>4.2999999999999997E-2</c:v>
                </c:pt>
                <c:pt idx="15" formatCode="0%">
                  <c:v>5.0999999999999997E-2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43-42EA-BC1F-469CA2AE53E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1,5-2 საათი</c:v>
                </c:pt>
              </c:strCache>
            </c:strRef>
          </c:tx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Sheet1!$J$2:$J$17</c:f>
              <c:numCache>
                <c:formatCode>General</c:formatCode>
                <c:ptCount val="16"/>
                <c:pt idx="0" formatCode="0%">
                  <c:v>3.9E-2</c:v>
                </c:pt>
                <c:pt idx="2" formatCode="0%">
                  <c:v>3.6999999999999998E-2</c:v>
                </c:pt>
                <c:pt idx="3" formatCode="0%">
                  <c:v>2.5999999999999999E-2</c:v>
                </c:pt>
                <c:pt idx="4" formatCode="0%">
                  <c:v>6.2E-2</c:v>
                </c:pt>
                <c:pt idx="6" formatCode="0%">
                  <c:v>6.3E-2</c:v>
                </c:pt>
                <c:pt idx="7" formatCode="0%">
                  <c:v>4.5999999999999999E-2</c:v>
                </c:pt>
                <c:pt idx="8" formatCode="0%">
                  <c:v>0.05</c:v>
                </c:pt>
                <c:pt idx="9" formatCode="0%">
                  <c:v>4.1000000000000002E-2</c:v>
                </c:pt>
                <c:pt idx="10" formatCode="0%">
                  <c:v>6.7000000000000004E-2</c:v>
                </c:pt>
                <c:pt idx="11" formatCode="0%">
                  <c:v>7.6999999999999999E-2</c:v>
                </c:pt>
                <c:pt idx="12" formatCode="0%">
                  <c:v>4.1000000000000002E-2</c:v>
                </c:pt>
                <c:pt idx="14" formatCode="0%">
                  <c:v>2.1999999999999999E-2</c:v>
                </c:pt>
                <c:pt idx="15" formatCode="0%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43-42EA-BC1F-469CA2AE53E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2-3 საათი</c:v>
                </c:pt>
              </c:strCache>
            </c:strRef>
          </c:tx>
          <c:spPr>
            <a:solidFill>
              <a:schemeClr val="accent4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Sheet1!$K$2:$K$17</c:f>
              <c:numCache>
                <c:formatCode>General</c:formatCode>
                <c:ptCount val="16"/>
                <c:pt idx="0" formatCode="0%">
                  <c:v>2.3E-2</c:v>
                </c:pt>
                <c:pt idx="2" formatCode="0%">
                  <c:v>2.4E-2</c:v>
                </c:pt>
                <c:pt idx="3" formatCode="0%">
                  <c:v>1.9E-2</c:v>
                </c:pt>
                <c:pt idx="4" formatCode="0%">
                  <c:v>6.2E-2</c:v>
                </c:pt>
                <c:pt idx="6" formatCode="0%">
                  <c:v>1.6E-2</c:v>
                </c:pt>
                <c:pt idx="7" formatCode="0%">
                  <c:v>0.01</c:v>
                </c:pt>
                <c:pt idx="8" formatCode="0%">
                  <c:v>1.2E-2</c:v>
                </c:pt>
                <c:pt idx="9" formatCode="0%">
                  <c:v>3.2000000000000001E-2</c:v>
                </c:pt>
                <c:pt idx="10" formatCode="0%">
                  <c:v>6.7000000000000004E-2</c:v>
                </c:pt>
                <c:pt idx="12" formatCode="0%">
                  <c:v>2.9000000000000001E-2</c:v>
                </c:pt>
                <c:pt idx="15" formatCode="0%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E43-42EA-BC1F-469CA2AE53E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3-4 საათი</c:v>
                </c:pt>
              </c:strCache>
            </c:strRef>
          </c:tx>
          <c:spPr>
            <a:solidFill>
              <a:schemeClr val="accent5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Sheet1!$L$2:$L$17</c:f>
              <c:numCache>
                <c:formatCode>General</c:formatCode>
                <c:ptCount val="16"/>
                <c:pt idx="0" formatCode="0%">
                  <c:v>1.0999999999999999E-2</c:v>
                </c:pt>
                <c:pt idx="2" formatCode="0%">
                  <c:v>0.01</c:v>
                </c:pt>
                <c:pt idx="3" formatCode="0%">
                  <c:v>2.5999999999999999E-2</c:v>
                </c:pt>
                <c:pt idx="7" formatCode="0%">
                  <c:v>2.5999999999999999E-2</c:v>
                </c:pt>
                <c:pt idx="8" formatCode="0%">
                  <c:v>1.2E-2</c:v>
                </c:pt>
                <c:pt idx="9" formatCode="0%">
                  <c:v>8.9999999999999993E-3</c:v>
                </c:pt>
                <c:pt idx="10" formatCode="0%">
                  <c:v>6.7000000000000004E-2</c:v>
                </c:pt>
                <c:pt idx="12" formatCode="0%">
                  <c:v>6.0000000000000001E-3</c:v>
                </c:pt>
                <c:pt idx="15" formatCode="0%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E43-42EA-BC1F-469CA2AE53E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4 საათზე მეტი</c:v>
                </c:pt>
              </c:strCache>
            </c:strRef>
          </c:tx>
          <c:spPr>
            <a:solidFill>
              <a:schemeClr val="accent6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</c:v>
                </c:pt>
                <c:pt idx="3">
                  <c:v>ზონა 2</c:v>
                </c:pt>
                <c:pt idx="4">
                  <c:v>ზონა 3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</c:v>
                </c:pt>
                <c:pt idx="8">
                  <c:v>ზონა 7</c:v>
                </c:pt>
                <c:pt idx="9">
                  <c:v>ზონა 8</c:v>
                </c:pt>
                <c:pt idx="10">
                  <c:v>ზონა 9</c:v>
                </c:pt>
                <c:pt idx="11">
                  <c:v>ზონა 10</c:v>
                </c:pt>
                <c:pt idx="12">
                  <c:v>ზონა 11</c:v>
                </c:pt>
                <c:pt idx="13">
                  <c:v>ზონა 12</c:v>
                </c:pt>
                <c:pt idx="14">
                  <c:v>ზონა 13</c:v>
                </c:pt>
                <c:pt idx="15">
                  <c:v>ზონა 14</c:v>
                </c:pt>
              </c:strCache>
            </c:strRef>
          </c:cat>
          <c:val>
            <c:numRef>
              <c:f>Sheet1!$M$2:$M$17</c:f>
              <c:numCache>
                <c:formatCode>General</c:formatCode>
                <c:ptCount val="16"/>
                <c:pt idx="0" formatCode="0%">
                  <c:v>5.8000000000000003E-2</c:v>
                </c:pt>
                <c:pt idx="2" formatCode="0%">
                  <c:v>6.0999999999999999E-2</c:v>
                </c:pt>
                <c:pt idx="3" formatCode="0%">
                  <c:v>7.8E-2</c:v>
                </c:pt>
                <c:pt idx="4" formatCode="0%">
                  <c:v>4.2000000000000003E-2</c:v>
                </c:pt>
                <c:pt idx="5" formatCode="0%">
                  <c:v>8.3000000000000004E-2</c:v>
                </c:pt>
                <c:pt idx="6" formatCode="0%">
                  <c:v>4.7E-2</c:v>
                </c:pt>
                <c:pt idx="7" formatCode="0%">
                  <c:v>6.6000000000000003E-2</c:v>
                </c:pt>
                <c:pt idx="8" formatCode="0%">
                  <c:v>6.2E-2</c:v>
                </c:pt>
                <c:pt idx="9" formatCode="0%">
                  <c:v>4.3999999999999997E-2</c:v>
                </c:pt>
                <c:pt idx="10" formatCode="0%">
                  <c:v>6.7000000000000004E-2</c:v>
                </c:pt>
                <c:pt idx="12" formatCode="0%">
                  <c:v>6.4000000000000001E-2</c:v>
                </c:pt>
                <c:pt idx="13" formatCode="0%">
                  <c:v>0.111</c:v>
                </c:pt>
                <c:pt idx="14" formatCode="0%">
                  <c:v>8.6999999999999994E-2</c:v>
                </c:pt>
                <c:pt idx="15" formatCode="0%">
                  <c:v>4.1000000000000002E-2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E43-42EA-BC1F-469CA2AE53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169767264"/>
        <c:axId val="-169763456"/>
      </c:barChart>
      <c:catAx>
        <c:axId val="-169767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763456"/>
        <c:crosses val="autoZero"/>
        <c:auto val="1"/>
        <c:lblAlgn val="ctr"/>
        <c:lblOffset val="100"/>
        <c:noMultiLvlLbl val="0"/>
      </c:catAx>
      <c:valAx>
        <c:axId val="-169763456"/>
        <c:scaling>
          <c:orientation val="minMax"/>
          <c:max val="1"/>
          <c:min val="0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697672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479039944424333E-2"/>
          <c:y val="0.87402193083691249"/>
          <c:w val="0.82365019503350811"/>
          <c:h val="8.9786932342869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2.485123372633535E-2"/>
          <c:w val="0.83848639481906362"/>
          <c:h val="0.761906981761647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ვუსმენ მუსიკას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 formatCode="0%">
                  <c:v>0.68300000000000005</c:v>
                </c:pt>
                <c:pt idx="2" formatCode="0%">
                  <c:v>0.69699999999999995</c:v>
                </c:pt>
                <c:pt idx="3" formatCode="0%">
                  <c:v>0.70099999999999996</c:v>
                </c:pt>
                <c:pt idx="4" formatCode="0%">
                  <c:v>0.52100000000000002</c:v>
                </c:pt>
                <c:pt idx="5" formatCode="0%">
                  <c:v>0.58299999999999996</c:v>
                </c:pt>
                <c:pt idx="6" formatCode="0%">
                  <c:v>0.66900000000000004</c:v>
                </c:pt>
                <c:pt idx="7" formatCode="0%">
                  <c:v>0.67300000000000004</c:v>
                </c:pt>
                <c:pt idx="8" formatCode="0%">
                  <c:v>0.73799999999999999</c:v>
                </c:pt>
                <c:pt idx="9" formatCode="0%">
                  <c:v>0.68899999999999995</c:v>
                </c:pt>
                <c:pt idx="10" formatCode="0%">
                  <c:v>0.46700000000000003</c:v>
                </c:pt>
                <c:pt idx="11" formatCode="0%">
                  <c:v>0.69199999999999995</c:v>
                </c:pt>
                <c:pt idx="12" formatCode="0%">
                  <c:v>0.65100000000000002</c:v>
                </c:pt>
                <c:pt idx="13" formatCode="0%">
                  <c:v>0.66700000000000004</c:v>
                </c:pt>
                <c:pt idx="14" formatCode="0%">
                  <c:v>0.63</c:v>
                </c:pt>
                <c:pt idx="15" formatCode="0%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ვეცნობი ახალ ამბებს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 formatCode="0%">
                  <c:v>0.499</c:v>
                </c:pt>
                <c:pt idx="2" formatCode="0%">
                  <c:v>0.43</c:v>
                </c:pt>
                <c:pt idx="3" formatCode="0%">
                  <c:v>0.61</c:v>
                </c:pt>
                <c:pt idx="4" formatCode="0%">
                  <c:v>0.375</c:v>
                </c:pt>
                <c:pt idx="5" formatCode="0%">
                  <c:v>0.58299999999999996</c:v>
                </c:pt>
                <c:pt idx="6" formatCode="0%">
                  <c:v>0.55900000000000005</c:v>
                </c:pt>
                <c:pt idx="7" formatCode="0%">
                  <c:v>0.5</c:v>
                </c:pt>
                <c:pt idx="8" formatCode="0%">
                  <c:v>0.48799999999999999</c:v>
                </c:pt>
                <c:pt idx="9" formatCode="0%">
                  <c:v>0.48399999999999999</c:v>
                </c:pt>
                <c:pt idx="10" formatCode="0%">
                  <c:v>0.66700000000000004</c:v>
                </c:pt>
                <c:pt idx="11" formatCode="0%">
                  <c:v>0.76900000000000002</c:v>
                </c:pt>
                <c:pt idx="12" formatCode="0%">
                  <c:v>0.55800000000000005</c:v>
                </c:pt>
                <c:pt idx="13" formatCode="0%">
                  <c:v>0.77800000000000002</c:v>
                </c:pt>
                <c:pt idx="14" formatCode="0%">
                  <c:v>0.63</c:v>
                </c:pt>
                <c:pt idx="15" formatCode="0%">
                  <c:v>0.54400000000000004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მგზავრობისას დრო გამყავს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 formatCode="0%">
                  <c:v>0.21</c:v>
                </c:pt>
                <c:pt idx="2" formatCode="0%">
                  <c:v>0.223</c:v>
                </c:pt>
                <c:pt idx="3" formatCode="0%">
                  <c:v>0.19500000000000001</c:v>
                </c:pt>
                <c:pt idx="4" formatCode="0%">
                  <c:v>0.27100000000000002</c:v>
                </c:pt>
                <c:pt idx="5" formatCode="0%">
                  <c:v>0.33300000000000002</c:v>
                </c:pt>
                <c:pt idx="6" formatCode="0%">
                  <c:v>0.24399999999999999</c:v>
                </c:pt>
                <c:pt idx="7" formatCode="0%">
                  <c:v>0.14799999999999999</c:v>
                </c:pt>
                <c:pt idx="8" formatCode="0%">
                  <c:v>0.17499999999999999</c:v>
                </c:pt>
                <c:pt idx="9" formatCode="0%">
                  <c:v>0.20200000000000001</c:v>
                </c:pt>
                <c:pt idx="10" formatCode="0%">
                  <c:v>6.7000000000000004E-2</c:v>
                </c:pt>
                <c:pt idx="11" formatCode="0%">
                  <c:v>7.6999999999999999E-2</c:v>
                </c:pt>
                <c:pt idx="12" formatCode="0%">
                  <c:v>0.221</c:v>
                </c:pt>
                <c:pt idx="13" formatCode="0%">
                  <c:v>0.111</c:v>
                </c:pt>
                <c:pt idx="14" formatCode="0%">
                  <c:v>0.30399999999999999</c:v>
                </c:pt>
                <c:pt idx="15" formatCode="0%">
                  <c:v>0.21199999999999999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ვეცნობი თემატურ სიახლეებს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 formatCode="0%">
                  <c:v>0.129</c:v>
                </c:pt>
                <c:pt idx="2" formatCode="0%">
                  <c:v>0.10299999999999999</c:v>
                </c:pt>
                <c:pt idx="3" formatCode="0%">
                  <c:v>0.14899999999999999</c:v>
                </c:pt>
                <c:pt idx="4" formatCode="0%">
                  <c:v>0.14599999999999999</c:v>
                </c:pt>
                <c:pt idx="5" formatCode="0%">
                  <c:v>0.16700000000000001</c:v>
                </c:pt>
                <c:pt idx="6" formatCode="0%">
                  <c:v>0.15</c:v>
                </c:pt>
                <c:pt idx="7" formatCode="0%">
                  <c:v>0.11700000000000001</c:v>
                </c:pt>
                <c:pt idx="8" formatCode="0%">
                  <c:v>0.15</c:v>
                </c:pt>
                <c:pt idx="9" formatCode="0%">
                  <c:v>0.126</c:v>
                </c:pt>
                <c:pt idx="10" formatCode="0%">
                  <c:v>0.13300000000000001</c:v>
                </c:pt>
                <c:pt idx="11" formatCode="0%">
                  <c:v>0.23100000000000001</c:v>
                </c:pt>
                <c:pt idx="12" formatCode="0%">
                  <c:v>0.14499999999999999</c:v>
                </c:pt>
                <c:pt idx="13" formatCode="0%">
                  <c:v>0.111</c:v>
                </c:pt>
                <c:pt idx="14" formatCode="0%">
                  <c:v>0.13</c:v>
                </c:pt>
                <c:pt idx="15" formatCode="0%">
                  <c:v>0.16600000000000001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E2-45F9-AFAD-2500A62214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სახლის საქმეების კეთებისას ფონს ვიქმნი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 formatCode="0%">
                  <c:v>2.8000000000000001E-2</c:v>
                </c:pt>
                <c:pt idx="2" formatCode="0%">
                  <c:v>2.1000000000000001E-2</c:v>
                </c:pt>
                <c:pt idx="3" formatCode="0%">
                  <c:v>5.1999999999999998E-2</c:v>
                </c:pt>
                <c:pt idx="4" formatCode="0%">
                  <c:v>4.2000000000000003E-2</c:v>
                </c:pt>
                <c:pt idx="5" formatCode="0%">
                  <c:v>0</c:v>
                </c:pt>
                <c:pt idx="6" formatCode="0%">
                  <c:v>3.9E-2</c:v>
                </c:pt>
                <c:pt idx="7" formatCode="0%">
                  <c:v>3.1E-2</c:v>
                </c:pt>
                <c:pt idx="8" formatCode="0%">
                  <c:v>0</c:v>
                </c:pt>
                <c:pt idx="9" formatCode="0%">
                  <c:v>4.3999999999999997E-2</c:v>
                </c:pt>
                <c:pt idx="10" formatCode="0%">
                  <c:v>0</c:v>
                </c:pt>
                <c:pt idx="11" formatCode="0%">
                  <c:v>0</c:v>
                </c:pt>
                <c:pt idx="12" formatCode="0%">
                  <c:v>0</c:v>
                </c:pt>
                <c:pt idx="13" formatCode="0%">
                  <c:v>0</c:v>
                </c:pt>
                <c:pt idx="14" formatCode="0%">
                  <c:v>2.1999999999999999E-2</c:v>
                </c:pt>
                <c:pt idx="15" formatCode="0%">
                  <c:v>3.2000000000000001E-2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A4-4D18-B37C-6A1A6B27FB1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ჩემი ნებით არ ვუსმენ, მგზავრობისასაა ჩართული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Sheet1!$G$2:$G$17</c:f>
              <c:numCache>
                <c:formatCode>General</c:formatCode>
                <c:ptCount val="16"/>
                <c:pt idx="0" formatCode="0%">
                  <c:v>8.5999999999999993E-2</c:v>
                </c:pt>
                <c:pt idx="2" formatCode="0%">
                  <c:v>0.107</c:v>
                </c:pt>
                <c:pt idx="3" formatCode="0%">
                  <c:v>7.8E-2</c:v>
                </c:pt>
                <c:pt idx="4" formatCode="0%">
                  <c:v>0.104</c:v>
                </c:pt>
                <c:pt idx="5" formatCode="0%">
                  <c:v>8.3000000000000004E-2</c:v>
                </c:pt>
                <c:pt idx="6" formatCode="0%">
                  <c:v>7.0999999999999994E-2</c:v>
                </c:pt>
                <c:pt idx="7" formatCode="0%">
                  <c:v>8.2000000000000003E-2</c:v>
                </c:pt>
                <c:pt idx="8" formatCode="0%">
                  <c:v>0.1</c:v>
                </c:pt>
                <c:pt idx="9" formatCode="0%">
                  <c:v>7.5999999999999998E-2</c:v>
                </c:pt>
                <c:pt idx="10" formatCode="0%">
                  <c:v>6.7000000000000004E-2</c:v>
                </c:pt>
                <c:pt idx="11" formatCode="0%">
                  <c:v>7.6999999999999999E-2</c:v>
                </c:pt>
                <c:pt idx="12" formatCode="0%">
                  <c:v>4.7E-2</c:v>
                </c:pt>
                <c:pt idx="13" formatCode="0%">
                  <c:v>0</c:v>
                </c:pt>
                <c:pt idx="14" formatCode="0%">
                  <c:v>2.1999999999999999E-2</c:v>
                </c:pt>
                <c:pt idx="15" formatCode="0%">
                  <c:v>9.1999999999999998E-2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A4-4D18-B37C-6A1A6B27FB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9008928"/>
        <c:axId val="-279011648"/>
      </c:barChart>
      <c:catAx>
        <c:axId val="-279008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9011648"/>
        <c:crosses val="autoZero"/>
        <c:auto val="1"/>
        <c:lblAlgn val="ctr"/>
        <c:lblOffset val="100"/>
        <c:noMultiLvlLbl val="0"/>
      </c:catAx>
      <c:valAx>
        <c:axId val="-279011648"/>
        <c:scaling>
          <c:orientation val="minMax"/>
          <c:max val="1"/>
          <c:min val="0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790089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479039944424333E-2"/>
          <c:y val="0.79921589205321608"/>
          <c:w val="0.91542929809500662"/>
          <c:h val="0.20078410794678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4462321160304"/>
          <c:y val="6.3322920232797134E-2"/>
          <c:w val="0.83848639481906362"/>
          <c:h val="0.80251591869401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საერთო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 formatCode="0%">
                  <c:v>0.57224199288256228</c:v>
                </c:pt>
                <c:pt idx="2" formatCode="0%">
                  <c:v>0.50892164468580292</c:v>
                </c:pt>
                <c:pt idx="3" formatCode="0%">
                  <c:v>0.61562499999999998</c:v>
                </c:pt>
                <c:pt idx="4" formatCode="0%">
                  <c:v>0.65048543689320393</c:v>
                </c:pt>
                <c:pt idx="5" formatCode="0%">
                  <c:v>0.46666666666666662</c:v>
                </c:pt>
                <c:pt idx="6" formatCode="0%">
                  <c:v>0.54794520547945202</c:v>
                </c:pt>
                <c:pt idx="7" formatCode="0%">
                  <c:v>0.61276595744680851</c:v>
                </c:pt>
                <c:pt idx="8" formatCode="0%">
                  <c:v>0.5898876404494382</c:v>
                </c:pt>
                <c:pt idx="9" formatCode="0%">
                  <c:v>0.58166666666666667</c:v>
                </c:pt>
                <c:pt idx="10" formatCode="0%">
                  <c:v>0.5625</c:v>
                </c:pt>
                <c:pt idx="11" formatCode="0%">
                  <c:v>0.51428571428571423</c:v>
                </c:pt>
                <c:pt idx="12" formatCode="0%">
                  <c:v>0.61064425770308128</c:v>
                </c:pt>
                <c:pt idx="13" formatCode="0%">
                  <c:v>0.66666666666666652</c:v>
                </c:pt>
                <c:pt idx="14" formatCode="0%">
                  <c:v>0.65137614678899081</c:v>
                </c:pt>
                <c:pt idx="15" formatCode="0%">
                  <c:v>0.62432432432432428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2-45F9-AFAD-2500A62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სპეციალიზებული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 formatCode="0%">
                  <c:v>0.22135231316725978</c:v>
                </c:pt>
                <c:pt idx="2" formatCode="0%">
                  <c:v>0.29402637703646239</c:v>
                </c:pt>
                <c:pt idx="3" formatCode="0%">
                  <c:v>0.18437500000000001</c:v>
                </c:pt>
                <c:pt idx="4" formatCode="0%">
                  <c:v>0.13592233009708737</c:v>
                </c:pt>
                <c:pt idx="5" formatCode="0%">
                  <c:v>0.26666666666666666</c:v>
                </c:pt>
                <c:pt idx="6" formatCode="0%">
                  <c:v>0.2226027397260274</c:v>
                </c:pt>
                <c:pt idx="7" formatCode="0%">
                  <c:v>0.18936170212765957</c:v>
                </c:pt>
                <c:pt idx="8" formatCode="0%">
                  <c:v>0.17415730337078653</c:v>
                </c:pt>
                <c:pt idx="9" formatCode="0%">
                  <c:v>0.2</c:v>
                </c:pt>
                <c:pt idx="10" formatCode="0%">
                  <c:v>0.125</c:v>
                </c:pt>
                <c:pt idx="11" formatCode="0%">
                  <c:v>2.8571428571428571E-2</c:v>
                </c:pt>
                <c:pt idx="12" formatCode="0%">
                  <c:v>0.165266106442577</c:v>
                </c:pt>
                <c:pt idx="13" formatCode="0%">
                  <c:v>0.16666666666666663</c:v>
                </c:pt>
                <c:pt idx="14" formatCode="0%">
                  <c:v>0.1834862385321101</c:v>
                </c:pt>
                <c:pt idx="15" formatCode="0%">
                  <c:v>0.2135135135135135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2-45F9-AFAD-2500A62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მიჭირს პასუხის გაცემა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საქართველო</c:v>
                </c:pt>
                <c:pt idx="2">
                  <c:v>ზონა 1 </c:v>
                </c:pt>
                <c:pt idx="3">
                  <c:v>ზონა 2</c:v>
                </c:pt>
                <c:pt idx="4">
                  <c:v>ზონა 3 </c:v>
                </c:pt>
                <c:pt idx="5">
                  <c:v>ზონა 4</c:v>
                </c:pt>
                <c:pt idx="6">
                  <c:v>ზონა 5</c:v>
                </c:pt>
                <c:pt idx="7">
                  <c:v>ზონა 6 </c:v>
                </c:pt>
                <c:pt idx="8">
                  <c:v>ზონა 7 </c:v>
                </c:pt>
                <c:pt idx="9">
                  <c:v>ზონა 8 </c:v>
                </c:pt>
                <c:pt idx="10">
                  <c:v>ზონა 9 </c:v>
                </c:pt>
                <c:pt idx="11">
                  <c:v>ზონა 10 </c:v>
                </c:pt>
                <c:pt idx="12">
                  <c:v>ზონა 11 </c:v>
                </c:pt>
                <c:pt idx="13">
                  <c:v>ზონა 12</c:v>
                </c:pt>
                <c:pt idx="14">
                  <c:v>ზონა 13 </c:v>
                </c:pt>
                <c:pt idx="15">
                  <c:v>ზონა 14 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 formatCode="0%">
                  <c:v>0.20427046263345194</c:v>
                </c:pt>
                <c:pt idx="2" formatCode="0%">
                  <c:v>0.19394879751745539</c:v>
                </c:pt>
                <c:pt idx="3" formatCode="0%">
                  <c:v>0.2</c:v>
                </c:pt>
                <c:pt idx="4" formatCode="0%">
                  <c:v>0.21359223300970873</c:v>
                </c:pt>
                <c:pt idx="5" formatCode="0%">
                  <c:v>0.26666666666666666</c:v>
                </c:pt>
                <c:pt idx="6" formatCode="0%">
                  <c:v>0.22945205479452058</c:v>
                </c:pt>
                <c:pt idx="7" formatCode="0%">
                  <c:v>0.19148936170212769</c:v>
                </c:pt>
                <c:pt idx="8" formatCode="0%">
                  <c:v>0.2303370786516854</c:v>
                </c:pt>
                <c:pt idx="9" formatCode="0%">
                  <c:v>0.21833333333333332</c:v>
                </c:pt>
                <c:pt idx="10" formatCode="0%">
                  <c:v>0.28125</c:v>
                </c:pt>
                <c:pt idx="11" formatCode="0%">
                  <c:v>0.45714285714285713</c:v>
                </c:pt>
                <c:pt idx="12" formatCode="0%">
                  <c:v>0.22408963585434175</c:v>
                </c:pt>
                <c:pt idx="13" formatCode="0%">
                  <c:v>0.16666666666666663</c:v>
                </c:pt>
                <c:pt idx="14" formatCode="0%">
                  <c:v>0.16513761467889909</c:v>
                </c:pt>
                <c:pt idx="15" formatCode="0%">
                  <c:v>0.16216216216216217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2-45F9-AFAD-2500A6221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9000224"/>
        <c:axId val="-279005120"/>
      </c:barChart>
      <c:catAx>
        <c:axId val="-279000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9005120"/>
        <c:crosses val="autoZero"/>
        <c:auto val="1"/>
        <c:lblAlgn val="ctr"/>
        <c:lblOffset val="100"/>
        <c:noMultiLvlLbl val="0"/>
      </c:catAx>
      <c:valAx>
        <c:axId val="-279005120"/>
        <c:scaling>
          <c:orientation val="minMax"/>
          <c:max val="1"/>
          <c:min val="0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790002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97475375307644"/>
          <c:y val="0.90362609141901773"/>
          <c:w val="0.62911416380949714"/>
          <c:h val="4.66013999857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ka-GE" b="1">
                <a:solidFill>
                  <a:schemeClr val="tx1"/>
                </a:solidFill>
              </a:rPr>
              <a:t>განათლება</a:t>
            </a:r>
          </a:p>
        </c:rich>
      </c:tx>
      <c:layout>
        <c:manualLayout>
          <c:xMode val="edge"/>
          <c:yMode val="edge"/>
          <c:x val="0.421708934841982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261646981627303E-2"/>
          <c:y val="0.13507173710909454"/>
          <c:w val="0.93836930539932506"/>
          <c:h val="0.81447406518131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სრული უმაღლესი განათლება</c:v>
                </c:pt>
                <c:pt idx="1">
                  <c:v>არასრული უმაღლესი განათლება/სტუდენტი</c:v>
                </c:pt>
                <c:pt idx="2">
                  <c:v>პროფესიული განათლება</c:v>
                </c:pt>
                <c:pt idx="3">
                  <c:v>სრული საშუალო განათლება</c:v>
                </c:pt>
                <c:pt idx="4">
                  <c:v>არასრული საშუალო განათლება</c:v>
                </c:pt>
                <c:pt idx="5">
                  <c:v>დაწყებითი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0.56100000000000005</c:v>
                </c:pt>
                <c:pt idx="1">
                  <c:v>3.2000000000000001E-2</c:v>
                </c:pt>
                <c:pt idx="2">
                  <c:v>0.16</c:v>
                </c:pt>
                <c:pt idx="3">
                  <c:v>0.23400000000000001</c:v>
                </c:pt>
                <c:pt idx="4">
                  <c:v>8.9999999999999993E-3</c:v>
                </c:pt>
                <c:pt idx="5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C0-44C5-9FC3-6D7E2678D3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სრული უმაღლესი განათლება</c:v>
                </c:pt>
                <c:pt idx="1">
                  <c:v>არასრული უმაღლესი განათლება/სტუდენტი</c:v>
                </c:pt>
                <c:pt idx="2">
                  <c:v>პროფესიული განათლება</c:v>
                </c:pt>
                <c:pt idx="3">
                  <c:v>სრული საშუალო განათლება</c:v>
                </c:pt>
                <c:pt idx="4">
                  <c:v>არასრული საშუალო განათლება</c:v>
                </c:pt>
                <c:pt idx="5">
                  <c:v>დაწყებითი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0.55000000000000004</c:v>
                </c:pt>
                <c:pt idx="1">
                  <c:v>0.05</c:v>
                </c:pt>
                <c:pt idx="2">
                  <c:v>0.13</c:v>
                </c:pt>
                <c:pt idx="3">
                  <c:v>0.25</c:v>
                </c:pt>
                <c:pt idx="4">
                  <c:v>0.01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7D-4440-92EF-1B835A83B8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323758880"/>
        <c:axId val="-323756160"/>
      </c:barChart>
      <c:catAx>
        <c:axId val="-323758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3756160"/>
        <c:crosses val="autoZero"/>
        <c:auto val="1"/>
        <c:lblAlgn val="ctr"/>
        <c:lblOffset val="100"/>
        <c:noMultiLvlLbl val="0"/>
      </c:catAx>
      <c:valAx>
        <c:axId val="-323756160"/>
        <c:scaling>
          <c:orientation val="minMax"/>
          <c:max val="0.60000000000000009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37588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875905143148559"/>
          <c:y val="0.78593885319869339"/>
          <c:w val="9.719490877140162E-2"/>
          <c:h val="0.1483351947596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ka-GE" sz="1600" dirty="0"/>
              <a:t>საქმიანობა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9293544413074"/>
          <c:y val="0.13507173710909454"/>
          <c:w val="0.60706455586926"/>
          <c:h val="0.81447406518131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კერძო ორგანიზაციაში ან კერძო პირთან დასაქმებული</c:v>
                </c:pt>
                <c:pt idx="1">
                  <c:v>თვითდასაქმებული</c:v>
                </c:pt>
                <c:pt idx="2">
                  <c:v>სახელმწიფო ორგანიზაციაში დასაქმებული</c:v>
                </c:pt>
                <c:pt idx="3">
                  <c:v>უმუშევარი</c:v>
                </c:pt>
                <c:pt idx="4">
                  <c:v>პენსიონერი</c:v>
                </c:pt>
                <c:pt idx="5">
                  <c:v>სტუდენტი</c:v>
                </c:pt>
                <c:pt idx="6">
                  <c:v>არასამთავრობო ორგანიზაციაში დასაქმებული</c:v>
                </c:pt>
                <c:pt idx="7">
                  <c:v>სხვა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0.33600000000000002</c:v>
                </c:pt>
                <c:pt idx="1">
                  <c:v>0.184</c:v>
                </c:pt>
                <c:pt idx="2">
                  <c:v>0.16400000000000001</c:v>
                </c:pt>
                <c:pt idx="3">
                  <c:v>0.17699999999999999</c:v>
                </c:pt>
                <c:pt idx="4">
                  <c:v>0.108</c:v>
                </c:pt>
                <c:pt idx="5">
                  <c:v>1.4E-2</c:v>
                </c:pt>
                <c:pt idx="6">
                  <c:v>5.0000000000000001E-3</c:v>
                </c:pt>
                <c:pt idx="7">
                  <c:v>8.0000000000000002E-3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C0-44C5-9FC3-6D7E2678D3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კერძო ორგანიზაციაში ან კერძო პირთან დასაქმებული</c:v>
                </c:pt>
                <c:pt idx="1">
                  <c:v>თვითდასაქმებული</c:v>
                </c:pt>
                <c:pt idx="2">
                  <c:v>სახელმწიფო ორგანიზაციაში დასაქმებული</c:v>
                </c:pt>
                <c:pt idx="3">
                  <c:v>უმუშევარი</c:v>
                </c:pt>
                <c:pt idx="4">
                  <c:v>პენსიონერი</c:v>
                </c:pt>
                <c:pt idx="5">
                  <c:v>სტუდენტი</c:v>
                </c:pt>
                <c:pt idx="6">
                  <c:v>არასამთავრობო ორგანიზაციაში დასაქმებული</c:v>
                </c:pt>
                <c:pt idx="7">
                  <c:v>სხვა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0.27</c:v>
                </c:pt>
                <c:pt idx="1">
                  <c:v>0.17</c:v>
                </c:pt>
                <c:pt idx="2">
                  <c:v>0.17</c:v>
                </c:pt>
                <c:pt idx="3">
                  <c:v>0.24</c:v>
                </c:pt>
                <c:pt idx="4">
                  <c:v>0.11</c:v>
                </c:pt>
                <c:pt idx="5">
                  <c:v>0.01</c:v>
                </c:pt>
                <c:pt idx="6">
                  <c:v>0.01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CF-49AF-8927-6294DEAAC6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8561184"/>
        <c:axId val="-228550848"/>
      </c:barChart>
      <c:catAx>
        <c:axId val="-228561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28550848"/>
        <c:crosses val="autoZero"/>
        <c:auto val="1"/>
        <c:lblAlgn val="ctr"/>
        <c:lblOffset val="100"/>
        <c:noMultiLvlLbl val="0"/>
      </c:catAx>
      <c:valAx>
        <c:axId val="-228550848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22856118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7627368272294082"/>
          <c:y val="0.81312427340864091"/>
          <c:w val="9.719490877140162E-2"/>
          <c:h val="0.139859066074680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a-GE" sz="2160" b="1" i="0" u="none" strike="noStrike" baseline="0" dirty="0">
                <a:effectLst/>
              </a:rPr>
              <a:t>ძირითადი სასაუბრო ენა</a:t>
            </a:r>
            <a:endParaRPr lang="ka-GE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2996510609798434"/>
          <c:y val="0.11414498075632923"/>
          <c:w val="0.39866028061357722"/>
          <c:h val="0.763651942610312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ენა</c:v>
                </c:pt>
              </c:strCache>
            </c:strRef>
          </c:tx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7B-49D9-A5CF-ED31A80DB0B8}"/>
              </c:ext>
            </c:extLst>
          </c:dPt>
          <c:dLbls>
            <c:dLbl>
              <c:idx val="1"/>
              <c:layout>
                <c:manualLayout>
                  <c:x val="-4.512735751963896E-3"/>
                  <c:y val="-9.892285410170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7B-49D9-A5CF-ED31A80DB0B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582302358518098E-3"/>
                  <c:y val="-6.2012676437167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A7B-49D9-A5CF-ED31A80DB0B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783490680520183E-2"/>
                  <c:y val="3.2970336418167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A7B-49D9-A5CF-ED31A80DB0B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ქართული</c:v>
                </c:pt>
                <c:pt idx="1">
                  <c:v>აზერბაიჯანული</c:v>
                </c:pt>
                <c:pt idx="2">
                  <c:v>სომხური</c:v>
                </c:pt>
                <c:pt idx="3">
                  <c:v>რუსული</c:v>
                </c:pt>
                <c:pt idx="4">
                  <c:v>სხვა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0.97699999999999998</c:v>
                </c:pt>
                <c:pt idx="1">
                  <c:v>3.0000000000000001E-3</c:v>
                </c:pt>
                <c:pt idx="2">
                  <c:v>4.0000000000000001E-3</c:v>
                </c:pt>
                <c:pt idx="3">
                  <c:v>8.9999999999999993E-3</c:v>
                </c:pt>
                <c:pt idx="4">
                  <c:v>7.0000000000000001E-3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D-42B7-96D2-358E965D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ka-GE" sz="1400" b="1" i="0" u="none" strike="noStrike" baseline="0" dirty="0">
                <a:effectLst/>
              </a:rPr>
              <a:t>ოჯახის საშუალო დანახარჯი ლარში</a:t>
            </a:r>
            <a:endParaRPr lang="en-US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61646981627303E-2"/>
          <c:y val="6.3322920232797134E-2"/>
          <c:w val="0.93836930539932506"/>
          <c:h val="0.68293445382107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94C-4F97-A2C8-D2889E937C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100 ლარამდე</c:v>
                </c:pt>
                <c:pt idx="1">
                  <c:v>100-500 ლარი</c:v>
                </c:pt>
                <c:pt idx="2">
                  <c:v>501–1000 ლარი</c:v>
                </c:pt>
                <c:pt idx="3">
                  <c:v>1001-1500 ლარი</c:v>
                </c:pt>
                <c:pt idx="4">
                  <c:v>1501-2000 ლარი</c:v>
                </c:pt>
                <c:pt idx="5">
                  <c:v>2001- 2500 ლარი</c:v>
                </c:pt>
                <c:pt idx="6">
                  <c:v>2500 ლარზე მეტი</c:v>
                </c:pt>
                <c:pt idx="7">
                  <c:v>არ გვიპასუხა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0.02</c:v>
                </c:pt>
                <c:pt idx="1">
                  <c:v>0.22</c:v>
                </c:pt>
                <c:pt idx="2">
                  <c:v>0.25</c:v>
                </c:pt>
                <c:pt idx="3">
                  <c:v>0.13</c:v>
                </c:pt>
                <c:pt idx="4">
                  <c:v>0.08</c:v>
                </c:pt>
                <c:pt idx="5">
                  <c:v>0.03</c:v>
                </c:pt>
                <c:pt idx="6">
                  <c:v>7.0000000000000007E-2</c:v>
                </c:pt>
                <c:pt idx="7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95-4109-AAE1-08A1FBCDD9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6CD3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100 ლარამდე</c:v>
                </c:pt>
                <c:pt idx="1">
                  <c:v>100-500 ლარი</c:v>
                </c:pt>
                <c:pt idx="2">
                  <c:v>501–1000 ლარი</c:v>
                </c:pt>
                <c:pt idx="3">
                  <c:v>1001-1500 ლარი</c:v>
                </c:pt>
                <c:pt idx="4">
                  <c:v>1501-2000 ლარი</c:v>
                </c:pt>
                <c:pt idx="5">
                  <c:v>2001- 2500 ლარი</c:v>
                </c:pt>
                <c:pt idx="6">
                  <c:v>2500 ლარზე მეტი</c:v>
                </c:pt>
                <c:pt idx="7">
                  <c:v>არ გვიპასუხა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7.0000000000000001E-3</c:v>
                </c:pt>
                <c:pt idx="1">
                  <c:v>0.11799999999999999</c:v>
                </c:pt>
                <c:pt idx="2">
                  <c:v>0.19</c:v>
                </c:pt>
                <c:pt idx="3">
                  <c:v>0.121</c:v>
                </c:pt>
                <c:pt idx="4">
                  <c:v>0.115</c:v>
                </c:pt>
                <c:pt idx="5">
                  <c:v>0.05</c:v>
                </c:pt>
                <c:pt idx="6">
                  <c:v>0.14399999999999999</c:v>
                </c:pt>
                <c:pt idx="7">
                  <c:v>0.255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EF-4ECF-ABFC-2B12FF1DB9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8564992"/>
        <c:axId val="-228554112"/>
      </c:barChart>
      <c:catAx>
        <c:axId val="-22856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28554112"/>
        <c:crosses val="autoZero"/>
        <c:auto val="1"/>
        <c:lblAlgn val="ctr"/>
        <c:lblOffset val="100"/>
        <c:noMultiLvlLbl val="0"/>
      </c:catAx>
      <c:valAx>
        <c:axId val="-228554112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28564992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ka-GE" sz="1600" baseline="0" dirty="0"/>
              <a:t>გადაადგილების ძირითადი საშუალება</a:t>
            </a:r>
            <a:endParaRPr lang="ka-GE" sz="1600" dirty="0"/>
          </a:p>
        </c:rich>
      </c:tx>
      <c:layout>
        <c:manualLayout>
          <c:xMode val="edge"/>
          <c:yMode val="edge"/>
          <c:x val="0.3320835266251102"/>
          <c:y val="1.6686840197858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675991778827099"/>
          <c:y val="0.13507173710909454"/>
          <c:w val="0.61687110024239555"/>
          <c:h val="0.81447406518131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საკუთარი ავტომობილი</c:v>
                </c:pt>
                <c:pt idx="1">
                  <c:v>ავტობუსი/სამარშუტო ტაქსი</c:v>
                </c:pt>
                <c:pt idx="2">
                  <c:v>ფეხით გადავაადგილდები</c:v>
                </c:pt>
                <c:pt idx="3">
                  <c:v>ოჯახის ავტომობილი</c:v>
                </c:pt>
                <c:pt idx="4">
                  <c:v>მეტრო</c:v>
                </c:pt>
                <c:pt idx="5">
                  <c:v>ახლობლის ავტომობილი</c:v>
                </c:pt>
                <c:pt idx="6">
                  <c:v>სამსახურის ავტომობილი</c:v>
                </c:pt>
                <c:pt idx="7">
                  <c:v>სხვა</c:v>
                </c:pt>
                <c:pt idx="8">
                  <c:v>არ გავდივარ სახლიდან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0.48699999999999999</c:v>
                </c:pt>
                <c:pt idx="1">
                  <c:v>0.40200000000000002</c:v>
                </c:pt>
                <c:pt idx="2">
                  <c:v>0.126</c:v>
                </c:pt>
                <c:pt idx="3">
                  <c:v>0.11899999999999999</c:v>
                </c:pt>
                <c:pt idx="4">
                  <c:v>0.112</c:v>
                </c:pt>
                <c:pt idx="5">
                  <c:v>4.1000000000000002E-2</c:v>
                </c:pt>
                <c:pt idx="6">
                  <c:v>3.5000000000000003E-2</c:v>
                </c:pt>
                <c:pt idx="7">
                  <c:v>0.02</c:v>
                </c:pt>
                <c:pt idx="8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C0-44C5-9FC3-6D7E2678D3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საკუთარი ავტომობილი</c:v>
                </c:pt>
                <c:pt idx="1">
                  <c:v>ავტობუსი/სამარშუტო ტაქსი</c:v>
                </c:pt>
                <c:pt idx="2">
                  <c:v>ფეხით გადავაადგილდები</c:v>
                </c:pt>
                <c:pt idx="3">
                  <c:v>ოჯახის ავტომობილი</c:v>
                </c:pt>
                <c:pt idx="4">
                  <c:v>მეტრო</c:v>
                </c:pt>
                <c:pt idx="5">
                  <c:v>ახლობლის ავტომობილი</c:v>
                </c:pt>
                <c:pt idx="6">
                  <c:v>სამსახურის ავტომობილი</c:v>
                </c:pt>
                <c:pt idx="7">
                  <c:v>სხვა</c:v>
                </c:pt>
                <c:pt idx="8">
                  <c:v>არ გავდივარ სახლიდან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0.48</c:v>
                </c:pt>
                <c:pt idx="1">
                  <c:v>0.4</c:v>
                </c:pt>
                <c:pt idx="2">
                  <c:v>0.12</c:v>
                </c:pt>
                <c:pt idx="3">
                  <c:v>0.12</c:v>
                </c:pt>
                <c:pt idx="4">
                  <c:v>0.11</c:v>
                </c:pt>
                <c:pt idx="5">
                  <c:v>0.03</c:v>
                </c:pt>
                <c:pt idx="6">
                  <c:v>0.03</c:v>
                </c:pt>
                <c:pt idx="7">
                  <c:v>0.01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28-4D9B-A565-3383A489A4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28553024"/>
        <c:axId val="-228564448"/>
      </c:barChart>
      <c:catAx>
        <c:axId val="-228553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28564448"/>
        <c:crosses val="autoZero"/>
        <c:auto val="1"/>
        <c:lblAlgn val="ctr"/>
        <c:lblOffset val="100"/>
        <c:noMultiLvlLbl val="0"/>
      </c:catAx>
      <c:valAx>
        <c:axId val="-228564448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22855302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7627368272294082"/>
          <c:y val="0.79380387873817249"/>
          <c:w val="9.719490877140162E-2"/>
          <c:h val="0.143972484011498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A950C-B2A1-407A-A6B3-B6056EE445D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E84AA-74DD-4CB6-8692-8BBF61AB3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12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52C3D-B6FF-4758-AC8D-C71123AF7965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A60C3-DA4E-4F6C-8D8F-B7AA02C0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12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8686800 w 8686800"/>
              <a:gd name="connsiteY0" fmla="*/ 6400800 h 6400800"/>
              <a:gd name="connsiteX1" fmla="*/ 0 w 8686800"/>
              <a:gd name="connsiteY1" fmla="*/ 6400800 h 6400800"/>
              <a:gd name="connsiteX2" fmla="*/ 0 w 8686800"/>
              <a:gd name="connsiteY2" fmla="*/ 0 h 6400800"/>
              <a:gd name="connsiteX3" fmla="*/ 8686800 w 8686800"/>
              <a:gd name="connsiteY3" fmla="*/ 0 h 6400800"/>
              <a:gd name="connsiteX4" fmla="*/ 868680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86800" h="6400800">
                <a:moveTo>
                  <a:pt x="8686800" y="6400800"/>
                </a:moveTo>
                <a:lnTo>
                  <a:pt x="0" y="64008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6400800"/>
                </a:lnTo>
              </a:path>
            </a:pathLst>
          </a:custGeom>
          <a:solidFill>
            <a:srgbClr val="A6CD39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Kolcheti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26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a-GE" dirty="0"/>
              <a:t>პროექტის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645024"/>
            <a:ext cx="6400800" cy="694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პროექტის ქვესათაური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264275"/>
            <a:ext cx="2133600" cy="365125"/>
          </a:xfrm>
        </p:spPr>
        <p:txBody>
          <a:bodyPr/>
          <a:lstStyle/>
          <a:p>
            <a:fld id="{230F45AC-6134-4FA7-8C9E-4C3B4C72FFF3}" type="datetime1">
              <a:rPr lang="ka-GE" smtClean="0"/>
              <a:t>26.01.2024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36295"/>
            <a:ext cx="2895600" cy="365125"/>
          </a:xfrm>
        </p:spPr>
        <p:txBody>
          <a:bodyPr/>
          <a:lstStyle/>
          <a:p>
            <a:r>
              <a:rPr lang="ka-GE"/>
              <a:t>დამატებითი ტექსტის ადგილი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264275"/>
            <a:ext cx="2133600" cy="365125"/>
          </a:xfrm>
        </p:spPr>
        <p:txBody>
          <a:bodyPr/>
          <a:lstStyle/>
          <a:p>
            <a:fld id="{134F1201-21E0-4608-9E7D-A4C678F407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T.Charaia\Desktop\IPM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09601"/>
            <a:ext cx="1336746" cy="609599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4724400"/>
            <a:ext cx="388778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ka-GE" dirty="0"/>
              <a:t>დამატებითი ტექსტი</a:t>
            </a:r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A6C7316-5119-4587-A379-DCA6785D3EA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8686800 w 8686800"/>
              <a:gd name="connsiteY0" fmla="*/ 6400800 h 6400800"/>
              <a:gd name="connsiteX1" fmla="*/ 0 w 8686800"/>
              <a:gd name="connsiteY1" fmla="*/ 6400800 h 6400800"/>
              <a:gd name="connsiteX2" fmla="*/ 0 w 8686800"/>
              <a:gd name="connsiteY2" fmla="*/ 0 h 6400800"/>
              <a:gd name="connsiteX3" fmla="*/ 8686800 w 8686800"/>
              <a:gd name="connsiteY3" fmla="*/ 0 h 6400800"/>
              <a:gd name="connsiteX4" fmla="*/ 868680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86800" h="6400800">
                <a:moveTo>
                  <a:pt x="8686800" y="6400800"/>
                </a:moveTo>
                <a:lnTo>
                  <a:pt x="0" y="64008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6400800"/>
                </a:lnTo>
              </a:path>
            </a:pathLst>
          </a:custGeom>
          <a:solidFill>
            <a:srgbClr val="A6CD39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Kolcheti" pitchFamily="2" charset="0"/>
            </a:endParaRPr>
          </a:p>
        </p:txBody>
      </p:sp>
      <p:pic>
        <p:nvPicPr>
          <p:cNvPr id="11" name="Picture 2" descr="C:\Users\T.Charaia\Desktop\IPM Logo.png">
            <a:extLst>
              <a:ext uri="{FF2B5EF4-FFF2-40B4-BE49-F238E27FC236}">
                <a16:creationId xmlns:a16="http://schemas.microsoft.com/office/drawing/2014/main" xmlns="" id="{46871837-65E2-46BD-A2C4-4F0B21B77E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09601"/>
            <a:ext cx="1336746" cy="60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69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2036" y="1408126"/>
            <a:ext cx="8595360" cy="4685169"/>
          </a:xfrm>
          <a:prstGeom prst="rect">
            <a:avLst/>
          </a:prstGeom>
          <a:solidFill>
            <a:srgbClr val="F7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79549"/>
          </a:solidFill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ka-GE" dirty="0"/>
              <a:t>გამყოფი სლაიდის სათაური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953-4B38-43A2-BD7A-05B47BA2A242}" type="datetime1">
              <a:rPr lang="ka-GE" smtClean="0"/>
              <a:t>26.01.2024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დამატებითი ტექსტის ადგილი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 l="3560" r="11749" b="15667"/>
          <a:stretch>
            <a:fillRect/>
          </a:stretch>
        </p:blipFill>
        <p:spPr bwMode="auto">
          <a:xfrm>
            <a:off x="1600201" y="548680"/>
            <a:ext cx="1371599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11001" y="225204"/>
            <a:ext cx="8595360" cy="265176"/>
          </a:xfrm>
          <a:prstGeom prst="rect">
            <a:avLst/>
          </a:prstGeom>
          <a:solidFill>
            <a:srgbClr val="F7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612856-4307-4210-A88E-ECE1E0F6D651}"/>
              </a:ext>
            </a:extLst>
          </p:cNvPr>
          <p:cNvSpPr/>
          <p:nvPr userDrawn="1"/>
        </p:nvSpPr>
        <p:spPr>
          <a:xfrm>
            <a:off x="332036" y="1408126"/>
            <a:ext cx="8595360" cy="4685169"/>
          </a:xfrm>
          <a:prstGeom prst="rect">
            <a:avLst/>
          </a:prstGeom>
          <a:solidFill>
            <a:srgbClr val="F7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7F489C-3F8D-46A9-8DEB-4C002CFB430C}"/>
              </a:ext>
            </a:extLst>
          </p:cNvPr>
          <p:cNvPicPr/>
          <p:nvPr userDrawn="1"/>
        </p:nvPicPr>
        <p:blipFill>
          <a:blip r:embed="rId2"/>
          <a:srcRect l="3560" r="11749" b="15667"/>
          <a:stretch>
            <a:fillRect/>
          </a:stretch>
        </p:blipFill>
        <p:spPr bwMode="auto">
          <a:xfrm>
            <a:off x="1600201" y="548680"/>
            <a:ext cx="1371599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7FA746-1C38-4813-8A4B-0719A505218C}"/>
              </a:ext>
            </a:extLst>
          </p:cNvPr>
          <p:cNvSpPr/>
          <p:nvPr userDrawn="1"/>
        </p:nvSpPr>
        <p:spPr>
          <a:xfrm>
            <a:off x="311001" y="225204"/>
            <a:ext cx="8595360" cy="265176"/>
          </a:xfrm>
          <a:prstGeom prst="rect">
            <a:avLst/>
          </a:prstGeom>
          <a:solidFill>
            <a:srgbClr val="F7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5F91-8E05-4B3C-8F4B-EF3CC54DE7E4}" type="datetime1">
              <a:rPr lang="ka-GE" smtClean="0"/>
              <a:t>26.01.2024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დამატებითი ტექსტის ადგილი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12573" y="1773238"/>
            <a:ext cx="8137276" cy="424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72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8686800 w 8686800"/>
              <a:gd name="connsiteY0" fmla="*/ 6400800 h 6400800"/>
              <a:gd name="connsiteX1" fmla="*/ 0 w 8686800"/>
              <a:gd name="connsiteY1" fmla="*/ 6400800 h 6400800"/>
              <a:gd name="connsiteX2" fmla="*/ 0 w 8686800"/>
              <a:gd name="connsiteY2" fmla="*/ 0 h 6400800"/>
              <a:gd name="connsiteX3" fmla="*/ 8686800 w 8686800"/>
              <a:gd name="connsiteY3" fmla="*/ 0 h 6400800"/>
              <a:gd name="connsiteX4" fmla="*/ 868680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86800" h="6400800">
                <a:moveTo>
                  <a:pt x="8686800" y="6400800"/>
                </a:moveTo>
                <a:lnTo>
                  <a:pt x="0" y="64008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6400800"/>
                </a:lnTo>
              </a:path>
            </a:pathLst>
          </a:custGeom>
          <a:solidFill>
            <a:srgbClr val="A6CD39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Kolcheti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26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a-GE" dirty="0"/>
              <a:t>პროექტის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645024"/>
            <a:ext cx="6400800" cy="694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პროექტის ქვესათაური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264275"/>
            <a:ext cx="2133600" cy="365125"/>
          </a:xfrm>
        </p:spPr>
        <p:txBody>
          <a:bodyPr/>
          <a:lstStyle/>
          <a:p>
            <a:fld id="{71B43960-E54F-41AA-A200-C4B5624DA781}" type="datetime1">
              <a:rPr lang="ka-GE" smtClean="0"/>
              <a:t>26.01.2024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36295"/>
            <a:ext cx="2895600" cy="365125"/>
          </a:xfrm>
        </p:spPr>
        <p:txBody>
          <a:bodyPr/>
          <a:lstStyle/>
          <a:p>
            <a:r>
              <a:rPr lang="ka-GE"/>
              <a:t>დამატებითი ტექსტის ადგილი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264275"/>
            <a:ext cx="2133600" cy="365125"/>
          </a:xfrm>
        </p:spPr>
        <p:txBody>
          <a:bodyPr/>
          <a:lstStyle/>
          <a:p>
            <a:fld id="{134F1201-21E0-4608-9E7D-A4C678F407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T.Charaia\Desktop\IPM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09601"/>
            <a:ext cx="1336746" cy="609599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4724400"/>
            <a:ext cx="388778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ka-GE" dirty="0"/>
              <a:t>დამატებითი ტექსტი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8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2036" y="1408126"/>
            <a:ext cx="8595360" cy="4685169"/>
          </a:xfrm>
          <a:prstGeom prst="rect">
            <a:avLst/>
          </a:prstGeom>
          <a:solidFill>
            <a:srgbClr val="F7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79549"/>
          </a:solidFill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ka-GE" dirty="0"/>
              <a:t>გამყოფი სლაიდის სათაური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B0F1-2796-4ABC-B9FC-D9F2C5A30666}" type="datetime1">
              <a:rPr lang="ka-GE" smtClean="0"/>
              <a:t>26.01.2024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დამატებითი ტექსტის ადგილი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rcRect l="3560" r="11749" b="15667"/>
          <a:stretch>
            <a:fillRect/>
          </a:stretch>
        </p:blipFill>
        <p:spPr bwMode="auto">
          <a:xfrm>
            <a:off x="1600201" y="548680"/>
            <a:ext cx="1371599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311001" y="225204"/>
            <a:ext cx="8595360" cy="265176"/>
          </a:xfrm>
          <a:prstGeom prst="rect">
            <a:avLst/>
          </a:prstGeom>
          <a:solidFill>
            <a:srgbClr val="F7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E87C-70CC-47E4-A783-8C89F1B2C88C}" type="datetime1">
              <a:rPr lang="ka-GE" smtClean="0"/>
              <a:t>26.01.2024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დამატებითი ტექსტის ადგილი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12573" y="1773238"/>
            <a:ext cx="8137276" cy="424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67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5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9632" y="6395408"/>
            <a:ext cx="108012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652B-EA7C-47C1-BE1F-B8E767FA4B49}" type="datetime1">
              <a:rPr lang="ka-GE" smtClean="0"/>
              <a:t>26.01.2024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95409"/>
            <a:ext cx="5112568" cy="345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a-GE"/>
              <a:t>დამატებითი ტექსტის ადგილი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41618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1201-21E0-4608-9E7D-A4C678F407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9"/>
          <a:srcRect l="3560" r="11749" b="15667"/>
          <a:stretch>
            <a:fillRect/>
          </a:stretch>
        </p:blipFill>
        <p:spPr bwMode="auto">
          <a:xfrm>
            <a:off x="35496" y="6237312"/>
            <a:ext cx="1080955" cy="5760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FADCB1-9457-4356-80E4-F823A85DCC09}"/>
              </a:ext>
            </a:extLst>
          </p:cNvPr>
          <p:cNvPicPr/>
          <p:nvPr userDrawn="1"/>
        </p:nvPicPr>
        <p:blipFill>
          <a:blip r:embed="rId9"/>
          <a:srcRect l="3560" r="11749" b="15667"/>
          <a:stretch>
            <a:fillRect/>
          </a:stretch>
        </p:blipFill>
        <p:spPr bwMode="auto">
          <a:xfrm>
            <a:off x="35496" y="6237312"/>
            <a:ext cx="1080955" cy="5760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12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1" r:id="rId5"/>
    <p:sldLayoutId id="2147483654" r:id="rId6"/>
    <p:sldLayoutId id="2147483659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Ø"/>
        <a:defRPr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1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»"/>
        <a:defRPr sz="1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tatia@ipm.ge" TargetMode="External"/><Relationship Id="rId2" Type="http://schemas.openxmlformats.org/officeDocument/2006/relationships/hyperlink" Target="http://www.ipm.ge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dirty="0">
                <a:latin typeface="+mn-lt"/>
              </a:rPr>
              <a:t>რადიომაუწყებლობის პრიორიტეტების კვლევა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568952" cy="694928"/>
          </a:xfrm>
        </p:spPr>
        <p:txBody>
          <a:bodyPr>
            <a:normAutofit fontScale="92500" lnSpcReduction="10000"/>
          </a:bodyPr>
          <a:lstStyle/>
          <a:p>
            <a:r>
              <a:rPr lang="ka-GE" dirty="0">
                <a:latin typeface="+mn-lt"/>
              </a:rPr>
              <a:t>ანგარიში მომზადებულია „აიფიემ მარკეტ ინტელიჯენს კაუკასუსის“ მიერ </a:t>
            </a:r>
          </a:p>
          <a:p>
            <a:r>
              <a:rPr lang="ka-GE" dirty="0">
                <a:latin typeface="+mn-lt"/>
              </a:rPr>
              <a:t>საქართველოს კომუნიკაციების ეროვნული კომისიისთვის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3568" y="6048300"/>
            <a:ext cx="3887788" cy="431949"/>
          </a:xfrm>
        </p:spPr>
        <p:txBody>
          <a:bodyPr/>
          <a:lstStyle/>
          <a:p>
            <a:r>
              <a:rPr lang="ka-GE" dirty="0">
                <a:latin typeface="+mj-lt"/>
              </a:rPr>
              <a:t>2023 წ.</a:t>
            </a:r>
            <a:r>
              <a:rPr lang="en-US" dirty="0">
                <a:latin typeface="+mj-lt"/>
              </a:rPr>
              <a:t> </a:t>
            </a:r>
            <a:r>
              <a:rPr lang="ka-GE" dirty="0">
                <a:latin typeface="+mj-lt"/>
              </a:rPr>
              <a:t>დეკემბერი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76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D45F580A-74BE-4402-9D89-7518DA4F46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6685343"/>
              </p:ext>
            </p:extLst>
          </p:nvPr>
        </p:nvGraphicFramePr>
        <p:xfrm>
          <a:off x="512763" y="1773238"/>
          <a:ext cx="813752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95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1216168"/>
              </p:ext>
            </p:extLst>
          </p:nvPr>
        </p:nvGraphicFramePr>
        <p:xfrm>
          <a:off x="512763" y="1124744"/>
          <a:ext cx="8137525" cy="48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D2090126-97A1-4885-BF49-91241DCD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485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D45F580A-74BE-4402-9D89-7518DA4F46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226028"/>
              </p:ext>
            </p:extLst>
          </p:nvPr>
        </p:nvGraphicFramePr>
        <p:xfrm>
          <a:off x="457201" y="1268760"/>
          <a:ext cx="8193088" cy="475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789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D45F580A-74BE-4402-9D89-7518DA4F46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7659714"/>
              </p:ext>
            </p:extLst>
          </p:nvPr>
        </p:nvGraphicFramePr>
        <p:xfrm>
          <a:off x="512763" y="1417638"/>
          <a:ext cx="8137525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658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D45F580A-74BE-4402-9D89-7518DA4F46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4669102"/>
              </p:ext>
            </p:extLst>
          </p:nvPr>
        </p:nvGraphicFramePr>
        <p:xfrm>
          <a:off x="512763" y="1556792"/>
          <a:ext cx="8137525" cy="446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99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4677403"/>
              </p:ext>
            </p:extLst>
          </p:nvPr>
        </p:nvGraphicFramePr>
        <p:xfrm>
          <a:off x="512763" y="1196752"/>
          <a:ext cx="8137525" cy="48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D2090126-97A1-4885-BF49-91241DCD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52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5042711"/>
              </p:ext>
            </p:extLst>
          </p:nvPr>
        </p:nvGraphicFramePr>
        <p:xfrm>
          <a:off x="512763" y="1268760"/>
          <a:ext cx="8137525" cy="475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D2090126-97A1-4885-BF49-91241DCD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501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5915957"/>
              </p:ext>
            </p:extLst>
          </p:nvPr>
        </p:nvGraphicFramePr>
        <p:xfrm>
          <a:off x="457200" y="1124744"/>
          <a:ext cx="8229599" cy="48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D2090126-97A1-4885-BF49-91241DCD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852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9212505"/>
              </p:ext>
            </p:extLst>
          </p:nvPr>
        </p:nvGraphicFramePr>
        <p:xfrm>
          <a:off x="512763" y="1196752"/>
          <a:ext cx="8137525" cy="48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D2090126-97A1-4885-BF49-91241DCD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971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572099"/>
              </p:ext>
            </p:extLst>
          </p:nvPr>
        </p:nvGraphicFramePr>
        <p:xfrm>
          <a:off x="179512" y="1556692"/>
          <a:ext cx="8784975" cy="46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EB53CFEC-0EBA-41A0-B256-1D42F5A40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987969"/>
              </p:ext>
            </p:extLst>
          </p:nvPr>
        </p:nvGraphicFramePr>
        <p:xfrm>
          <a:off x="179511" y="1449848"/>
          <a:ext cx="8784975" cy="475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A0C8C2-6773-454E-A158-57993215DA7B}"/>
              </a:ext>
            </a:extLst>
          </p:cNvPr>
          <p:cNvSpPr txBox="1"/>
          <p:nvPr/>
        </p:nvSpPr>
        <p:spPr>
          <a:xfrm>
            <a:off x="395536" y="1136957"/>
            <a:ext cx="3010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/>
              <a:t>რომელ საათებში </a:t>
            </a:r>
            <a:r>
              <a:rPr lang="ka-GE" sz="1600" b="1" dirty="0"/>
              <a:t>უსმენთ</a:t>
            </a:r>
            <a:r>
              <a:rPr lang="ka-GE" sz="1400" b="1" dirty="0"/>
              <a:t> რადიოს</a:t>
            </a:r>
            <a:endParaRPr lang="en-US" sz="1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DF04095-6237-40C3-8C8C-0B28A75E9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386672"/>
              </p:ext>
            </p:extLst>
          </p:nvPr>
        </p:nvGraphicFramePr>
        <p:xfrm>
          <a:off x="6193944" y="1271398"/>
          <a:ext cx="173736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80792284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1348393590"/>
                    </a:ext>
                  </a:extLst>
                </a:gridCol>
              </a:tblGrid>
              <a:tr h="16927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A6CD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900" dirty="0"/>
                        <a:t>სამუშაო დღეები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941964"/>
                  </a:ext>
                </a:extLst>
              </a:tr>
              <a:tr h="16927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C8DA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900" dirty="0"/>
                        <a:t>შაბათ-კვირა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376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6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9"/>
            <a:ext cx="7652330" cy="28803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a-GE" sz="3600" dirty="0"/>
              <a:t>რაოდენობრივი კვლევის გრაფიკული ანგარიში </a:t>
            </a: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/>
              <a:t>  </a:t>
            </a:r>
            <a:r>
              <a:rPr lang="ka-GE" sz="2800" i="1" dirty="0"/>
              <a:t>ეროვნული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14302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77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12763" y="1417638"/>
          <a:ext cx="8137525" cy="48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749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77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12763" y="1417638"/>
          <a:ext cx="8137525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3281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77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12763" y="1417638"/>
          <a:ext cx="8137525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023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77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0202174"/>
              </p:ext>
            </p:extLst>
          </p:nvPr>
        </p:nvGraphicFramePr>
        <p:xfrm>
          <a:off x="512763" y="1417638"/>
          <a:ext cx="8137525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98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77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2139727"/>
              </p:ext>
            </p:extLst>
          </p:nvPr>
        </p:nvGraphicFramePr>
        <p:xfrm>
          <a:off x="512763" y="1417638"/>
          <a:ext cx="8137525" cy="48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7999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77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7521360"/>
              </p:ext>
            </p:extLst>
          </p:nvPr>
        </p:nvGraphicFramePr>
        <p:xfrm>
          <a:off x="512763" y="1417638"/>
          <a:ext cx="8137525" cy="48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134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77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4605290"/>
              </p:ext>
            </p:extLst>
          </p:nvPr>
        </p:nvGraphicFramePr>
        <p:xfrm>
          <a:off x="512763" y="1417638"/>
          <a:ext cx="8137525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247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77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06570023"/>
              </p:ext>
            </p:extLst>
          </p:nvPr>
        </p:nvGraphicFramePr>
        <p:xfrm>
          <a:off x="512763" y="1417638"/>
          <a:ext cx="8137525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364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770"/>
          </a:xfrm>
        </p:spPr>
        <p:txBody>
          <a:bodyPr>
            <a:normAutofit/>
          </a:bodyPr>
          <a:lstStyle/>
          <a:p>
            <a:pPr algn="ctr"/>
            <a:r>
              <a:rPr lang="ka-GE" dirty="0"/>
              <a:t>რაოდენობრივი (ეროვნული</a:t>
            </a:r>
            <a:r>
              <a:rPr lang="ka-GE" dirty="0" smtClean="0"/>
              <a:t>)</a:t>
            </a:r>
            <a:r>
              <a:rPr lang="ka-GE" dirty="0"/>
              <a:t/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1111E5FB-BB4A-4601-B832-A5D43E3BA54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1357960"/>
              </p:ext>
            </p:extLst>
          </p:nvPr>
        </p:nvGraphicFramePr>
        <p:xfrm>
          <a:off x="107455" y="1082093"/>
          <a:ext cx="8579295" cy="557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110217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როგორი უნდა იყოს მისი მაუწყებლობა? (ანალიზი ზონების ჭრილში)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60679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77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75876493"/>
              </p:ext>
            </p:extLst>
          </p:nvPr>
        </p:nvGraphicFramePr>
        <p:xfrm>
          <a:off x="512763" y="1268760"/>
          <a:ext cx="813752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796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112"/>
            <a:ext cx="8229600" cy="787624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r>
              <a:rPr lang="ka-GE" sz="1400" dirty="0"/>
              <a:t>დემოგრაფიული მაჩვენებლები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2725114"/>
              </p:ext>
            </p:extLst>
          </p:nvPr>
        </p:nvGraphicFramePr>
        <p:xfrm>
          <a:off x="512763" y="1700808"/>
          <a:ext cx="8137525" cy="432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170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xmlns="" id="{7238E553-066A-4045-964E-323869C3BB2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5739473"/>
              </p:ext>
            </p:extLst>
          </p:nvPr>
        </p:nvGraphicFramePr>
        <p:xfrm>
          <a:off x="512763" y="1196752"/>
          <a:ext cx="8137525" cy="48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601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9"/>
            <a:ext cx="7652330" cy="28803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a-GE" sz="3600" dirty="0"/>
              <a:t>რაოდენობრივი კვლევის შედეგები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ka-GE" sz="3600" dirty="0"/>
              <a:t>სამაუწყებლო ზონების მიხედვით </a:t>
            </a: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1600" i="1" dirty="0"/>
              <a:t>ანგარიშის შემდეგ ნაწილში წარმოდგენილია, რაოდენობრივი კვლევის გრაფიკული ანგარიში, სამაუწყებლო ზონების მიხედვით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98272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>
            <a:normAutofit/>
          </a:bodyPr>
          <a:lstStyle/>
          <a:p>
            <a:r>
              <a:rPr lang="ka-GE" sz="2800" dirty="0"/>
              <a:t>სამაუწყებლო ზონები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32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40769"/>
            <a:ext cx="8712968" cy="4665644"/>
          </a:xfrm>
        </p:spPr>
      </p:pic>
    </p:spTree>
    <p:extLst>
      <p:ext uri="{BB962C8B-B14F-4D97-AF65-F5344CB8AC3E}">
        <p14:creationId xmlns:p14="http://schemas.microsoft.com/office/powerpoint/2010/main" val="3698966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/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600" dirty="0"/>
              <a:t>დემოგრაფიული მაჩვენებლები - სქესი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5551199"/>
              </p:ext>
            </p:extLst>
          </p:nvPr>
        </p:nvGraphicFramePr>
        <p:xfrm>
          <a:off x="549275" y="1451039"/>
          <a:ext cx="8137525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8405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600" dirty="0"/>
              <a:t>დემოგრაფიული მაჩვენებლები - ასაკი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5757339"/>
              </p:ext>
            </p:extLst>
          </p:nvPr>
        </p:nvGraphicFramePr>
        <p:xfrm>
          <a:off x="107505" y="1052736"/>
          <a:ext cx="8542784" cy="496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7924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600" dirty="0"/>
              <a:t>დემოგრაფიული მაჩვენებლები - ოჯახური მდგომარეობა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5422340"/>
              </p:ext>
            </p:extLst>
          </p:nvPr>
        </p:nvGraphicFramePr>
        <p:xfrm>
          <a:off x="107505" y="908720"/>
          <a:ext cx="85427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2340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600" dirty="0"/>
              <a:t>დემოგრაფიული მაჩვენებლები - განათლება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2080090"/>
              </p:ext>
            </p:extLst>
          </p:nvPr>
        </p:nvGraphicFramePr>
        <p:xfrm>
          <a:off x="107504" y="908720"/>
          <a:ext cx="857929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1734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600" dirty="0"/>
              <a:t>დემოგრაფიული მაჩვენებლები - დასაქმების სტატუსი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4866144"/>
              </p:ext>
            </p:extLst>
          </p:nvPr>
        </p:nvGraphicFramePr>
        <p:xfrm>
          <a:off x="107504" y="908720"/>
          <a:ext cx="8579295" cy="543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941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600" dirty="0"/>
              <a:t>დემოგრაფიული მაჩვენებლები - ოჯახის საშუალო დანახარჯი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93461297"/>
              </p:ext>
            </p:extLst>
          </p:nvPr>
        </p:nvGraphicFramePr>
        <p:xfrm>
          <a:off x="107504" y="908720"/>
          <a:ext cx="8579295" cy="543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5512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4807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800" dirty="0"/>
              <a:t>ძირითადი გადაადგილების საშუალება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366953"/>
              </p:ext>
            </p:extLst>
          </p:nvPr>
        </p:nvGraphicFramePr>
        <p:xfrm>
          <a:off x="107504" y="908720"/>
          <a:ext cx="8579295" cy="543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565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r>
              <a:rPr lang="ka-GE" sz="1400" dirty="0"/>
              <a:t>დემოგრაფიული მაჩვენებლები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1813242"/>
              </p:ext>
            </p:extLst>
          </p:nvPr>
        </p:nvGraphicFramePr>
        <p:xfrm>
          <a:off x="512763" y="1773238"/>
          <a:ext cx="813752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82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4807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800" dirty="0"/>
              <a:t>ტრანსპორტირებაში დახარჯული დრო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6596981"/>
              </p:ext>
            </p:extLst>
          </p:nvPr>
        </p:nvGraphicFramePr>
        <p:xfrm>
          <a:off x="107504" y="908720"/>
          <a:ext cx="8579295" cy="543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419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4807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800" dirty="0"/>
              <a:t>რა ვითარებაში უსმენთ რადიოს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5614392"/>
              </p:ext>
            </p:extLst>
          </p:nvPr>
        </p:nvGraphicFramePr>
        <p:xfrm>
          <a:off x="107504" y="908720"/>
          <a:ext cx="8579295" cy="543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675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4807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800" dirty="0"/>
              <a:t>რადიოს მოსმენისას გამოყენებული მოწყობილობები/საშუალებები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4062750"/>
              </p:ext>
            </p:extLst>
          </p:nvPr>
        </p:nvGraphicFramePr>
        <p:xfrm>
          <a:off x="107504" y="908720"/>
          <a:ext cx="8579295" cy="543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4158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4807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800" dirty="0"/>
              <a:t>რადიოს მოსმენის სიხშირე 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7008729"/>
              </p:ext>
            </p:extLst>
          </p:nvPr>
        </p:nvGraphicFramePr>
        <p:xfrm>
          <a:off x="107504" y="764704"/>
          <a:ext cx="8579295" cy="557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187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4807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800" dirty="0"/>
              <a:t>რადიოს მოსმენის სიხშირე 1 მოსმენის განმავლობაში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5623334"/>
              </p:ext>
            </p:extLst>
          </p:nvPr>
        </p:nvGraphicFramePr>
        <p:xfrm>
          <a:off x="107504" y="764704"/>
          <a:ext cx="8579295" cy="557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4773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4807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800" dirty="0"/>
              <a:t>რადიოს შერჩევის კრიტერიუმები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0235389"/>
              </p:ext>
            </p:extLst>
          </p:nvPr>
        </p:nvGraphicFramePr>
        <p:xfrm>
          <a:off x="107504" y="764703"/>
          <a:ext cx="8712968" cy="594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6378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48072"/>
          </a:xfrm>
        </p:spPr>
        <p:txBody>
          <a:bodyPr>
            <a:normAutofit fontScale="90000"/>
          </a:bodyPr>
          <a:lstStyle/>
          <a:p>
            <a:r>
              <a:rPr lang="ka-GE" dirty="0"/>
              <a:t>რაოდენობრივი (ზონური)</a:t>
            </a:r>
            <a:br>
              <a:rPr lang="ka-GE" dirty="0"/>
            </a:br>
            <a:r>
              <a:rPr lang="ka-GE" sz="1800" dirty="0"/>
              <a:t>როგორი ფორმატის რადიო სადგურის დამატებას საჭიროებს რადიო სივრცე?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F1201-21E0-4608-9E7D-A4C678F40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07504" y="764704"/>
          <a:ext cx="8579295" cy="557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6694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455" y="3356992"/>
            <a:ext cx="7772400" cy="1470025"/>
          </a:xfrm>
        </p:spPr>
        <p:txBody>
          <a:bodyPr/>
          <a:lstStyle/>
          <a:p>
            <a:r>
              <a:rPr lang="ka-GE" dirty="0"/>
              <a:t>მადლობას გიხდით თანამშრომლობისთვის!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4212" y="1590414"/>
            <a:ext cx="4103812" cy="1910594"/>
          </a:xfrm>
        </p:spPr>
        <p:txBody>
          <a:bodyPr>
            <a:normAutofit fontScale="92500" lnSpcReduction="20000"/>
          </a:bodyPr>
          <a:lstStyle/>
          <a:p>
            <a:endParaRPr lang="ka-GE" dirty="0"/>
          </a:p>
          <a:p>
            <a:r>
              <a:rPr lang="ka-GE" dirty="0"/>
              <a:t>ბარათაშვილის #8</a:t>
            </a:r>
            <a:r>
              <a:rPr lang="en-GB" dirty="0"/>
              <a:t/>
            </a:r>
            <a:br>
              <a:rPr lang="en-GB" dirty="0"/>
            </a:br>
            <a:r>
              <a:rPr lang="ka-GE" dirty="0"/>
              <a:t>ტელ</a:t>
            </a:r>
            <a:r>
              <a:rPr lang="en-GB" dirty="0"/>
              <a:t>: +995 32 299 72 14</a:t>
            </a:r>
            <a:br>
              <a:rPr lang="en-GB" dirty="0"/>
            </a:br>
            <a:r>
              <a:rPr lang="ka-GE" dirty="0"/>
              <a:t>ფაქსი</a:t>
            </a:r>
            <a:r>
              <a:rPr lang="en-GB" dirty="0"/>
              <a:t>: +995 32 299 85 06</a:t>
            </a:r>
            <a:br>
              <a:rPr lang="en-GB" dirty="0"/>
            </a:br>
            <a:r>
              <a:rPr lang="ka-GE" dirty="0"/>
              <a:t>მეილი</a:t>
            </a:r>
            <a:r>
              <a:rPr lang="en-GB" dirty="0"/>
              <a:t>: </a:t>
            </a:r>
            <a:r>
              <a:rPr lang="en-GB" u="sng" dirty="0"/>
              <a:t>ipm@ipm.ge</a:t>
            </a:r>
            <a:r>
              <a:rPr lang="en-GB" dirty="0"/>
              <a:t/>
            </a:r>
            <a:br>
              <a:rPr lang="en-GB" dirty="0"/>
            </a:br>
            <a:r>
              <a:rPr lang="ka-GE" dirty="0"/>
              <a:t>ვებ-გვერდი</a:t>
            </a:r>
            <a:r>
              <a:rPr lang="en-GB" dirty="0"/>
              <a:t>: </a:t>
            </a:r>
            <a:r>
              <a:rPr lang="en-GB" u="sng" dirty="0">
                <a:hlinkClick r:id="rId2"/>
              </a:rPr>
              <a:t>www.ipm.ge</a:t>
            </a:r>
            <a:endParaRPr lang="en-GB" u="sng" dirty="0"/>
          </a:p>
          <a:p>
            <a:endParaRPr lang="en-GB" u="sng" dirty="0"/>
          </a:p>
          <a:p>
            <a:r>
              <a:rPr lang="ka-GE" dirty="0"/>
              <a:t>პროექტის მენეჯერი:</a:t>
            </a:r>
          </a:p>
          <a:p>
            <a:r>
              <a:rPr lang="ka-GE" dirty="0"/>
              <a:t>თათია ფოფხაძე</a:t>
            </a:r>
          </a:p>
          <a:p>
            <a:r>
              <a:rPr lang="en-US" u="sng" dirty="0">
                <a:hlinkClick r:id="rId3"/>
              </a:rPr>
              <a:t>tatia@ipm.ge</a:t>
            </a:r>
            <a:endParaRPr lang="en-US" u="sn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r>
              <a:rPr lang="ka-GE" sz="1400" dirty="0"/>
              <a:t>დემოგრაფიული მაჩვენებლები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0370861"/>
              </p:ext>
            </p:extLst>
          </p:nvPr>
        </p:nvGraphicFramePr>
        <p:xfrm>
          <a:off x="512763" y="1196752"/>
          <a:ext cx="8137525" cy="48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78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r>
              <a:rPr lang="ka-GE" sz="1400" dirty="0"/>
              <a:t>დემოგრაფიული მაჩვენებლები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D45F580A-74BE-4402-9D89-7518DA4F46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3343909"/>
              </p:ext>
            </p:extLst>
          </p:nvPr>
        </p:nvGraphicFramePr>
        <p:xfrm>
          <a:off x="512763" y="1052736"/>
          <a:ext cx="8137525" cy="496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01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5311370"/>
              </p:ext>
            </p:extLst>
          </p:nvPr>
        </p:nvGraphicFramePr>
        <p:xfrm>
          <a:off x="512763" y="1268760"/>
          <a:ext cx="8137525" cy="475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D2090126-97A1-4885-BF49-91241DCD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r>
              <a:rPr lang="ka-GE" sz="1400" dirty="0"/>
              <a:t>დემოგრაფიული მაჩვენებლები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261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6426292"/>
              </p:ext>
            </p:extLst>
          </p:nvPr>
        </p:nvGraphicFramePr>
        <p:xfrm>
          <a:off x="512763" y="980728"/>
          <a:ext cx="8137525" cy="504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D2090126-97A1-4885-BF49-91241DCD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r>
              <a:rPr lang="ka-GE" sz="1400" dirty="0"/>
              <a:t>დემოგრაფიული მაჩვენებლები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306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/>
              <a:t>რაოდენობრივი (ეროვნული)</a:t>
            </a:r>
            <a:br>
              <a:rPr lang="ka-GE" dirty="0"/>
            </a:br>
            <a:r>
              <a:rPr lang="ka-GE" sz="1400" dirty="0"/>
              <a:t>დემოგრაფიული მაჩვენებლები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1201-21E0-4608-9E7D-A4C678F407F1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4725191"/>
              </p:ext>
            </p:extLst>
          </p:nvPr>
        </p:nvGraphicFramePr>
        <p:xfrm>
          <a:off x="512763" y="1124744"/>
          <a:ext cx="8137525" cy="48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3982277"/>
      </p:ext>
    </p:extLst>
  </p:cSld>
  <p:clrMapOvr>
    <a:masterClrMapping/>
  </p:clrMapOvr>
</p:sld>
</file>

<file path=ppt/theme/theme1.xml><?xml version="1.0" encoding="utf-8"?>
<a:theme xmlns:a="http://schemas.openxmlformats.org/drawingml/2006/main" name="IPM">
  <a:themeElements>
    <a:clrScheme name="IP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6CD39"/>
      </a:accent1>
      <a:accent2>
        <a:srgbClr val="EDC209"/>
      </a:accent2>
      <a:accent3>
        <a:srgbClr val="76A2AB"/>
      </a:accent3>
      <a:accent4>
        <a:srgbClr val="E5753A"/>
      </a:accent4>
      <a:accent5>
        <a:srgbClr val="81A62D"/>
      </a:accent5>
      <a:accent6>
        <a:srgbClr val="8C729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M" id="{548A52F9-03B2-43EF-B1FB-736AFCFE0065}" vid="{03525147-7CB0-44FD-AE55-C773434576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IPM</Template>
  <TotalTime>3939</TotalTime>
  <Words>396</Words>
  <Application>Microsoft Office PowerPoint</Application>
  <PresentationFormat>On-screen Show (4:3)</PresentationFormat>
  <Paragraphs>130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宋体</vt:lpstr>
      <vt:lpstr>Arial</vt:lpstr>
      <vt:lpstr>Calibri</vt:lpstr>
      <vt:lpstr>Kolcheti</vt:lpstr>
      <vt:lpstr>Sylfaen</vt:lpstr>
      <vt:lpstr>Wingdings</vt:lpstr>
      <vt:lpstr>IPM</vt:lpstr>
      <vt:lpstr>რადიომაუწყებლობის პრიორიტეტების კვლევა</vt:lpstr>
      <vt:lpstr>რაოდენობრივი კვლევის გრაფიკული ანგარიში     ეროვნული</vt:lpstr>
      <vt:lpstr>რაოდენობრივი (ეროვნული) დემოგრაფიული მაჩვენებლები</vt:lpstr>
      <vt:lpstr>რაოდენობრივი (ეროვნული) დემოგრაფიული მაჩვენებლები</vt:lpstr>
      <vt:lpstr>რაოდენობრივი (ეროვნული) დემოგრაფიული მაჩვენებლები</vt:lpstr>
      <vt:lpstr>რაოდენობრივი (ეროვნული) დემოგრაფიული მაჩვენებლები</vt:lpstr>
      <vt:lpstr>რაოდენობრივი (ეროვნული) დემოგრაფიული მაჩვენებლები</vt:lpstr>
      <vt:lpstr>რაოდენობრივი (ეროვნული) დემოგრაფიული მაჩვენებლები</vt:lpstr>
      <vt:lpstr>რაოდენობრივი (ეროვნული) დემოგრაფიული მაჩვენებლები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(ეროვნული) </vt:lpstr>
      <vt:lpstr>რაოდენობრივი კვლევის შედეგები  სამაუწყებლო ზონების მიხედვით   ანგარიშის შემდეგ ნაწილში წარმოდგენილია, რაოდენობრივი კვლევის გრაფიკული ანგარიში, სამაუწყებლო ზონების მიხედვით</vt:lpstr>
      <vt:lpstr>სამაუწყებლო ზონები</vt:lpstr>
      <vt:lpstr>რაოდენობრივი (ზონური) დემოგრაფიული მაჩვენებლები - სქესი</vt:lpstr>
      <vt:lpstr>რაოდენობრივი (ზონური) დემოგრაფიული მაჩვენებლები - ასაკი</vt:lpstr>
      <vt:lpstr>რაოდენობრივი (ზონური) დემოგრაფიული მაჩვენებლები - ოჯახური მდგომარეობა</vt:lpstr>
      <vt:lpstr>რაოდენობრივი (ზონური) დემოგრაფიული მაჩვენებლები - განათლება</vt:lpstr>
      <vt:lpstr>რაოდენობრივი (ზონური) დემოგრაფიული მაჩვენებლები - დასაქმების სტატუსი</vt:lpstr>
      <vt:lpstr>რაოდენობრივი (ზონური) დემოგრაფიული მაჩვენებლები - ოჯახის საშუალო დანახარჯი</vt:lpstr>
      <vt:lpstr>რაოდენობრივი (ზონური) ძირითადი გადაადგილების საშუალება</vt:lpstr>
      <vt:lpstr>რაოდენობრივი (ზონური) ტრანსპორტირებაში დახარჯული დრო</vt:lpstr>
      <vt:lpstr>რაოდენობრივი (ზონური) რა ვითარებაში უსმენთ რადიოს</vt:lpstr>
      <vt:lpstr>რაოდენობრივი (ზონური) რადიოს მოსმენისას გამოყენებული მოწყობილობები/საშუალებები</vt:lpstr>
      <vt:lpstr>რაოდენობრივი (ზონური) რადიოს მოსმენის სიხშირე </vt:lpstr>
      <vt:lpstr>რაოდენობრივი (ზონური) რადიოს მოსმენის სიხშირე 1 მოსმენის განმავლობაში</vt:lpstr>
      <vt:lpstr>რაოდენობრივი (ზონური) რადიოს შერჩევის კრიტერიუმები</vt:lpstr>
      <vt:lpstr>რაოდენობრივი (ზონური) როგორი ფორმატის რადიო სადგურის დამატებას საჭიროებს რადიო სივრცე?</vt:lpstr>
      <vt:lpstr>მადლობას გიხდით თანამშრომლობისთვის!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Vardanashvili</dc:creator>
  <cp:lastModifiedBy>Tatia Popkhadze</cp:lastModifiedBy>
  <cp:revision>228</cp:revision>
  <dcterms:created xsi:type="dcterms:W3CDTF">2019-04-03T13:21:09Z</dcterms:created>
  <dcterms:modified xsi:type="dcterms:W3CDTF">2024-01-26T11:58:36Z</dcterms:modified>
</cp:coreProperties>
</file>